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509" r:id="rId2"/>
    <p:sldId id="599" r:id="rId3"/>
    <p:sldId id="557" r:id="rId4"/>
    <p:sldId id="551" r:id="rId5"/>
    <p:sldId id="524" r:id="rId6"/>
    <p:sldId id="559" r:id="rId7"/>
    <p:sldId id="560" r:id="rId8"/>
    <p:sldId id="561" r:id="rId9"/>
    <p:sldId id="578" r:id="rId10"/>
    <p:sldId id="562" r:id="rId11"/>
    <p:sldId id="594" r:id="rId12"/>
    <p:sldId id="592" r:id="rId13"/>
    <p:sldId id="600" r:id="rId14"/>
    <p:sldId id="596" r:id="rId15"/>
    <p:sldId id="443" r:id="rId16"/>
    <p:sldId id="564" r:id="rId17"/>
    <p:sldId id="435" r:id="rId18"/>
    <p:sldId id="583" r:id="rId19"/>
    <p:sldId id="598" r:id="rId20"/>
    <p:sldId id="601" r:id="rId21"/>
    <p:sldId id="591" r:id="rId22"/>
    <p:sldId id="539" r:id="rId23"/>
    <p:sldId id="603" r:id="rId24"/>
    <p:sldId id="552" r:id="rId25"/>
    <p:sldId id="493" r:id="rId26"/>
    <p:sldId id="432" r:id="rId27"/>
    <p:sldId id="490" r:id="rId28"/>
    <p:sldId id="588" r:id="rId29"/>
    <p:sldId id="504" r:id="rId30"/>
    <p:sldId id="508" r:id="rId31"/>
    <p:sldId id="507" r:id="rId32"/>
    <p:sldId id="608" r:id="rId33"/>
    <p:sldId id="460" r:id="rId34"/>
    <p:sldId id="495" r:id="rId35"/>
    <p:sldId id="440" r:id="rId36"/>
    <p:sldId id="571" r:id="rId37"/>
    <p:sldId id="568" r:id="rId38"/>
    <p:sldId id="533" r:id="rId39"/>
    <p:sldId id="532" r:id="rId40"/>
    <p:sldId id="572" r:id="rId41"/>
    <p:sldId id="574" r:id="rId42"/>
    <p:sldId id="575" r:id="rId43"/>
    <p:sldId id="543" r:id="rId44"/>
    <p:sldId id="546" r:id="rId45"/>
    <p:sldId id="547" r:id="rId46"/>
    <p:sldId id="542" r:id="rId47"/>
    <p:sldId id="604" r:id="rId48"/>
    <p:sldId id="607" r:id="rId49"/>
    <p:sldId id="556" r:id="rId50"/>
    <p:sldId id="554" r:id="rId51"/>
    <p:sldId id="550" r:id="rId52"/>
    <p:sldId id="525" r:id="rId53"/>
    <p:sldId id="619" r:id="rId54"/>
    <p:sldId id="611" r:id="rId55"/>
    <p:sldId id="621" r:id="rId56"/>
    <p:sldId id="620" r:id="rId57"/>
    <p:sldId id="613" r:id="rId58"/>
    <p:sldId id="612" r:id="rId59"/>
    <p:sldId id="614" r:id="rId60"/>
    <p:sldId id="615" r:id="rId61"/>
    <p:sldId id="616" r:id="rId62"/>
    <p:sldId id="617" r:id="rId63"/>
    <p:sldId id="529" r:id="rId64"/>
    <p:sldId id="609" r:id="rId65"/>
    <p:sldId id="570" r:id="rId66"/>
    <p:sldId id="573" r:id="rId67"/>
    <p:sldId id="259" r:id="rId68"/>
    <p:sldId id="577" r:id="rId69"/>
    <p:sldId id="566" r:id="rId70"/>
    <p:sldId id="565" r:id="rId71"/>
    <p:sldId id="567" r:id="rId72"/>
    <p:sldId id="262" r:id="rId73"/>
    <p:sldId id="265" r:id="rId74"/>
    <p:sldId id="267" r:id="rId75"/>
    <p:sldId id="266" r:id="rId76"/>
    <p:sldId id="579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EA80BFD-0347-8948-803E-9F29F7870C18}">
          <p14:sldIdLst>
            <p14:sldId id="509"/>
            <p14:sldId id="599"/>
            <p14:sldId id="557"/>
            <p14:sldId id="551"/>
            <p14:sldId id="524"/>
            <p14:sldId id="559"/>
            <p14:sldId id="560"/>
            <p14:sldId id="561"/>
            <p14:sldId id="578"/>
            <p14:sldId id="562"/>
            <p14:sldId id="594"/>
            <p14:sldId id="592"/>
            <p14:sldId id="600"/>
            <p14:sldId id="596"/>
            <p14:sldId id="443"/>
            <p14:sldId id="564"/>
            <p14:sldId id="435"/>
            <p14:sldId id="583"/>
            <p14:sldId id="598"/>
            <p14:sldId id="601"/>
            <p14:sldId id="591"/>
            <p14:sldId id="539"/>
            <p14:sldId id="603"/>
            <p14:sldId id="552"/>
            <p14:sldId id="493"/>
            <p14:sldId id="432"/>
            <p14:sldId id="490"/>
            <p14:sldId id="588"/>
            <p14:sldId id="504"/>
            <p14:sldId id="508"/>
            <p14:sldId id="507"/>
            <p14:sldId id="608"/>
            <p14:sldId id="460"/>
            <p14:sldId id="495"/>
            <p14:sldId id="440"/>
            <p14:sldId id="571"/>
            <p14:sldId id="568"/>
            <p14:sldId id="533"/>
            <p14:sldId id="532"/>
            <p14:sldId id="572"/>
            <p14:sldId id="574"/>
            <p14:sldId id="575"/>
            <p14:sldId id="543"/>
            <p14:sldId id="546"/>
            <p14:sldId id="547"/>
            <p14:sldId id="542"/>
            <p14:sldId id="604"/>
            <p14:sldId id="607"/>
            <p14:sldId id="556"/>
            <p14:sldId id="554"/>
            <p14:sldId id="550"/>
            <p14:sldId id="525"/>
            <p14:sldId id="619"/>
            <p14:sldId id="611"/>
            <p14:sldId id="621"/>
            <p14:sldId id="620"/>
            <p14:sldId id="613"/>
            <p14:sldId id="612"/>
            <p14:sldId id="614"/>
            <p14:sldId id="615"/>
            <p14:sldId id="616"/>
            <p14:sldId id="617"/>
            <p14:sldId id="529"/>
            <p14:sldId id="609"/>
            <p14:sldId id="570"/>
            <p14:sldId id="573"/>
            <p14:sldId id="259"/>
            <p14:sldId id="577"/>
            <p14:sldId id="566"/>
            <p14:sldId id="565"/>
            <p14:sldId id="567"/>
            <p14:sldId id="262"/>
            <p14:sldId id="265"/>
            <p14:sldId id="267"/>
            <p14:sldId id="266"/>
            <p14:sldId id="57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2D9D2E"/>
    <a:srgbClr val="F1952E"/>
    <a:srgbClr val="EB0306"/>
    <a:srgbClr val="EC7429"/>
    <a:srgbClr val="FDF297"/>
    <a:srgbClr val="F9B852"/>
    <a:srgbClr val="CCF086"/>
    <a:srgbClr val="FCFBB4"/>
    <a:srgbClr val="FBE5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95"/>
    <p:restoredTop sz="86735"/>
  </p:normalViewPr>
  <p:slideViewPr>
    <p:cSldViewPr snapToGrid="0" snapToObjects="1">
      <p:cViewPr varScale="1">
        <p:scale>
          <a:sx n="110" d="100"/>
          <a:sy n="110" d="100"/>
        </p:scale>
        <p:origin x="103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6B754-B821-1242-A3AB-AA86028781D0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70B59-ABEB-E546-98D0-9DB159D723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448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04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number of labeled data is much smaller than the number of unlabeled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environment characteristics of labeled locations are limited to learn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model might only focus on the labeled data, which leads to inaccuracy in the prediction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9412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Basically, the layer would be a sparse layer like this, each input feature would be connected singly to the node in the next layers with some weights. We try to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3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836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number of labeled data is much smaller than the number of unlabeled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environment characteristics of labeled locations are limited to learn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model might only focus on the labeled data, which leads to inaccuracy in the prediction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678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2747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1467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5047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558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7387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6893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Too complicated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29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59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005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716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03995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sample </a:t>
            </a:r>
          </a:p>
          <a:p>
            <a:r>
              <a:rPr lang="en-US" dirty="0"/>
              <a:t>Out of sample (space and temporal)</a:t>
            </a:r>
          </a:p>
          <a:p>
            <a:r>
              <a:rPr lang="en-US" dirty="0"/>
              <a:t>2018 training 2019 testing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9E228-B390-9942-86FE-ECBFA3DBAA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27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893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(showing predictions of random 30 locations in the time-series)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6132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Kenneth Hahn State Recreation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3064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Kenneth Hahn State Recreation Area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570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9868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5505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33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428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9265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63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1209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7374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3365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7109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8590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804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5947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425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80487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6859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5733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295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generative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845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014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generative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807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4562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Bob note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474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2208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parking lot 1: 106</a:t>
            </a: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parking lot 2: 70</a:t>
            </a: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parking lot 3: 254</a:t>
            </a: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bray: 87</a:t>
            </a:r>
          </a:p>
          <a:p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big </a:t>
            </a:r>
            <a:r>
              <a:rPr lang="en-US" dirty="0" err="1">
                <a:solidFill>
                  <a:srgbClr val="000000"/>
                </a:solidFill>
                <a:latin typeface="Helvetica Neue" panose="02000503000000020004" pitchFamily="2" charset="0"/>
              </a:rPr>
              <a:t>swmap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: 2703</a:t>
            </a:r>
          </a:p>
          <a:p>
            <a:r>
              <a:rPr lang="en-US" dirty="0" err="1">
                <a:solidFill>
                  <a:srgbClr val="000000"/>
                </a:solidFill>
                <a:latin typeface="Helvetica Neue" panose="02000503000000020004" pitchFamily="2" charset="0"/>
              </a:rPr>
              <a:t>orcutt</a:t>
            </a:r>
            <a:r>
              <a:rPr lang="en-US" dirty="0">
                <a:solidFill>
                  <a:srgbClr val="000000"/>
                </a:solidFill>
                <a:latin typeface="Helvetica Neue" panose="02000503000000020004" pitchFamily="2" charset="0"/>
              </a:rPr>
              <a:t>: 557</a:t>
            </a:r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49493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83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number of labeled data is much smaller than the number of unlabeled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environment characteristics of labeled locations are limited to learn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model might only focus on the labeled data, which leads to inaccuracy in the prediction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8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number of labeled data is much smaller than the number of unlabeled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environment characteristics of labeled locations are limited to learn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model might only focus on the labeled data, which leads to inaccuracy in the prediction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881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number of labeled data is much smaller than the number of unlabeled data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environment characteristics of labeled locations are limited to learn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The model might only focus on the labeled data, which leads to inaccuracy in the prediction results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070B59-ABEB-E546-98D0-9DB159D723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6998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similarity(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,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200" dirty="0"/>
                  <a:t>)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sz="1200" i="1" dirty="0" smtClean="0"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groupChr>
                  </m:oMath>
                </a14:m>
                <a:r>
                  <a:rPr lang="en-US" sz="1200" dirty="0"/>
                  <a:t> similarity(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1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2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 dirty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200" dirty="0"/>
                  <a:t>)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similarity(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𝑧_𝑖</a:t>
                </a:r>
                <a:r>
                  <a:rPr lang="en-US" sz="1200" dirty="0"/>
                  <a:t>,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〖 𝑧〗_𝑗</a:t>
                </a:r>
                <a:r>
                  <a:rPr lang="en-US" sz="1200" dirty="0"/>
                  <a:t>)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⇒</a:t>
                </a:r>
                <a:r>
                  <a:rPr lang="en-US" sz="1200" b="0" i="0" dirty="0">
                    <a:latin typeface="Cambria Math" panose="02040503050406030204" pitchFamily="18" charset="0"/>
                  </a:rPr>
                  <a:t>┴𝑓</a:t>
                </a:r>
                <a:r>
                  <a:rPr lang="en-US" sz="1200" dirty="0"/>
                  <a:t> similarity(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𝑦 ̂_𝑖</a:t>
                </a:r>
                <a:r>
                  <a:rPr lang="en-US" sz="1200" dirty="0"/>
                  <a:t>, </a:t>
                </a:r>
                <a:r>
                  <a:rPr lang="en-US" sz="1200" i="0" dirty="0">
                    <a:latin typeface="Cambria Math" panose="02040503050406030204" pitchFamily="18" charset="0"/>
                  </a:rPr>
                  <a:t>𝑦 ̂_𝑗</a:t>
                </a:r>
                <a:r>
                  <a:rPr lang="en-US" sz="1200" dirty="0"/>
                  <a:t>)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383683-C19F-6D4E-8CC0-B8756EFA507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91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924B6-3787-864C-BBB7-AE274C97F8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2E88ECD-274A-844B-92B1-6C8AC65A9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7D6808-073A-3247-8595-F02971E41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4BB43A-8994-654A-A6D5-5ECC56BB3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DC4ADA-53EF-8C4E-B6A1-5E8308FCA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5590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28034-7DC7-DA43-8593-7819DF13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FC02FA-B126-6049-B6E9-3C6BC94713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034BE3-0FD6-DB45-BD71-977033761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A7A6C-D82A-5346-849C-933D2B3BF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93A729-4CCB-7A42-969D-685BE9A2B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22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3EF0CB9-6120-114E-AD05-DB5414AAA3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21367B-9984-0C4D-9877-783FDB1CF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D5BFE2-9EFA-AA4D-9CC6-4E0714120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F21C0-8733-A54A-BC57-F106E1B8C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E969E-676B-794D-985C-09D49F1F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42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6647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82C2-DAD3-114B-967E-AA136EE02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CE144-2EF3-4D4E-BDC8-2A4872A114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CB87EC-016D-504C-8AE0-CB786FF0F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EB3DD0-490F-5947-86EB-3E921B3DB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BE4E7-F60D-BC42-8480-99B3DA003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566F6-49F5-E244-8489-048A137A7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A0600E-1238-1F45-B66F-D9755338B0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BFC1B6-548B-CC4C-813F-2FE270589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DA2E1-F01A-5B47-AF22-149A12C4E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F95EA7-2861-9B46-A0E4-A2A94D9C1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48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4281AD-446D-D648-87B6-15EC5C9F6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A224B-0835-9C46-9C94-E72A8FDA68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662731-B608-3146-9524-691FD85155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892AD2-9D72-724D-9229-D3BE4600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60AA7-0653-8146-834F-29EC044B7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6DE8C7-D3ED-E740-9BFF-4D02B701D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583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1C015A-975C-614E-A146-63731ECC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243BB0-7915-8F4F-AFB5-92DF31546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56BFAB-3C06-074E-AFC5-2FB1E771A7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9AB293-ABA6-B745-9AE4-E0ADED7C6A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20432E-807D-254D-8F77-73DB98D8B7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458266-A743-0F4E-8875-10F594B61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0C60BC-456A-944D-B6FB-0A80C2B9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032B8-7E07-3A40-9972-C79C2C4D3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8249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FD959B-CC65-9C4F-B57B-13EF75C5F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D91A87-DE09-BE4F-B284-9B85237F1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854324-1966-E34C-943D-91ABEA0EB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88391-4304-5841-96A6-BE87AA28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336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6FCBA5-C229-8149-9112-FBCC50460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B632D9-5DFC-0940-8D3E-5E6BCF847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B4088-C4BE-CC42-B200-67CA026A6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7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41DDE-3193-6648-8ABE-0B5E9415F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4760E-B9D2-9E41-B8C7-2DFBFA1CD5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10E8B6-964E-144F-8882-AD1204F6D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7888EF-94A1-BC40-9D93-C86735BF6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7D6BB8C-CCED-7B42-9469-0A0A0C86CD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F888B-7439-2546-9B79-A56E106F4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D9714-288E-6D4F-B64C-7043CD6C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9FA1AD-C172-9B4D-BFA9-8DC1E0753E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2383F6-7966-9A41-A70C-5862FC5538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A8B246-48C3-6B42-B968-77235B0CC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C10F48-B2D7-B34B-A7B5-22700CAF2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84AEB0-35B9-EF4F-B47E-EDBC87DEC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087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D8D409-08FC-9C4D-A953-47C6F53330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39A81D-E68B-EE4B-8260-07564BCB4F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AE93EA-5A21-2648-B746-5DD4634617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5DF6F-1188-A94F-8FE2-E0C60AE4F9FA}" type="datetimeFigureOut">
              <a:rPr lang="en-US" smtClean="0"/>
              <a:t>4/9/22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84FA9-2718-C64D-80F4-72F01B0ADC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C5A3B-F644-3D45-81C1-2C03AA89D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819DE-CE23-2B4A-805B-E81312F47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82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yaoyi@umn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knowledge-computing.github.io/people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9.png"/><Relationship Id="rId18" Type="http://schemas.openxmlformats.org/officeDocument/2006/relationships/image" Target="../media/image46.jpeg"/><Relationship Id="rId3" Type="http://schemas.openxmlformats.org/officeDocument/2006/relationships/image" Target="../media/image40.png"/><Relationship Id="rId7" Type="http://schemas.openxmlformats.org/officeDocument/2006/relationships/image" Target="../media/image42.jpeg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5.jpeg"/><Relationship Id="rId5" Type="http://schemas.openxmlformats.org/officeDocument/2006/relationships/image" Target="../media/image351.png"/><Relationship Id="rId15" Type="http://schemas.openxmlformats.org/officeDocument/2006/relationships/image" Target="../media/image491.png"/><Relationship Id="rId10" Type="http://schemas.openxmlformats.org/officeDocument/2006/relationships/image" Target="../media/image44.jpeg"/><Relationship Id="rId4" Type="http://schemas.openxmlformats.org/officeDocument/2006/relationships/image" Target="../media/image340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8" Type="http://schemas.openxmlformats.org/officeDocument/2006/relationships/image" Target="../media/image120.png"/><Relationship Id="rId3" Type="http://schemas.openxmlformats.org/officeDocument/2006/relationships/image" Target="../media/image53.png"/><Relationship Id="rId21" Type="http://schemas.openxmlformats.org/officeDocument/2006/relationships/image" Target="../media/image133.png"/><Relationship Id="rId17" Type="http://schemas.openxmlformats.org/officeDocument/2006/relationships/image" Target="../media/image129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15" Type="http://schemas.openxmlformats.org/officeDocument/2006/relationships/image" Target="../media/image48.jpeg"/><Relationship Id="rId5" Type="http://schemas.openxmlformats.org/officeDocument/2006/relationships/image" Target="../media/image117.png"/><Relationship Id="rId19" Type="http://schemas.openxmlformats.org/officeDocument/2006/relationships/image" Target="../media/image131.png"/><Relationship Id="rId10" Type="http://schemas.openxmlformats.org/officeDocument/2006/relationships/image" Target="../media/image122.png"/><Relationship Id="rId14" Type="http://schemas.openxmlformats.org/officeDocument/2006/relationships/image" Target="../media/image47.jpeg"/><Relationship Id="rId4" Type="http://schemas.openxmlformats.org/officeDocument/2006/relationships/image" Target="../media/image116.png"/><Relationship Id="rId9" Type="http://schemas.openxmlformats.org/officeDocument/2006/relationships/image" Target="../media/image12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0.png"/><Relationship Id="rId3" Type="http://schemas.openxmlformats.org/officeDocument/2006/relationships/image" Target="../media/image430.png"/><Relationship Id="rId89" Type="http://schemas.openxmlformats.org/officeDocument/2006/relationships/image" Target="../media/image56.png"/><Relationship Id="rId7" Type="http://schemas.openxmlformats.org/officeDocument/2006/relationships/image" Target="../media/image470.png"/><Relationship Id="rId2" Type="http://schemas.openxmlformats.org/officeDocument/2006/relationships/notesSlide" Target="../notesSlides/notesSlide12.xml"/><Relationship Id="rId88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1.png"/><Relationship Id="rId87" Type="http://schemas.openxmlformats.org/officeDocument/2006/relationships/image" Target="../media/image49.jpeg"/><Relationship Id="rId5" Type="http://schemas.openxmlformats.org/officeDocument/2006/relationships/image" Target="../media/image450.png"/><Relationship Id="rId86" Type="http://schemas.openxmlformats.org/officeDocument/2006/relationships/image" Target="../media/image880.png"/><Relationship Id="rId4" Type="http://schemas.openxmlformats.org/officeDocument/2006/relationships/image" Target="../media/image440.png"/><Relationship Id="rId9" Type="http://schemas.openxmlformats.org/officeDocument/2006/relationships/image" Target="../media/image49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910.pn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png"/><Relationship Id="rId18" Type="http://schemas.microsoft.com/office/2007/relationships/hdphoto" Target="../media/hdphoto4.wdp"/><Relationship Id="rId3" Type="http://schemas.openxmlformats.org/officeDocument/2006/relationships/image" Target="../media/image55.jpeg"/><Relationship Id="rId21" Type="http://schemas.openxmlformats.org/officeDocument/2006/relationships/image" Target="../media/image74.png"/><Relationship Id="rId7" Type="http://schemas.microsoft.com/office/2007/relationships/hdphoto" Target="../media/hdphoto2.wdp"/><Relationship Id="rId12" Type="http://schemas.openxmlformats.org/officeDocument/2006/relationships/image" Target="../media/image67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6" Type="http://schemas.microsoft.com/office/2007/relationships/hdphoto" Target="../media/hdphoto3.wdp"/><Relationship Id="rId20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6.png"/><Relationship Id="rId5" Type="http://schemas.microsoft.com/office/2007/relationships/hdphoto" Target="../media/hdphoto1.wdp"/><Relationship Id="rId15" Type="http://schemas.openxmlformats.org/officeDocument/2006/relationships/image" Target="../media/image59.png"/><Relationship Id="rId23" Type="http://schemas.openxmlformats.org/officeDocument/2006/relationships/image" Target="../media/image76.png"/><Relationship Id="rId10" Type="http://schemas.openxmlformats.org/officeDocument/2006/relationships/image" Target="../media/image65.png"/><Relationship Id="rId19" Type="http://schemas.openxmlformats.org/officeDocument/2006/relationships/image" Target="../media/image72.png"/><Relationship Id="rId4" Type="http://schemas.openxmlformats.org/officeDocument/2006/relationships/image" Target="../media/image57.png"/><Relationship Id="rId9" Type="http://schemas.openxmlformats.org/officeDocument/2006/relationships/image" Target="../media/image64.png"/><Relationship Id="rId14" Type="http://schemas.openxmlformats.org/officeDocument/2006/relationships/image" Target="../media/image69.png"/><Relationship Id="rId22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66.png"/><Relationship Id="rId7" Type="http://schemas.openxmlformats.org/officeDocument/2006/relationships/image" Target="../media/image76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11" Type="http://schemas.openxmlformats.org/officeDocument/2006/relationships/image" Target="../media/image61.jpeg"/><Relationship Id="rId5" Type="http://schemas.openxmlformats.org/officeDocument/2006/relationships/image" Target="../media/image74.png"/><Relationship Id="rId10" Type="http://schemas.openxmlformats.org/officeDocument/2006/relationships/hyperlink" Target="https://gispub.epa.gov/airnow/" TargetMode="External"/><Relationship Id="rId4" Type="http://schemas.openxmlformats.org/officeDocument/2006/relationships/image" Target="../media/image73.png"/><Relationship Id="rId9" Type="http://schemas.openxmlformats.org/officeDocument/2006/relationships/hyperlink" Target="https://www2.purpleair.com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83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11" Type="http://schemas.openxmlformats.org/officeDocument/2006/relationships/image" Target="../media/image84.png"/><Relationship Id="rId5" Type="http://schemas.openxmlformats.org/officeDocument/2006/relationships/image" Target="../media/image81.png"/><Relationship Id="rId10" Type="http://schemas.openxmlformats.org/officeDocument/2006/relationships/image" Target="../media/image105.png"/><Relationship Id="rId4" Type="http://schemas.openxmlformats.org/officeDocument/2006/relationships/image" Target="../media/image80.png"/><Relationship Id="rId9" Type="http://schemas.openxmlformats.org/officeDocument/2006/relationships/image" Target="../media/image10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78.jpeg"/><Relationship Id="rId4" Type="http://schemas.openxmlformats.org/officeDocument/2006/relationships/image" Target="../media/image8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80.jpeg"/><Relationship Id="rId12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11" Type="http://schemas.openxmlformats.org/officeDocument/2006/relationships/image" Target="../media/image99.png"/><Relationship Id="rId5" Type="http://schemas.openxmlformats.org/officeDocument/2006/relationships/image" Target="../media/image77.png"/><Relationship Id="rId10" Type="http://schemas.openxmlformats.org/officeDocument/2006/relationships/image" Target="../media/image93.png"/><Relationship Id="rId4" Type="http://schemas.openxmlformats.org/officeDocument/2006/relationships/image" Target="../media/image5.png"/><Relationship Id="rId9" Type="http://schemas.openxmlformats.org/officeDocument/2006/relationships/image" Target="../media/image92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7" Type="http://schemas.openxmlformats.org/officeDocument/2006/relationships/image" Target="../media/image86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tiff"/><Relationship Id="rId5" Type="http://schemas.openxmlformats.org/officeDocument/2006/relationships/image" Target="../media/image84.tiff"/><Relationship Id="rId4" Type="http://schemas.openxmlformats.org/officeDocument/2006/relationships/image" Target="../media/image8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8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hyperlink" Target="https://ai.facebook.com/blog/mapping-the-world-to-help-aid-workers-with-weakly-semi-supervised-learning/" TargetMode="Externa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12" Type="http://schemas.openxmlformats.org/officeDocument/2006/relationships/image" Target="../media/image104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jpeg"/><Relationship Id="rId11" Type="http://schemas.openxmlformats.org/officeDocument/2006/relationships/image" Target="../media/image103.tiff"/><Relationship Id="rId5" Type="http://schemas.openxmlformats.org/officeDocument/2006/relationships/image" Target="../media/image97.jpeg"/><Relationship Id="rId10" Type="http://schemas.openxmlformats.org/officeDocument/2006/relationships/image" Target="../media/image102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jpe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tiff"/><Relationship Id="rId3" Type="http://schemas.openxmlformats.org/officeDocument/2006/relationships/image" Target="../media/image113.tiff"/><Relationship Id="rId7" Type="http://schemas.openxmlformats.org/officeDocument/2006/relationships/image" Target="../media/image117.tiff"/><Relationship Id="rId2" Type="http://schemas.openxmlformats.org/officeDocument/2006/relationships/image" Target="../media/image112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6.tiff"/><Relationship Id="rId5" Type="http://schemas.openxmlformats.org/officeDocument/2006/relationships/image" Target="../media/image115.tiff"/><Relationship Id="rId4" Type="http://schemas.openxmlformats.org/officeDocument/2006/relationships/image" Target="../media/image114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5.png"/><Relationship Id="rId4" Type="http://schemas.openxmlformats.org/officeDocument/2006/relationships/image" Target="../media/image1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38.tiff"/><Relationship Id="rId4" Type="http://schemas.openxmlformats.org/officeDocument/2006/relationships/image" Target="../media/image137.tif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tiff"/><Relationship Id="rId3" Type="http://schemas.openxmlformats.org/officeDocument/2006/relationships/image" Target="../media/image11.tiff"/><Relationship Id="rId7" Type="http://schemas.openxmlformats.org/officeDocument/2006/relationships/image" Target="../media/image15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tiff"/><Relationship Id="rId11" Type="http://schemas.openxmlformats.org/officeDocument/2006/relationships/image" Target="../media/image18.tiff"/><Relationship Id="rId5" Type="http://schemas.openxmlformats.org/officeDocument/2006/relationships/image" Target="../media/image13.tiff"/><Relationship Id="rId10" Type="http://schemas.openxmlformats.org/officeDocument/2006/relationships/image" Target="../media/image7.tiff"/><Relationship Id="rId4" Type="http://schemas.openxmlformats.org/officeDocument/2006/relationships/image" Target="../media/image12.tiff"/><Relationship Id="rId9" Type="http://schemas.openxmlformats.org/officeDocument/2006/relationships/image" Target="../media/image17.tif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7" Type="http://schemas.openxmlformats.org/officeDocument/2006/relationships/image" Target="../media/image143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tiff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46.png"/><Relationship Id="rId7" Type="http://schemas.openxmlformats.org/officeDocument/2006/relationships/image" Target="../media/image150.png"/><Relationship Id="rId2" Type="http://schemas.openxmlformats.org/officeDocument/2006/relationships/image" Target="../media/image137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52.png"/><Relationship Id="rId4" Type="http://schemas.openxmlformats.org/officeDocument/2006/relationships/image" Target="../media/image147.jpeg"/><Relationship Id="rId9" Type="http://schemas.openxmlformats.org/officeDocument/2006/relationships/image" Target="../media/image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tiff"/><Relationship Id="rId13" Type="http://schemas.openxmlformats.org/officeDocument/2006/relationships/image" Target="../media/image173.tiff"/><Relationship Id="rId18" Type="http://schemas.openxmlformats.org/officeDocument/2006/relationships/image" Target="../media/image177.tiff"/><Relationship Id="rId3" Type="http://schemas.openxmlformats.org/officeDocument/2006/relationships/image" Target="../media/image169.png"/><Relationship Id="rId7" Type="http://schemas.openxmlformats.org/officeDocument/2006/relationships/image" Target="../media/image171.tiff"/><Relationship Id="rId12" Type="http://schemas.openxmlformats.org/officeDocument/2006/relationships/image" Target="../media/image20.tiff"/><Relationship Id="rId17" Type="http://schemas.openxmlformats.org/officeDocument/2006/relationships/image" Target="../media/image176.tiff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15.tiff"/><Relationship Id="rId20" Type="http://schemas.openxmlformats.org/officeDocument/2006/relationships/image" Target="../media/image17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4.tiff"/><Relationship Id="rId11" Type="http://schemas.openxmlformats.org/officeDocument/2006/relationships/image" Target="../media/image117.tiff"/><Relationship Id="rId5" Type="http://schemas.openxmlformats.org/officeDocument/2006/relationships/image" Target="../media/image12.tiff"/><Relationship Id="rId15" Type="http://schemas.openxmlformats.org/officeDocument/2006/relationships/image" Target="../media/image175.tiff"/><Relationship Id="rId10" Type="http://schemas.openxmlformats.org/officeDocument/2006/relationships/image" Target="../media/image13.tiff"/><Relationship Id="rId19" Type="http://schemas.openxmlformats.org/officeDocument/2006/relationships/image" Target="../media/image178.tiff"/><Relationship Id="rId4" Type="http://schemas.openxmlformats.org/officeDocument/2006/relationships/image" Target="../media/image170.tiff"/><Relationship Id="rId9" Type="http://schemas.openxmlformats.org/officeDocument/2006/relationships/image" Target="../media/image172.tiff"/><Relationship Id="rId14" Type="http://schemas.openxmlformats.org/officeDocument/2006/relationships/image" Target="../media/image174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sv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hyperlink" Target="https://airnow.gov/" TargetMode="Externa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png"/><Relationship Id="rId7" Type="http://schemas.openxmlformats.org/officeDocument/2006/relationships/image" Target="../media/image19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89.png"/><Relationship Id="rId4" Type="http://schemas.openxmlformats.org/officeDocument/2006/relationships/image" Target="../media/image188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tiff"/><Relationship Id="rId3" Type="http://schemas.openxmlformats.org/officeDocument/2006/relationships/image" Target="../media/image112.tiff"/><Relationship Id="rId7" Type="http://schemas.openxmlformats.org/officeDocument/2006/relationships/image" Target="../media/image197.tif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6.tiff"/><Relationship Id="rId5" Type="http://schemas.openxmlformats.org/officeDocument/2006/relationships/image" Target="../media/image195.tiff"/><Relationship Id="rId4" Type="http://schemas.openxmlformats.org/officeDocument/2006/relationships/image" Target="../media/image194.tiff"/><Relationship Id="rId9" Type="http://schemas.openxmlformats.org/officeDocument/2006/relationships/image" Target="../media/image174.tif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jpeg"/><Relationship Id="rId5" Type="http://schemas.openxmlformats.org/officeDocument/2006/relationships/image" Target="../media/image200.png"/><Relationship Id="rId4" Type="http://schemas.openxmlformats.org/officeDocument/2006/relationships/image" Target="../media/image12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2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png"/><Relationship Id="rId4" Type="http://schemas.openxmlformats.org/officeDocument/2006/relationships/image" Target="../media/image20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png"/><Relationship Id="rId5" Type="http://schemas.openxmlformats.org/officeDocument/2006/relationships/image" Target="../media/image1270.png"/><Relationship Id="rId4" Type="http://schemas.openxmlformats.org/officeDocument/2006/relationships/image" Target="../media/image126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0.png"/><Relationship Id="rId13" Type="http://schemas.openxmlformats.org/officeDocument/2006/relationships/image" Target="../media/image1390.png"/><Relationship Id="rId3" Type="http://schemas.openxmlformats.org/officeDocument/2006/relationships/image" Target="../media/image214.tiff"/><Relationship Id="rId7" Type="http://schemas.openxmlformats.org/officeDocument/2006/relationships/image" Target="../media/image1330.png"/><Relationship Id="rId12" Type="http://schemas.openxmlformats.org/officeDocument/2006/relationships/image" Target="../media/image1380.png"/><Relationship Id="rId2" Type="http://schemas.openxmlformats.org/officeDocument/2006/relationships/image" Target="../media/image1280.png"/><Relationship Id="rId16" Type="http://schemas.openxmlformats.org/officeDocument/2006/relationships/image" Target="../media/image14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1.png"/><Relationship Id="rId11" Type="http://schemas.openxmlformats.org/officeDocument/2006/relationships/image" Target="../media/image1320.png"/><Relationship Id="rId5" Type="http://schemas.openxmlformats.org/officeDocument/2006/relationships/image" Target="../media/image1310.png"/><Relationship Id="rId15" Type="http://schemas.openxmlformats.org/officeDocument/2006/relationships/image" Target="../media/image1090.png"/><Relationship Id="rId10" Type="http://schemas.openxmlformats.org/officeDocument/2006/relationships/image" Target="../media/image1360.png"/><Relationship Id="rId4" Type="http://schemas.openxmlformats.org/officeDocument/2006/relationships/image" Target="../media/image1300.png"/><Relationship Id="rId9" Type="http://schemas.openxmlformats.org/officeDocument/2006/relationships/image" Target="../media/image1350.png"/><Relationship Id="rId14" Type="http://schemas.openxmlformats.org/officeDocument/2006/relationships/image" Target="../media/image14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0.png"/><Relationship Id="rId7" Type="http://schemas.openxmlformats.org/officeDocument/2006/relationships/image" Target="../media/image1290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0.png"/><Relationship Id="rId5" Type="http://schemas.openxmlformats.org/officeDocument/2006/relationships/image" Target="../media/image1410.png"/><Relationship Id="rId4" Type="http://schemas.openxmlformats.org/officeDocument/2006/relationships/image" Target="../media/image1370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21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7" Type="http://schemas.openxmlformats.org/officeDocument/2006/relationships/image" Target="../media/image231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13" Type="http://schemas.openxmlformats.org/officeDocument/2006/relationships/image" Target="../media/image31.png"/><Relationship Id="rId3" Type="http://schemas.openxmlformats.org/officeDocument/2006/relationships/image" Target="../media/image32.jpe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svg"/><Relationship Id="rId11" Type="http://schemas.openxmlformats.org/officeDocument/2006/relationships/image" Target="../media/image34.png"/><Relationship Id="rId5" Type="http://schemas.openxmlformats.org/officeDocument/2006/relationships/image" Target="../media/image25.png"/><Relationship Id="rId10" Type="http://schemas.openxmlformats.org/officeDocument/2006/relationships/image" Target="../media/image33.pn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B4A1A-E386-B946-A504-300A01A91E60}"/>
              </a:ext>
            </a:extLst>
          </p:cNvPr>
          <p:cNvSpPr txBox="1">
            <a:spLocks/>
          </p:cNvSpPr>
          <p:nvPr/>
        </p:nvSpPr>
        <p:spPr>
          <a:xfrm>
            <a:off x="1764620" y="777082"/>
            <a:ext cx="8662757" cy="22002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dirty="0">
                <a:solidFill>
                  <a:srgbClr val="990000"/>
                </a:solidFill>
                <a:latin typeface="Arial"/>
                <a:ea typeface="+mj-ea"/>
                <a:cs typeface="Arial"/>
              </a:rPr>
              <a:t>Spatial AI and Its Applications</a:t>
            </a:r>
            <a:endParaRPr lang="en-US" sz="3200" dirty="0">
              <a:solidFill>
                <a:srgbClr val="990000"/>
              </a:solidFill>
              <a:latin typeface="Arial"/>
              <a:cs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B7D1A0-B38D-8A4A-B294-34DFABE1A513}"/>
              </a:ext>
            </a:extLst>
          </p:cNvPr>
          <p:cNvSpPr/>
          <p:nvPr/>
        </p:nvSpPr>
        <p:spPr>
          <a:xfrm>
            <a:off x="2886658" y="3188369"/>
            <a:ext cx="641868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dirty="0">
                <a:solidFill>
                  <a:srgbClr val="000000"/>
                </a:solidFill>
              </a:rPr>
              <a:t>Yao-Yi Chiang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Associate Professor, Computer Science &amp; Engineering Department </a:t>
            </a:r>
          </a:p>
          <a:p>
            <a:pPr algn="ctr"/>
            <a:r>
              <a:rPr lang="en-US" dirty="0"/>
              <a:t>University of Minnesota, Twin Cities</a:t>
            </a:r>
          </a:p>
          <a:p>
            <a:pPr algn="ctr"/>
            <a:r>
              <a:rPr lang="en-US" dirty="0">
                <a:hlinkClick r:id="rId3"/>
              </a:rPr>
              <a:t>yaoyi@umn.edu</a:t>
            </a:r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dirty="0"/>
              <a:t>Knowledge Computing Lab</a:t>
            </a:r>
          </a:p>
          <a:p>
            <a:pPr algn="ctr"/>
            <a:r>
              <a:rPr lang="en-US" dirty="0">
                <a:hlinkClick r:id="rId4"/>
              </a:rPr>
              <a:t>https://knowledge-computing.github.io/people.html</a:t>
            </a:r>
            <a:endParaRPr lang="en-US" dirty="0"/>
          </a:p>
          <a:p>
            <a:pPr algn="ctr"/>
            <a:endParaRPr lang="en-US" dirty="0"/>
          </a:p>
          <a:p>
            <a:pPr lvl="0" algn="ctr">
              <a:defRPr>
                <a:solidFill>
                  <a:srgbClr val="000000"/>
                </a:solidFill>
              </a:defRPr>
            </a:pPr>
            <a:endParaRPr lang="en-US" dirty="0">
              <a:ea typeface="Calibri"/>
              <a:cs typeface="Calibri"/>
              <a:sym typeface="Calibri"/>
            </a:endParaRPr>
          </a:p>
          <a:p>
            <a:pPr algn="ctr"/>
            <a:endParaRPr lang="en-US" altLang="zh-CN" dirty="0">
              <a:solidFill>
                <a:srgbClr val="000000"/>
              </a:solidFill>
            </a:endParaRPr>
          </a:p>
          <a:p>
            <a:pPr algn="ctr"/>
            <a:endParaRPr lang="en-US" altLang="zh-CN" baseline="30000" dirty="0">
              <a:solidFill>
                <a:srgbClr val="0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F350D-DF47-074B-A770-F4EBC01D164C}"/>
              </a:ext>
            </a:extLst>
          </p:cNvPr>
          <p:cNvSpPr txBox="1"/>
          <p:nvPr/>
        </p:nvSpPr>
        <p:spPr>
          <a:xfrm>
            <a:off x="917497" y="2473963"/>
            <a:ext cx="1059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990000"/>
                </a:solidFill>
              </a:rPr>
              <a:t>Air Quality Prediction and Machines Reading Maps</a:t>
            </a:r>
          </a:p>
        </p:txBody>
      </p:sp>
    </p:spTree>
    <p:extLst>
      <p:ext uri="{BB962C8B-B14F-4D97-AF65-F5344CB8AC3E}">
        <p14:creationId xmlns:p14="http://schemas.microsoft.com/office/powerpoint/2010/main" val="2482629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CA30-5179-2D47-8743-8C030661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D70E-03F7-5348-99C3-BD11DA58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57934" cy="5032375"/>
          </a:xfrm>
        </p:spPr>
        <p:txBody>
          <a:bodyPr>
            <a:normAutofit/>
          </a:bodyPr>
          <a:lstStyle/>
          <a:p>
            <a:r>
              <a:rPr lang="en-US" sz="2400" dirty="0"/>
              <a:t>How to learn from </a:t>
            </a:r>
            <a:r>
              <a:rPr lang="en-US" sz="2400" dirty="0">
                <a:solidFill>
                  <a:srgbClr val="990000"/>
                </a:solidFill>
              </a:rPr>
              <a:t>thousands of features</a:t>
            </a:r>
            <a:r>
              <a:rPr lang="zh-TW" altLang="en-US" sz="2400" dirty="0">
                <a:solidFill>
                  <a:srgbClr val="990000"/>
                </a:solidFill>
              </a:rPr>
              <a:t> </a:t>
            </a:r>
            <a:r>
              <a:rPr lang="en-US" sz="2400" dirty="0"/>
              <a:t>describing the environmental characteristics with</a:t>
            </a:r>
            <a:r>
              <a:rPr lang="zh-TW" altLang="en-US" sz="2400" dirty="0"/>
              <a:t> </a:t>
            </a:r>
            <a:r>
              <a:rPr lang="en-US" altLang="zh-TW" sz="2400" dirty="0"/>
              <a:t>only</a:t>
            </a:r>
            <a:r>
              <a:rPr lang="en-US" sz="2400" dirty="0"/>
              <a:t> </a:t>
            </a:r>
            <a:r>
              <a:rPr lang="en-US" sz="2400" dirty="0">
                <a:solidFill>
                  <a:srgbClr val="0070C0"/>
                </a:solidFill>
              </a:rPr>
              <a:t>sparse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rgbClr val="C00000"/>
                </a:solidFill>
              </a:rPr>
              <a:t> </a:t>
            </a:r>
            <a:r>
              <a:rPr lang="en-US" sz="2400" dirty="0">
                <a:solidFill>
                  <a:srgbClr val="0070C0"/>
                </a:solidFill>
              </a:rPr>
              <a:t>unevenly distributed observations</a:t>
            </a:r>
          </a:p>
          <a:p>
            <a:r>
              <a:rPr lang="en-US" sz="2400" dirty="0"/>
              <a:t>How to </a:t>
            </a:r>
            <a:r>
              <a:rPr lang="en-US" sz="2400" dirty="0">
                <a:solidFill>
                  <a:srgbClr val="2D9D2E"/>
                </a:solidFill>
              </a:rPr>
              <a:t>jointly model spatiotemporal effects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76AA3A1-60C1-F643-9EB3-FFB591783A70}"/>
              </a:ext>
            </a:extLst>
          </p:cNvPr>
          <p:cNvGrpSpPr/>
          <p:nvPr/>
        </p:nvGrpSpPr>
        <p:grpSpPr>
          <a:xfrm>
            <a:off x="795867" y="3888626"/>
            <a:ext cx="2759656" cy="2514880"/>
            <a:chOff x="2920579" y="3300901"/>
            <a:chExt cx="2759656" cy="2514880"/>
          </a:xfrm>
        </p:grpSpPr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9E15322D-5054-004F-8D71-46E00A24FD81}"/>
                </a:ext>
              </a:extLst>
            </p:cNvPr>
            <p:cNvSpPr/>
            <p:nvPr/>
          </p:nvSpPr>
          <p:spPr>
            <a:xfrm>
              <a:off x="5273568" y="4257098"/>
              <a:ext cx="406667" cy="17074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41CCE30-EE1F-FA44-9904-10B3BB07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920579" y="3300901"/>
              <a:ext cx="2145211" cy="208314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273667-813A-1846-89AF-DC79CCA2DA9B}"/>
                </a:ext>
              </a:extLst>
            </p:cNvPr>
            <p:cNvSpPr txBox="1"/>
            <p:nvPr/>
          </p:nvSpPr>
          <p:spPr>
            <a:xfrm>
              <a:off x="3578559" y="5446449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9 am</a:t>
              </a: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AA8DB8B0-C808-AB48-A165-46531D504884}"/>
                </a:ext>
              </a:extLst>
            </p:cNvPr>
            <p:cNvSpPr/>
            <p:nvPr/>
          </p:nvSpPr>
          <p:spPr>
            <a:xfrm>
              <a:off x="2983697" y="4689532"/>
              <a:ext cx="640080" cy="640080"/>
            </a:xfrm>
            <a:prstGeom prst="rect">
              <a:avLst/>
            </a:prstGeom>
            <a:solidFill>
              <a:srgbClr val="C00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A6A3A93-A416-9649-975C-76A7591962ED}"/>
                </a:ext>
              </a:extLst>
            </p:cNvPr>
            <p:cNvSpPr/>
            <p:nvPr/>
          </p:nvSpPr>
          <p:spPr>
            <a:xfrm>
              <a:off x="2983697" y="4000898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2F4FC93-EDD4-504D-820D-24A5D2AD6C15}"/>
                </a:ext>
              </a:extLst>
            </p:cNvPr>
            <p:cNvSpPr/>
            <p:nvPr/>
          </p:nvSpPr>
          <p:spPr>
            <a:xfrm>
              <a:off x="3666639" y="4037771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844F822-C205-044A-A01D-2CB124CDE979}"/>
                </a:ext>
              </a:extLst>
            </p:cNvPr>
            <p:cNvSpPr/>
            <p:nvPr/>
          </p:nvSpPr>
          <p:spPr>
            <a:xfrm>
              <a:off x="3666639" y="4697804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229001F0-C77D-4C4F-B3FC-5C1544D575AC}"/>
                </a:ext>
              </a:extLst>
            </p:cNvPr>
            <p:cNvSpPr/>
            <p:nvPr/>
          </p:nvSpPr>
          <p:spPr>
            <a:xfrm>
              <a:off x="4349581" y="4037771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B36D6E8-499E-7943-AA03-25F794D8CE24}"/>
                </a:ext>
              </a:extLst>
            </p:cNvPr>
            <p:cNvSpPr/>
            <p:nvPr/>
          </p:nvSpPr>
          <p:spPr>
            <a:xfrm>
              <a:off x="2965523" y="3360818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A9A37B0-73F4-9D4C-9FDE-0B595EB59C4B}"/>
                </a:ext>
              </a:extLst>
            </p:cNvPr>
            <p:cNvSpPr/>
            <p:nvPr/>
          </p:nvSpPr>
          <p:spPr>
            <a:xfrm>
              <a:off x="3664350" y="3366104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417ACDCC-D092-C148-A39B-F6E3FE2AEEA1}"/>
                </a:ext>
              </a:extLst>
            </p:cNvPr>
            <p:cNvSpPr/>
            <p:nvPr/>
          </p:nvSpPr>
          <p:spPr>
            <a:xfrm>
              <a:off x="4347292" y="3366104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EDF77599-66B5-C94F-9A29-F4916B0E7272}"/>
                </a:ext>
              </a:extLst>
            </p:cNvPr>
            <p:cNvSpPr/>
            <p:nvPr/>
          </p:nvSpPr>
          <p:spPr>
            <a:xfrm>
              <a:off x="4330483" y="4689531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ACDEC88-D814-FA41-A90D-B30A7E9222DF}"/>
              </a:ext>
            </a:extLst>
          </p:cNvPr>
          <p:cNvGrpSpPr/>
          <p:nvPr/>
        </p:nvGrpSpPr>
        <p:grpSpPr>
          <a:xfrm>
            <a:off x="1731139" y="3370422"/>
            <a:ext cx="4078950" cy="3029269"/>
            <a:chOff x="3941382" y="2786512"/>
            <a:chExt cx="4078950" cy="3029269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DA20911-E712-864D-AC37-79A0776FC1DD}"/>
                </a:ext>
              </a:extLst>
            </p:cNvPr>
            <p:cNvSpPr txBox="1"/>
            <p:nvPr/>
          </p:nvSpPr>
          <p:spPr>
            <a:xfrm>
              <a:off x="3941382" y="2786512"/>
              <a:ext cx="33328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Wind blowing towards North East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4A029DA-5CDC-ED43-88E9-24BE0482B7C9}"/>
                </a:ext>
              </a:extLst>
            </p:cNvPr>
            <p:cNvSpPr txBox="1"/>
            <p:nvPr/>
          </p:nvSpPr>
          <p:spPr>
            <a:xfrm>
              <a:off x="6614422" y="5446449"/>
              <a:ext cx="76655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10 am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FB20017D-6F77-0340-9E86-523A26AF9663}"/>
                </a:ext>
              </a:extLst>
            </p:cNvPr>
            <p:cNvSpPr/>
            <p:nvPr/>
          </p:nvSpPr>
          <p:spPr>
            <a:xfrm>
              <a:off x="6614422" y="4042472"/>
              <a:ext cx="640080" cy="640080"/>
            </a:xfrm>
            <a:prstGeom prst="rect">
              <a:avLst/>
            </a:prstGeom>
            <a:solidFill>
              <a:srgbClr val="C00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078C60A-333E-D245-A7EA-BEB88502127D}"/>
                </a:ext>
              </a:extLst>
            </p:cNvPr>
            <p:cNvSpPr/>
            <p:nvPr/>
          </p:nvSpPr>
          <p:spPr>
            <a:xfrm>
              <a:off x="5932341" y="4697804"/>
              <a:ext cx="640080" cy="640080"/>
            </a:xfrm>
            <a:prstGeom prst="rect">
              <a:avLst/>
            </a:prstGeom>
            <a:solidFill>
              <a:srgbClr val="C0000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3ACA2FD-0BB6-9C40-B853-B8B133DF6692}"/>
                </a:ext>
              </a:extLst>
            </p:cNvPr>
            <p:cNvSpPr/>
            <p:nvPr/>
          </p:nvSpPr>
          <p:spPr>
            <a:xfrm>
              <a:off x="6603324" y="4701895"/>
              <a:ext cx="640080" cy="640080"/>
            </a:xfrm>
            <a:prstGeom prst="rect">
              <a:avLst/>
            </a:prstGeom>
            <a:solidFill>
              <a:srgbClr val="EC7429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EAC56A9-3D80-F842-AAD6-5D1FE30A8C76}"/>
                </a:ext>
              </a:extLst>
            </p:cNvPr>
            <p:cNvSpPr/>
            <p:nvPr/>
          </p:nvSpPr>
          <p:spPr>
            <a:xfrm>
              <a:off x="5923674" y="4037771"/>
              <a:ext cx="640080" cy="640080"/>
            </a:xfrm>
            <a:prstGeom prst="rect">
              <a:avLst/>
            </a:prstGeom>
            <a:solidFill>
              <a:srgbClr val="F1952E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2A826-F524-874C-A057-72877BE6E4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58051" y="3304716"/>
              <a:ext cx="2162281" cy="2083141"/>
            </a:xfrm>
            <a:prstGeom prst="rect">
              <a:avLst/>
            </a:prstGeom>
          </p:spPr>
        </p:pic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9BCDDB2-FA89-8043-AD6F-A21774C1F170}"/>
                </a:ext>
              </a:extLst>
            </p:cNvPr>
            <p:cNvSpPr/>
            <p:nvPr/>
          </p:nvSpPr>
          <p:spPr>
            <a:xfrm>
              <a:off x="5913427" y="3373367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9B370F0C-87B4-194E-A4E1-9C024B46FC9B}"/>
                </a:ext>
              </a:extLst>
            </p:cNvPr>
            <p:cNvSpPr/>
            <p:nvPr/>
          </p:nvSpPr>
          <p:spPr>
            <a:xfrm>
              <a:off x="6612254" y="3378653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3553B66-769C-EA4F-8EB6-698780BCBB90}"/>
                </a:ext>
              </a:extLst>
            </p:cNvPr>
            <p:cNvSpPr/>
            <p:nvPr/>
          </p:nvSpPr>
          <p:spPr>
            <a:xfrm>
              <a:off x="7295196" y="3378653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2A09C876-A5E3-4D4E-B3D9-02D277255021}"/>
                </a:ext>
              </a:extLst>
            </p:cNvPr>
            <p:cNvSpPr/>
            <p:nvPr/>
          </p:nvSpPr>
          <p:spPr>
            <a:xfrm>
              <a:off x="7304069" y="4034049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F938903-0FEA-9343-B36D-697D6A9C2340}"/>
                </a:ext>
              </a:extLst>
            </p:cNvPr>
            <p:cNvSpPr/>
            <p:nvPr/>
          </p:nvSpPr>
          <p:spPr>
            <a:xfrm>
              <a:off x="7284971" y="4685809"/>
              <a:ext cx="640080" cy="640080"/>
            </a:xfrm>
            <a:prstGeom prst="rect">
              <a:avLst/>
            </a:prstGeom>
            <a:solidFill>
              <a:srgbClr val="92D050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CDA38D1-073E-6941-AAB1-85E0F068666D}"/>
              </a:ext>
            </a:extLst>
          </p:cNvPr>
          <p:cNvGrpSpPr/>
          <p:nvPr/>
        </p:nvGrpSpPr>
        <p:grpSpPr>
          <a:xfrm>
            <a:off x="4929837" y="1569429"/>
            <a:ext cx="7127691" cy="4638394"/>
            <a:chOff x="4086604" y="751450"/>
            <a:chExt cx="7127691" cy="4638394"/>
          </a:xfrm>
        </p:grpSpPr>
        <p:pic>
          <p:nvPicPr>
            <p:cNvPr id="42" name="Picture 41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4FB2F976-AC4B-C247-9D06-FB4FBE638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56" name="Oval Callout 55">
              <a:extLst>
                <a:ext uri="{FF2B5EF4-FFF2-40B4-BE49-F238E27FC236}">
                  <a16:creationId xmlns:a16="http://schemas.microsoft.com/office/drawing/2014/main" id="{0F904119-8C27-6448-9385-1396F808D171}"/>
                </a:ext>
              </a:extLst>
            </p:cNvPr>
            <p:cNvSpPr/>
            <p:nvPr/>
          </p:nvSpPr>
          <p:spPr>
            <a:xfrm flipH="1">
              <a:off x="4086604" y="751450"/>
              <a:ext cx="7127691" cy="304996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Existing approaches either require </a:t>
              </a:r>
              <a:r>
                <a:rPr lang="en-US" sz="2000" dirty="0">
                  <a:solidFill>
                    <a:srgbClr val="990000"/>
                  </a:solidFill>
                </a:rPr>
                <a:t>expert knowledge</a:t>
              </a:r>
              <a:r>
                <a:rPr lang="en-US" sz="2000" dirty="0">
                  <a:solidFill>
                    <a:schemeClr val="tx1"/>
                  </a:solidFill>
                </a:rPr>
                <a:t> or </a:t>
              </a:r>
              <a:r>
                <a:rPr lang="en-US" sz="2000" dirty="0">
                  <a:solidFill>
                    <a:srgbClr val="2D9D2E"/>
                  </a:solidFill>
                </a:rPr>
                <a:t>does not deal with space and time together</a:t>
              </a:r>
              <a:r>
                <a:rPr lang="en-US" sz="2000" dirty="0">
                  <a:solidFill>
                    <a:srgbClr val="C00000"/>
                  </a:solidFill>
                </a:rPr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and </a:t>
              </a:r>
              <a:r>
                <a:rPr lang="en-US" sz="2000" dirty="0">
                  <a:solidFill>
                    <a:srgbClr val="0070C0"/>
                  </a:solidFill>
                </a:rPr>
                <a:t>cannot handle sparse and unevenly distributed observations</a:t>
              </a:r>
            </a:p>
            <a:p>
              <a:r>
                <a:rPr lang="en-US" sz="2000" dirty="0">
                  <a:solidFill>
                    <a:schemeClr val="tx1"/>
                  </a:solidFill>
                </a:rPr>
                <a:t>(e.g., [Briggs et al. 1997; Zheng et al. 2013; Liu et al., 2016; Lin et al. 2017])</a:t>
              </a:r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27640CBA-F834-1A48-909C-69ADC424E7E1}"/>
              </a:ext>
            </a:extLst>
          </p:cNvPr>
          <p:cNvSpPr/>
          <p:nvPr/>
        </p:nvSpPr>
        <p:spPr>
          <a:xfrm>
            <a:off x="4413109" y="4626106"/>
            <a:ext cx="640080" cy="640080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D63ECC5F-F179-744F-8864-B04293F26D2D}"/>
              </a:ext>
            </a:extLst>
          </p:cNvPr>
          <p:cNvSpPr/>
          <p:nvPr/>
        </p:nvSpPr>
        <p:spPr>
          <a:xfrm>
            <a:off x="4402011" y="5285529"/>
            <a:ext cx="640080" cy="640080"/>
          </a:xfrm>
          <a:prstGeom prst="rect">
            <a:avLst/>
          </a:prstGeom>
          <a:solidFill>
            <a:srgbClr val="EC7429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7707DD2-C3DA-D24A-A505-AD0C7758ED98}"/>
              </a:ext>
            </a:extLst>
          </p:cNvPr>
          <p:cNvSpPr/>
          <p:nvPr/>
        </p:nvSpPr>
        <p:spPr>
          <a:xfrm>
            <a:off x="3722361" y="4621405"/>
            <a:ext cx="640080" cy="640080"/>
          </a:xfrm>
          <a:prstGeom prst="rect">
            <a:avLst/>
          </a:prstGeom>
          <a:solidFill>
            <a:srgbClr val="F1952E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CBEC954-BAD8-A141-9FD0-E687E50F8030}"/>
              </a:ext>
            </a:extLst>
          </p:cNvPr>
          <p:cNvSpPr/>
          <p:nvPr/>
        </p:nvSpPr>
        <p:spPr>
          <a:xfrm>
            <a:off x="3702106" y="5301872"/>
            <a:ext cx="640080" cy="640080"/>
          </a:xfrm>
          <a:prstGeom prst="rect">
            <a:avLst/>
          </a:prstGeom>
          <a:solidFill>
            <a:srgbClr val="C00000">
              <a:alpha val="5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51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D70E-03F7-5348-99C3-BD11DA58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57934" cy="50323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Learn from </a:t>
            </a:r>
            <a:r>
              <a:rPr lang="en-US" sz="2400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thousands of features</a:t>
            </a:r>
            <a:r>
              <a:rPr lang="zh-TW" altLang="en-US" sz="2400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describing the environmental characteristics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Learn to </a:t>
            </a:r>
            <a:r>
              <a:rPr lang="en-US" sz="2400" dirty="0">
                <a:solidFill>
                  <a:srgbClr val="2D9D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jointly model spatiotemporal effects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Learn from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sparse and unevenly distributed observations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3CA30-5179-2D47-8743-8C030661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build DeepLATTE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865B8B-ED5F-A24E-82D7-2F28B8AC3F87}"/>
              </a:ext>
            </a:extLst>
          </p:cNvPr>
          <p:cNvGrpSpPr/>
          <p:nvPr/>
        </p:nvGrpSpPr>
        <p:grpSpPr>
          <a:xfrm>
            <a:off x="838199" y="4452726"/>
            <a:ext cx="2379710" cy="2033303"/>
            <a:chOff x="591736" y="1142989"/>
            <a:chExt cx="2379710" cy="20333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E846B2-12AB-9944-8F3C-CB36835023BE}"/>
                </a:ext>
              </a:extLst>
            </p:cNvPr>
            <p:cNvSpPr txBox="1"/>
            <p:nvPr/>
          </p:nvSpPr>
          <p:spPr>
            <a:xfrm>
              <a:off x="1479597" y="1492072"/>
              <a:ext cx="11792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</a:rPr>
                <a:t>Road length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71F933-F462-404B-AB32-7ACCCB0B3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536" y="2261892"/>
              <a:ext cx="91197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B9203D-1779-6645-B549-E2DDCA311BC0}"/>
                </a:ext>
              </a:extLst>
            </p:cNvPr>
            <p:cNvSpPr txBox="1"/>
            <p:nvPr/>
          </p:nvSpPr>
          <p:spPr>
            <a:xfrm>
              <a:off x="1479597" y="2489637"/>
              <a:ext cx="1254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/>
                  </a:solidFill>
                </a:rPr>
                <a:t>Temperature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1E9B7B-DB0E-7D4B-A2E3-A89354D99BE0}"/>
                </a:ext>
              </a:extLst>
            </p:cNvPr>
            <p:cNvSpPr txBox="1"/>
            <p:nvPr/>
          </p:nvSpPr>
          <p:spPr>
            <a:xfrm rot="16200000">
              <a:off x="1711367" y="193779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… …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969B64B8-112C-584C-A2D3-FEC01F03C8EF}"/>
                </a:ext>
              </a:extLst>
            </p:cNvPr>
            <p:cNvSpPr/>
            <p:nvPr/>
          </p:nvSpPr>
          <p:spPr>
            <a:xfrm>
              <a:off x="2697126" y="1573220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DADB1FE2-1543-014E-80A1-0E852434FAA2}"/>
                </a:ext>
              </a:extLst>
            </p:cNvPr>
            <p:cNvSpPr/>
            <p:nvPr/>
          </p:nvSpPr>
          <p:spPr>
            <a:xfrm>
              <a:off x="2697126" y="2066563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12241175-9835-5C43-BFE7-374DF26EE562}"/>
                </a:ext>
              </a:extLst>
            </p:cNvPr>
            <p:cNvSpPr/>
            <p:nvPr/>
          </p:nvSpPr>
          <p:spPr>
            <a:xfrm>
              <a:off x="2697125" y="2559905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DA8183-F02B-1A4B-9BAB-812E1AF1A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736" y="1142989"/>
              <a:ext cx="91461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8A9C22-5C8E-A549-A1A4-342E3BBBADB0}"/>
              </a:ext>
            </a:extLst>
          </p:cNvPr>
          <p:cNvGrpSpPr/>
          <p:nvPr/>
        </p:nvGrpSpPr>
        <p:grpSpPr>
          <a:xfrm>
            <a:off x="6436764" y="3708996"/>
            <a:ext cx="5096259" cy="2400462"/>
            <a:chOff x="6436764" y="3708996"/>
            <a:chExt cx="5096259" cy="24004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5247A-5381-E646-B888-19C44202CAF7}"/>
                </a:ext>
              </a:extLst>
            </p:cNvPr>
            <p:cNvSpPr txBox="1"/>
            <p:nvPr/>
          </p:nvSpPr>
          <p:spPr>
            <a:xfrm>
              <a:off x="6711083" y="3708996"/>
              <a:ext cx="1828799" cy="9144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Enforcing Local Embeddings to be Similar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6CE494-FA0E-FE4A-A650-B2A4707EF61F}"/>
                </a:ext>
              </a:extLst>
            </p:cNvPr>
            <p:cNvSpPr txBox="1"/>
            <p:nvPr/>
          </p:nvSpPr>
          <p:spPr>
            <a:xfrm>
              <a:off x="8584586" y="3714082"/>
              <a:ext cx="1828799" cy="91440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Enforcing Autocorrelation Pattern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E5D8D69-28F8-8545-B0F7-770406B8C7EC}"/>
                </a:ext>
              </a:extLst>
            </p:cNvPr>
            <p:cNvGrpSpPr/>
            <p:nvPr/>
          </p:nvGrpSpPr>
          <p:grpSpPr>
            <a:xfrm>
              <a:off x="9921768" y="4829298"/>
              <a:ext cx="1611255" cy="1280160"/>
              <a:chOff x="10231271" y="2268395"/>
              <a:chExt cx="1611255" cy="128016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199997-9CF2-EA49-87BA-179B6E84F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62366" y="2268395"/>
                <a:ext cx="1280160" cy="12801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DF304C45-517D-E04D-A9AA-1771EC138382}"/>
                  </a:ext>
                </a:extLst>
              </p:cNvPr>
              <p:cNvSpPr/>
              <p:nvPr/>
            </p:nvSpPr>
            <p:spPr>
              <a:xfrm>
                <a:off x="10231271" y="2786768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6833E0-D8F3-614C-95B1-FFE6AD283B83}"/>
                </a:ext>
              </a:extLst>
            </p:cNvPr>
            <p:cNvGrpSpPr/>
            <p:nvPr/>
          </p:nvGrpSpPr>
          <p:grpSpPr>
            <a:xfrm>
              <a:off x="6776679" y="5003189"/>
              <a:ext cx="3108960" cy="914400"/>
              <a:chOff x="6750095" y="1698161"/>
              <a:chExt cx="3108960" cy="9144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F2FBA39-B2AD-EC48-85D7-CBEDC3FBF625}"/>
                  </a:ext>
                </a:extLst>
              </p:cNvPr>
              <p:cNvSpPr/>
              <p:nvPr/>
            </p:nvSpPr>
            <p:spPr>
              <a:xfrm>
                <a:off x="6750095" y="1698161"/>
                <a:ext cx="3108960" cy="914400"/>
              </a:xfrm>
              <a:prstGeom prst="rect">
                <a:avLst/>
              </a:prstGeom>
              <a:solidFill>
                <a:srgbClr val="99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A21FB60-E75D-9E4F-8A7A-CE47BA10B8AD}"/>
                  </a:ext>
                </a:extLst>
              </p:cNvPr>
              <p:cNvSpPr/>
              <p:nvPr/>
            </p:nvSpPr>
            <p:spPr>
              <a:xfrm>
                <a:off x="6838226" y="1832196"/>
                <a:ext cx="293337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bg1"/>
                    </a:solidFill>
                  </a:rPr>
                  <a:t>Leveraging spatial properties to improve embeddings</a:t>
                </a:r>
              </a:p>
            </p:txBody>
          </p:sp>
        </p:grp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1A08F716-D21B-A543-852A-14AAD7DAFB27}"/>
                </a:ext>
              </a:extLst>
            </p:cNvPr>
            <p:cNvSpPr/>
            <p:nvPr/>
          </p:nvSpPr>
          <p:spPr>
            <a:xfrm>
              <a:off x="6436764" y="5362068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79683-404B-8D40-A7D9-61F28A10EC38}"/>
              </a:ext>
            </a:extLst>
          </p:cNvPr>
          <p:cNvGrpSpPr/>
          <p:nvPr/>
        </p:nvGrpSpPr>
        <p:grpSpPr>
          <a:xfrm>
            <a:off x="2874103" y="3708995"/>
            <a:ext cx="3793010" cy="2208594"/>
            <a:chOff x="2874104" y="2836754"/>
            <a:chExt cx="3793010" cy="220859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32BB1C-44A6-0B41-A61D-6EA0EB3E755E}"/>
                </a:ext>
              </a:extLst>
            </p:cNvPr>
            <p:cNvSpPr/>
            <p:nvPr/>
          </p:nvSpPr>
          <p:spPr>
            <a:xfrm>
              <a:off x="2874104" y="2840627"/>
              <a:ext cx="1920240" cy="914400"/>
            </a:xfrm>
            <a:prstGeom prst="rect">
              <a:avLst/>
            </a:prstGeom>
            <a:solidFill>
              <a:schemeClr val="bg2">
                <a:alpha val="5098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Feature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Selection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7F0643-319F-6542-BF24-98E56A3DC39D}"/>
                </a:ext>
              </a:extLst>
            </p:cNvPr>
            <p:cNvSpPr/>
            <p:nvPr/>
          </p:nvSpPr>
          <p:spPr>
            <a:xfrm>
              <a:off x="4838314" y="2836754"/>
              <a:ext cx="1828800" cy="914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196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Jointly Learning Spatiotemporal Effects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18D4FFC-2C7F-1343-9A41-3076990C285A}"/>
                </a:ext>
              </a:extLst>
            </p:cNvPr>
            <p:cNvGrpSpPr/>
            <p:nvPr/>
          </p:nvGrpSpPr>
          <p:grpSpPr>
            <a:xfrm>
              <a:off x="3272519" y="4130948"/>
              <a:ext cx="3108960" cy="914400"/>
              <a:chOff x="2670048" y="1690688"/>
              <a:chExt cx="3108960" cy="9144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E9F8C44-5FA8-1747-80E9-7C41B59711DF}"/>
                  </a:ext>
                </a:extLst>
              </p:cNvPr>
              <p:cNvSpPr/>
              <p:nvPr/>
            </p:nvSpPr>
            <p:spPr>
              <a:xfrm>
                <a:off x="2670048" y="1690688"/>
                <a:ext cx="3108960" cy="914400"/>
              </a:xfrm>
              <a:prstGeom prst="rect">
                <a:avLst/>
              </a:prstGeom>
              <a:solidFill>
                <a:srgbClr val="99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D3C943C-65CC-6F40-8306-344899ECFE7E}"/>
                  </a:ext>
                </a:extLst>
              </p:cNvPr>
              <p:cNvSpPr/>
              <p:nvPr/>
            </p:nvSpPr>
            <p:spPr>
              <a:xfrm>
                <a:off x="2702053" y="1824723"/>
                <a:ext cx="304495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bg1"/>
                    </a:solidFill>
                  </a:rPr>
                  <a:t>Creating initial environmental characteristics embeddings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42752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7C3E9D5E-D1A4-5C4D-96A2-9FE563D24EAB}"/>
              </a:ext>
            </a:extLst>
          </p:cNvPr>
          <p:cNvGrpSpPr/>
          <p:nvPr/>
        </p:nvGrpSpPr>
        <p:grpSpPr>
          <a:xfrm>
            <a:off x="4413164" y="-11222"/>
            <a:ext cx="7365527" cy="3892764"/>
            <a:chOff x="4413164" y="-11222"/>
            <a:chExt cx="7365527" cy="3892764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9B9AA718-5CC5-CC4A-AFA9-00FA0D258E6B}"/>
                </a:ext>
              </a:extLst>
            </p:cNvPr>
            <p:cNvGrpSpPr/>
            <p:nvPr/>
          </p:nvGrpSpPr>
          <p:grpSpPr>
            <a:xfrm>
              <a:off x="7228137" y="-11222"/>
              <a:ext cx="4550554" cy="3892764"/>
              <a:chOff x="6510426" y="1942493"/>
              <a:chExt cx="4550554" cy="3892764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B355EBD4-0572-A444-9A05-885DCB4C8B17}"/>
                  </a:ext>
                </a:extLst>
              </p:cNvPr>
              <p:cNvGrpSpPr/>
              <p:nvPr/>
            </p:nvGrpSpPr>
            <p:grpSpPr>
              <a:xfrm>
                <a:off x="7324024" y="2072782"/>
                <a:ext cx="3736956" cy="3762475"/>
                <a:chOff x="8597696" y="1018076"/>
                <a:chExt cx="3736956" cy="3762475"/>
              </a:xfrm>
            </p:grpSpPr>
            <p:grpSp>
              <p:nvGrpSpPr>
                <p:cNvPr id="52" name="Group 51">
                  <a:extLst>
                    <a:ext uri="{FF2B5EF4-FFF2-40B4-BE49-F238E27FC236}">
                      <a16:creationId xmlns:a16="http://schemas.microsoft.com/office/drawing/2014/main" id="{1FAD1B17-CFEF-9145-A561-99E069B522B2}"/>
                    </a:ext>
                  </a:extLst>
                </p:cNvPr>
                <p:cNvGrpSpPr/>
                <p:nvPr/>
              </p:nvGrpSpPr>
              <p:grpSpPr>
                <a:xfrm>
                  <a:off x="8597696" y="2033324"/>
                  <a:ext cx="2769008" cy="2747227"/>
                  <a:chOff x="6390525" y="1023673"/>
                  <a:chExt cx="2769008" cy="2747227"/>
                </a:xfrm>
              </p:grpSpPr>
              <p:cxnSp>
                <p:nvCxnSpPr>
                  <p:cNvPr id="66" name="Straight Connector 65">
                    <a:extLst>
                      <a:ext uri="{FF2B5EF4-FFF2-40B4-BE49-F238E27FC236}">
                        <a16:creationId xmlns:a16="http://schemas.microsoft.com/office/drawing/2014/main" id="{531AC053-43CE-9F40-8090-CFFEDCA03FFD}"/>
                      </a:ext>
                    </a:extLst>
                  </p:cNvPr>
                  <p:cNvCxnSpPr/>
                  <p:nvPr/>
                </p:nvCxnSpPr>
                <p:spPr>
                  <a:xfrm>
                    <a:off x="6757417" y="3586234"/>
                    <a:ext cx="2402116" cy="0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7" name="Rectangle 66">
                        <a:extLst>
                          <a:ext uri="{FF2B5EF4-FFF2-40B4-BE49-F238E27FC236}">
                            <a16:creationId xmlns:a16="http://schemas.microsoft.com/office/drawing/2014/main" id="{CB106136-E313-914F-A42E-F7290E0182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25365" y="3401568"/>
                        <a:ext cx="466217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8" name="Rectangle 7">
                        <a:extLst>
                          <a:ext uri="{FF2B5EF4-FFF2-40B4-BE49-F238E27FC236}">
                            <a16:creationId xmlns:a16="http://schemas.microsoft.com/office/drawing/2014/main" id="{8B134006-DA8A-154B-9193-CD7F5EA02CE3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7725365" y="3401568"/>
                        <a:ext cx="466217" cy="369332"/>
                      </a:xfrm>
                      <a:prstGeom prst="rect">
                        <a:avLst/>
                      </a:prstGeom>
                      <a:blipFill>
                        <a:blip r:embed="rId4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cxnSp>
                <p:nvCxnSpPr>
                  <p:cNvPr id="68" name="Straight Connector 67">
                    <a:extLst>
                      <a:ext uri="{FF2B5EF4-FFF2-40B4-BE49-F238E27FC236}">
                        <a16:creationId xmlns:a16="http://schemas.microsoft.com/office/drawing/2014/main" id="{65320856-53F2-504A-A10C-ECDA689021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6605975" y="1051106"/>
                    <a:ext cx="0" cy="2377894"/>
                  </a:xfrm>
                  <a:prstGeom prst="line">
                    <a:avLst/>
                  </a:prstGeom>
                  <a:ln w="19050">
                    <a:solidFill>
                      <a:schemeClr val="tx1"/>
                    </a:solidFill>
                    <a:headEnd type="oval" w="sm" len="sm"/>
                    <a:tailEnd type="oval" w="sm" len="sm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9" name="Rectangle 68">
                        <a:extLst>
                          <a:ext uri="{FF2B5EF4-FFF2-40B4-BE49-F238E27FC236}">
                            <a16:creationId xmlns:a16="http://schemas.microsoft.com/office/drawing/2014/main" id="{E18E6412-0965-B84C-A796-1DB207FAB9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90525" y="2041670"/>
                        <a:ext cx="412613" cy="369332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  <p:txBody>
                      <a:bodyPr wrap="none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oMath>
                          </m:oMathPara>
                        </a14:m>
                        <a:endParaRPr lang="en-US" dirty="0"/>
                      </a:p>
                    </p:txBody>
                  </p:sp>
                </mc:Choice>
                <mc:Fallback xmlns="">
                  <p:sp>
                    <p:nvSpPr>
                      <p:cNvPr id="7" name="Rectangle 6">
                        <a:extLst>
                          <a:ext uri="{FF2B5EF4-FFF2-40B4-BE49-F238E27FC236}">
                            <a16:creationId xmlns:a16="http://schemas.microsoft.com/office/drawing/2014/main" id="{C2543B78-7032-914F-BAB3-3FCC89BEEAD9}"/>
                          </a:ext>
                        </a:extLst>
                      </p:cNvPr>
                      <p:cNvSpPr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6390525" y="2041670"/>
                        <a:ext cx="412613" cy="369332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n-US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  <p:pic>
                <p:nvPicPr>
                  <p:cNvPr id="70" name="Picture 69">
                    <a:extLst>
                      <a:ext uri="{FF2B5EF4-FFF2-40B4-BE49-F238E27FC236}">
                        <a16:creationId xmlns:a16="http://schemas.microsoft.com/office/drawing/2014/main" id="{F76BB5C6-91ED-584A-9849-8559A76F1F6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6" cstate="print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/>
                </p:blipFill>
                <p:spPr>
                  <a:xfrm>
                    <a:off x="6757417" y="1023673"/>
                    <a:ext cx="2402116" cy="2405327"/>
                  </a:xfrm>
                  <a:prstGeom prst="rect">
                    <a:avLst/>
                  </a:prstGeom>
                  <a:ln>
                    <a:solidFill>
                      <a:schemeClr val="tx1"/>
                    </a:solidFill>
                  </a:ln>
                </p:spPr>
              </p:pic>
              <p:sp>
                <p:nvSpPr>
                  <p:cNvPr id="71" name="TextBox 70">
                    <a:extLst>
                      <a:ext uri="{FF2B5EF4-FFF2-40B4-BE49-F238E27FC236}">
                        <a16:creationId xmlns:a16="http://schemas.microsoft.com/office/drawing/2014/main" id="{DE21B223-25CB-074C-B7E7-9DEF1DD1EE5F}"/>
                      </a:ext>
                    </a:extLst>
                  </p:cNvPr>
                  <p:cNvSpPr txBox="1"/>
                  <p:nvPr/>
                </p:nvSpPr>
                <p:spPr>
                  <a:xfrm>
                    <a:off x="7430924" y="2036650"/>
                    <a:ext cx="1067921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dirty="0"/>
                      <a:t>Grid Map</a:t>
                    </a:r>
                  </a:p>
                </p:txBody>
              </p:sp>
            </p:grpSp>
            <p:cxnSp>
              <p:nvCxnSpPr>
                <p:cNvPr id="53" name="Straight Connector 52">
                  <a:extLst>
                    <a:ext uri="{FF2B5EF4-FFF2-40B4-BE49-F238E27FC236}">
                      <a16:creationId xmlns:a16="http://schemas.microsoft.com/office/drawing/2014/main" id="{0E0661D3-AFBC-844E-B821-DD6D036DF05B}"/>
                    </a:ext>
                  </a:extLst>
                </p:cNvPr>
                <p:cNvCxnSpPr/>
                <p:nvPr/>
              </p:nvCxnSpPr>
              <p:spPr>
                <a:xfrm flipV="1">
                  <a:off x="8964588" y="1027906"/>
                  <a:ext cx="967948" cy="100541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70A871F4-9AF9-1E42-A998-93C95E62CAB6}"/>
                    </a:ext>
                  </a:extLst>
                </p:cNvPr>
                <p:cNvCxnSpPr/>
                <p:nvPr/>
              </p:nvCxnSpPr>
              <p:spPr>
                <a:xfrm flipV="1">
                  <a:off x="11366704" y="1027906"/>
                  <a:ext cx="967948" cy="100541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03AF0C0A-D1EF-4E43-A395-558DE9B38E61}"/>
                    </a:ext>
                  </a:extLst>
                </p:cNvPr>
                <p:cNvCxnSpPr/>
                <p:nvPr/>
              </p:nvCxnSpPr>
              <p:spPr>
                <a:xfrm flipV="1">
                  <a:off x="11363632" y="3423401"/>
                  <a:ext cx="967948" cy="1005418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9D9A15F6-1D4D-7446-9174-8D5AB7D6B23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333964" y="1027220"/>
                  <a:ext cx="0" cy="24010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24ED9AC8-9AC4-6444-9380-BF153967EF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32536" y="1018076"/>
                  <a:ext cx="2399044" cy="1966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A4083967-9736-2F4A-B295-DAA2314A0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169707" y="1821075"/>
                  <a:ext cx="2399044" cy="1966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76F2C146-E92D-A747-9AC1-5A7B4CACF4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318021" y="1660476"/>
                  <a:ext cx="2399044" cy="1966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A0E35149-5772-7E43-9959-82FFF271A07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631731" y="1339276"/>
                  <a:ext cx="2399044" cy="1966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CA5D8636-CC65-1741-B937-0296448456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78754" y="1178676"/>
                  <a:ext cx="2399044" cy="1966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151928B7-AF0F-9647-91CB-EBE492048F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568751" y="1821075"/>
                  <a:ext cx="0" cy="24010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D386F07-EE23-5B46-B23E-EE79F053338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1719965" y="1660476"/>
                  <a:ext cx="0" cy="24010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4" name="Straight Connector 63">
                  <a:extLst>
                    <a:ext uri="{FF2B5EF4-FFF2-40B4-BE49-F238E27FC236}">
                      <a16:creationId xmlns:a16="http://schemas.microsoft.com/office/drawing/2014/main" id="{C2A58650-E106-D54E-BD8C-719E36E9D42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031537" y="1330132"/>
                  <a:ext cx="0" cy="24010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Straight Connector 64">
                  <a:extLst>
                    <a:ext uri="{FF2B5EF4-FFF2-40B4-BE49-F238E27FC236}">
                      <a16:creationId xmlns:a16="http://schemas.microsoft.com/office/drawing/2014/main" id="{C5C77B6E-9ACD-014C-BCBE-9C8547ABA64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2193271" y="1169532"/>
                  <a:ext cx="0" cy="2401092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70E251E-DB68-714F-9667-1267CD17F237}"/>
                  </a:ext>
                </a:extLst>
              </p:cNvPr>
              <p:cNvSpPr/>
              <p:nvPr/>
            </p:nvSpPr>
            <p:spPr>
              <a:xfrm>
                <a:off x="6989271" y="2600604"/>
                <a:ext cx="94609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</a:rPr>
                  <a:t>Humidity</a:t>
                </a:r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5E935A1D-D5BB-BC4A-B30F-0D48FBCC4531}"/>
                  </a:ext>
                </a:extLst>
              </p:cNvPr>
              <p:cNvSpPr/>
              <p:nvPr/>
            </p:nvSpPr>
            <p:spPr>
              <a:xfrm>
                <a:off x="6623404" y="2159560"/>
                <a:ext cx="1853392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Len(Primary Roads) </a:t>
                </a:r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758FBD0-0B9E-504B-888B-C8844BD5CDCB}"/>
                  </a:ext>
                </a:extLst>
              </p:cNvPr>
              <p:cNvSpPr/>
              <p:nvPr/>
            </p:nvSpPr>
            <p:spPr>
              <a:xfrm>
                <a:off x="7212358" y="1942493"/>
                <a:ext cx="1431033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accent1"/>
                    </a:solidFill>
                  </a:rPr>
                  <a:t>Area(Industry) </a:t>
                </a:r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9F0D6300-43AE-374F-84A4-9B344B273263}"/>
                  </a:ext>
                </a:extLst>
              </p:cNvPr>
              <p:cNvSpPr/>
              <p:nvPr/>
            </p:nvSpPr>
            <p:spPr>
              <a:xfrm>
                <a:off x="6510426" y="2790285"/>
                <a:ext cx="1254061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</a:rPr>
                  <a:t>Temperature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14AE6CAF-A1C3-AF4A-9DBC-67ED276A0478}"/>
                  </a:ext>
                </a:extLst>
              </p:cNvPr>
              <p:cNvSpPr txBox="1"/>
              <p:nvPr/>
            </p:nvSpPr>
            <p:spPr>
              <a:xfrm rot="18424040">
                <a:off x="9035086" y="2342720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…</a:t>
                </a:r>
              </a:p>
            </p:txBody>
          </p:sp>
        </p:grpSp>
        <p:pic>
          <p:nvPicPr>
            <p:cNvPr id="76" name="Picture 75" descr="A screenshot of text&#10;&#10;Description automatically generated">
              <a:extLst>
                <a:ext uri="{FF2B5EF4-FFF2-40B4-BE49-F238E27FC236}">
                  <a16:creationId xmlns:a16="http://schemas.microsoft.com/office/drawing/2014/main" id="{1038E2C5-ED45-124E-B530-C002C719FF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413164" y="256228"/>
              <a:ext cx="1213850" cy="121368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6EF928CD-7CFC-F240-BA20-E4E2DDB40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792050" y="253188"/>
              <a:ext cx="1217010" cy="121672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13FDC3F5-3B14-8E4A-BB68-63FFC2AC40C4}"/>
                </a:ext>
              </a:extLst>
            </p:cNvPr>
            <p:cNvSpPr txBox="1"/>
            <p:nvPr/>
          </p:nvSpPr>
          <p:spPr>
            <a:xfrm>
              <a:off x="5684061" y="1429877"/>
              <a:ext cx="133634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Primary road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6EEB0D9A-2BE3-0847-BAE2-9ED1B6F718C1}"/>
                </a:ext>
              </a:extLst>
            </p:cNvPr>
            <p:cNvSpPr txBox="1"/>
            <p:nvPr/>
          </p:nvSpPr>
          <p:spPr>
            <a:xfrm>
              <a:off x="4413164" y="1449009"/>
              <a:ext cx="11149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Green land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1" name="Content Placeholder 2">
                <a:extLst>
                  <a:ext uri="{FF2B5EF4-FFF2-40B4-BE49-F238E27FC236}">
                    <a16:creationId xmlns:a16="http://schemas.microsoft.com/office/drawing/2014/main" id="{91861AD9-6C0F-DD44-B9F9-AA1E2DB42BA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6833587" cy="435133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b="1" dirty="0"/>
                  <a:t>Input: </a:t>
                </a:r>
                <a:r>
                  <a:rPr lang="en-US" altLang="zh-CN" sz="2000" dirty="0"/>
                  <a:t>multi-dimension matrix</a:t>
                </a:r>
                <a:r>
                  <a:rPr lang="en-US" sz="2000" dirty="0"/>
                  <a:t> </a:t>
                </a:r>
                <a14:m>
                  <m:oMath xmlns:m="http://schemas.openxmlformats.org/officeDocument/2006/math">
                    <m:r>
                      <a:rPr lang="zh-CN" altLang="en-US" sz="2000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2000" dirty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zh-TW" altLang="en-US" sz="2000" dirty="0"/>
                  <a:t>  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000" dirty="0"/>
                  <a:t>Each cell in X contains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sz="20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0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altLang="zh-CN" sz="2000" i="1" dirty="0">
                                <a:solidFill>
                                  <a:schemeClr val="accent6"/>
                                </a:solidFill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  <m:r>
                          <m:rPr>
                            <m:nor/>
                          </m:rPr>
                          <a:rPr lang="en-US" sz="2000" dirty="0"/>
                          <m:t>,</m:t>
                        </m:r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 </m:t>
                        </m:r>
                        <m:sSub>
                          <m:sSubPr>
                            <m:ctrlPr>
                              <a:rPr lang="en-US" sz="20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0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sz="20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/>
                  <a:t>, describing the environment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/>
                    </a:solidFill>
                  </a:rPr>
                  <a:t> </a:t>
                </a:r>
                <a:r>
                  <a:rPr lang="en-US" sz="2000" dirty="0"/>
                  <a:t>is </a:t>
                </a:r>
                <a:r>
                  <a:rPr lang="en-US" sz="2000" dirty="0">
                    <a:solidFill>
                      <a:schemeClr val="accent6"/>
                    </a:solidFill>
                  </a:rPr>
                  <a:t>dynamic (e.g., weather) </a:t>
                </a:r>
                <a:r>
                  <a:rPr lang="en-US" sz="20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altLang="zh-CN" sz="20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1"/>
                    </a:solidFill>
                  </a:rPr>
                  <a:t> </a:t>
                </a:r>
                <a:r>
                  <a:rPr lang="en-US" sz="2000" dirty="0"/>
                  <a:t>is </a:t>
                </a:r>
                <a:r>
                  <a:rPr lang="en-US" sz="2000" dirty="0">
                    <a:solidFill>
                      <a:schemeClr val="accent1"/>
                    </a:solidFill>
                  </a:rPr>
                  <a:t>static (e.g., roads)</a:t>
                </a:r>
                <a:endParaRPr lang="en-US" sz="2000" i="1" dirty="0"/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sz="2000" dirty="0"/>
                  <a:t>    </a:t>
                </a:r>
                <a14:m>
                  <m:oMath xmlns:m="http://schemas.openxmlformats.org/officeDocument/2006/math">
                    <m:r>
                      <a:rPr lang="en-US" sz="20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=(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en-US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000" dirty="0"/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000" dirty="0"/>
                  <a:t>Each cell in Y contains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sz="2000" dirty="0"/>
                  <a:t>, the air quality observation, dimension=1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000" dirty="0"/>
                  <a:t>Many empty cells (limited observations)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181" name="Content Placeholder 2">
                <a:extLst>
                  <a:ext uri="{FF2B5EF4-FFF2-40B4-BE49-F238E27FC236}">
                    <a16:creationId xmlns:a16="http://schemas.microsoft.com/office/drawing/2014/main" id="{91861AD9-6C0F-DD44-B9F9-AA1E2DB42BA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6833587" cy="4351338"/>
              </a:xfrm>
              <a:blipFill>
                <a:blip r:embed="rId3"/>
                <a:stretch>
                  <a:fillRect l="-929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790BD8D2-5AE4-514B-ADAA-052A0BC1A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Formally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90D43F-2AD2-5A40-AC62-7E9650D39B4C}"/>
                  </a:ext>
                </a:extLst>
              </p:cNvPr>
              <p:cNvSpPr/>
              <p:nvPr/>
            </p:nvSpPr>
            <p:spPr>
              <a:xfrm>
                <a:off x="7766167" y="3752176"/>
                <a:ext cx="2077492" cy="429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E390D43F-2AD2-5A40-AC62-7E9650D39B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6167" y="3752176"/>
                <a:ext cx="2077492" cy="4292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6" name="Picture 165">
            <a:extLst>
              <a:ext uri="{FF2B5EF4-FFF2-40B4-BE49-F238E27FC236}">
                <a16:creationId xmlns:a16="http://schemas.microsoft.com/office/drawing/2014/main" id="{A71E60CC-717B-634A-9309-103756B997E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3292" y="5293416"/>
            <a:ext cx="1322965" cy="132296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14" name="Picture 413">
            <a:extLst>
              <a:ext uri="{FF2B5EF4-FFF2-40B4-BE49-F238E27FC236}">
                <a16:creationId xmlns:a16="http://schemas.microsoft.com/office/drawing/2014/main" id="{702F34C4-F3EA-B04B-9A02-75CC3ED1841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4567" y="5210342"/>
            <a:ext cx="1322965" cy="13223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1D9BCAA-CD61-A54E-B1B9-74AFD56D4280}"/>
                  </a:ext>
                </a:extLst>
              </p:cNvPr>
              <p:cNvSpPr/>
              <p:nvPr/>
            </p:nvSpPr>
            <p:spPr>
              <a:xfrm>
                <a:off x="2561084" y="5791360"/>
                <a:ext cx="615489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15" name="Rectangle 414">
                <a:extLst>
                  <a:ext uri="{FF2B5EF4-FFF2-40B4-BE49-F238E27FC236}">
                    <a16:creationId xmlns:a16="http://schemas.microsoft.com/office/drawing/2014/main" id="{01D9BCAA-CD61-A54E-B1B9-74AFD56D42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084" y="5791360"/>
                <a:ext cx="615489" cy="3808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9DD49A-5B63-ED49-9EF1-7DF4DC6E28F2}"/>
                  </a:ext>
                </a:extLst>
              </p:cNvPr>
              <p:cNvSpPr txBox="1"/>
              <p:nvPr/>
            </p:nvSpPr>
            <p:spPr>
              <a:xfrm>
                <a:off x="8392697" y="5436340"/>
                <a:ext cx="2668894" cy="6399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Exploit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spatial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data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properties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to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0" dirty="0" smtClean="0">
                          <a:solidFill>
                            <a:srgbClr val="990000"/>
                          </a:solidFill>
                        </a:rPr>
                        <m:t>refine</m:t>
                      </m:r>
                      <m:r>
                        <a:rPr lang="en-US" b="0" i="1" dirty="0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𝑍</m:t>
                      </m:r>
                    </m:oMath>
                  </m:oMathPara>
                </a14:m>
                <a:endParaRPr lang="en-US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29DD49A-5B63-ED49-9EF1-7DF4DC6E28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2697" y="5436340"/>
                <a:ext cx="2668894" cy="639983"/>
              </a:xfrm>
              <a:prstGeom prst="rect">
                <a:avLst/>
              </a:prstGeom>
              <a:blipFill>
                <a:blip r:embed="rId13"/>
                <a:stretch>
                  <a:fillRect t="-3922" b="-980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0641BAE-AF58-9C46-BECE-F04D36CBCCC8}"/>
                  </a:ext>
                </a:extLst>
              </p:cNvPr>
              <p:cNvSpPr/>
              <p:nvPr/>
            </p:nvSpPr>
            <p:spPr>
              <a:xfrm>
                <a:off x="7861694" y="5051655"/>
                <a:ext cx="612284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60641BAE-AF58-9C46-BECE-F04D36CBCC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1694" y="5051655"/>
                <a:ext cx="612284" cy="38081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88F9998-8877-2849-BF9F-73D058DD6961}"/>
                  </a:ext>
                </a:extLst>
              </p:cNvPr>
              <p:cNvSpPr/>
              <p:nvPr/>
            </p:nvSpPr>
            <p:spPr>
              <a:xfrm>
                <a:off x="7860893" y="6354485"/>
                <a:ext cx="615489" cy="3808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</m:acc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988F9998-8877-2849-BF9F-73D058DD69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893" y="6354485"/>
                <a:ext cx="615489" cy="380810"/>
              </a:xfrm>
              <a:prstGeom prst="rect">
                <a:avLst/>
              </a:prstGeom>
              <a:blipFill>
                <a:blip r:embed="rId15"/>
                <a:stretch>
                  <a:fillRect t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A93F3FC-89CB-294A-B0E1-C16861DD6A02}"/>
              </a:ext>
            </a:extLst>
          </p:cNvPr>
          <p:cNvGrpSpPr/>
          <p:nvPr/>
        </p:nvGrpSpPr>
        <p:grpSpPr>
          <a:xfrm>
            <a:off x="8029811" y="4267706"/>
            <a:ext cx="228600" cy="613880"/>
            <a:chOff x="4738703" y="4010652"/>
            <a:chExt cx="228600" cy="613880"/>
          </a:xfrm>
        </p:grpSpPr>
        <p:sp>
          <p:nvSpPr>
            <p:cNvPr id="198" name="Right Arrow 197">
              <a:extLst>
                <a:ext uri="{FF2B5EF4-FFF2-40B4-BE49-F238E27FC236}">
                  <a16:creationId xmlns:a16="http://schemas.microsoft.com/office/drawing/2014/main" id="{FF1E7EF1-9155-FA44-9A04-C0B1701A9FE2}"/>
                </a:ext>
              </a:extLst>
            </p:cNvPr>
            <p:cNvSpPr/>
            <p:nvPr/>
          </p:nvSpPr>
          <p:spPr>
            <a:xfrm rot="5400000">
              <a:off x="4738244" y="4395473"/>
              <a:ext cx="229518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5BBAFF0-1680-F846-AAD6-D7A171DD5DE2}"/>
                </a:ext>
              </a:extLst>
            </p:cNvPr>
            <p:cNvSpPr/>
            <p:nvPr/>
          </p:nvSpPr>
          <p:spPr>
            <a:xfrm>
              <a:off x="4798139" y="4318140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BF2BC122-6880-4744-A99B-27A45E3A8B3F}"/>
                </a:ext>
              </a:extLst>
            </p:cNvPr>
            <p:cNvSpPr/>
            <p:nvPr/>
          </p:nvSpPr>
          <p:spPr>
            <a:xfrm>
              <a:off x="4798139" y="4241268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15E8A49-093B-B44B-8003-7B6BBF4198F8}"/>
                </a:ext>
              </a:extLst>
            </p:cNvPr>
            <p:cNvSpPr/>
            <p:nvPr/>
          </p:nvSpPr>
          <p:spPr>
            <a:xfrm>
              <a:off x="4798139" y="4164396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84A42954-9E7D-914B-ACAC-BAD66C2E5EE6}"/>
                </a:ext>
              </a:extLst>
            </p:cNvPr>
            <p:cNvSpPr/>
            <p:nvPr/>
          </p:nvSpPr>
          <p:spPr>
            <a:xfrm>
              <a:off x="4798139" y="4087524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C63777D2-DF30-874E-9FAD-EB141D5DA995}"/>
                </a:ext>
              </a:extLst>
            </p:cNvPr>
            <p:cNvSpPr/>
            <p:nvPr/>
          </p:nvSpPr>
          <p:spPr>
            <a:xfrm>
              <a:off x="4798139" y="4010652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8B9ACCD7-3758-B448-8465-ED41CCF2BFCB}"/>
              </a:ext>
            </a:extLst>
          </p:cNvPr>
          <p:cNvGrpSpPr/>
          <p:nvPr/>
        </p:nvGrpSpPr>
        <p:grpSpPr>
          <a:xfrm>
            <a:off x="8029811" y="5570537"/>
            <a:ext cx="228600" cy="613880"/>
            <a:chOff x="4738703" y="4010652"/>
            <a:chExt cx="228600" cy="613880"/>
          </a:xfrm>
        </p:grpSpPr>
        <p:sp>
          <p:nvSpPr>
            <p:cNvPr id="116" name="Right Arrow 115">
              <a:extLst>
                <a:ext uri="{FF2B5EF4-FFF2-40B4-BE49-F238E27FC236}">
                  <a16:creationId xmlns:a16="http://schemas.microsoft.com/office/drawing/2014/main" id="{109CDACD-A1B4-C649-B483-D30DCDF0BAC3}"/>
                </a:ext>
              </a:extLst>
            </p:cNvPr>
            <p:cNvSpPr/>
            <p:nvPr/>
          </p:nvSpPr>
          <p:spPr>
            <a:xfrm rot="5400000">
              <a:off x="4738244" y="4395473"/>
              <a:ext cx="229518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BAB2764-F319-9247-953F-A00A841B4A58}"/>
                </a:ext>
              </a:extLst>
            </p:cNvPr>
            <p:cNvSpPr/>
            <p:nvPr/>
          </p:nvSpPr>
          <p:spPr>
            <a:xfrm>
              <a:off x="4798139" y="4318140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ECB32653-0886-454F-A198-52DC51B189AE}"/>
                </a:ext>
              </a:extLst>
            </p:cNvPr>
            <p:cNvSpPr/>
            <p:nvPr/>
          </p:nvSpPr>
          <p:spPr>
            <a:xfrm>
              <a:off x="4798139" y="4241268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6EECC75E-289B-144E-99B0-0692A99E5152}"/>
                </a:ext>
              </a:extLst>
            </p:cNvPr>
            <p:cNvSpPr/>
            <p:nvPr/>
          </p:nvSpPr>
          <p:spPr>
            <a:xfrm>
              <a:off x="4798139" y="4164396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8223BF38-D53D-7748-A739-F0D2912464BF}"/>
                </a:ext>
              </a:extLst>
            </p:cNvPr>
            <p:cNvSpPr/>
            <p:nvPr/>
          </p:nvSpPr>
          <p:spPr>
            <a:xfrm>
              <a:off x="4798139" y="4087524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C389BE0A-71E3-2644-969E-21908CE942C7}"/>
                </a:ext>
              </a:extLst>
            </p:cNvPr>
            <p:cNvSpPr/>
            <p:nvPr/>
          </p:nvSpPr>
          <p:spPr>
            <a:xfrm>
              <a:off x="4798139" y="4010652"/>
              <a:ext cx="109728" cy="457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57806B3E-FC6D-A34F-BB60-AAB36D3515FE}"/>
                  </a:ext>
                </a:extLst>
              </p:cNvPr>
              <p:cNvSpPr/>
              <p:nvPr/>
            </p:nvSpPr>
            <p:spPr>
              <a:xfrm>
                <a:off x="8422532" y="4142759"/>
                <a:ext cx="3964466" cy="10625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>
                  <a:spcAft>
                    <a:spcPts val="300"/>
                  </a:spcAft>
                </a:pPr>
                <a:r>
                  <a:rPr lang="en-US" dirty="0">
                    <a:solidFill>
                      <a:srgbClr val="990000"/>
                    </a:solidFill>
                  </a:rPr>
                  <a:t>Create initial embeddings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 </a:t>
                </a:r>
                <a14:m>
                  <m:oMath xmlns:m="http://schemas.openxmlformats.org/officeDocument/2006/math">
                    <m:groupChr>
                      <m:groupChrPr>
                        <m:chr m:val="⇒"/>
                        <m:vertJc m:val="bot"/>
                        <m:ctrlPr>
                          <a:rPr lang="en-US" i="1" dirty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groupChrPr>
                      <m:e>
                        <m:r>
                          <m:rPr>
                            <m:brk m:alnAt="2"/>
                          </m:rPr>
                          <a:rPr lang="en-US" b="0" i="1" dirty="0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groupChr>
                  </m:oMath>
                </a14:m>
                <a:r>
                  <a:rPr lang="en-US" dirty="0">
                    <a:solidFill>
                      <a:srgbClr val="99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en-US" dirty="0">
                  <a:solidFill>
                    <a:srgbClr val="990000"/>
                  </a:solidFill>
                </a:endParaRPr>
              </a:p>
              <a:p>
                <a:pPr>
                  <a:spcAft>
                    <a:spcPts val="300"/>
                  </a:spcAft>
                </a:pP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 is the embedding describing environment </a:t>
                </a:r>
              </a:p>
            </p:txBody>
          </p:sp>
        </mc:Choice>
        <mc:Fallback xmlns="">
          <p:sp>
            <p:nvSpPr>
              <p:cNvPr id="193" name="Rectangle 192">
                <a:extLst>
                  <a:ext uri="{FF2B5EF4-FFF2-40B4-BE49-F238E27FC236}">
                    <a16:creationId xmlns:a16="http://schemas.microsoft.com/office/drawing/2014/main" id="{57806B3E-FC6D-A34F-BB60-AAB36D3515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2532" y="4142759"/>
                <a:ext cx="3964466" cy="1062599"/>
              </a:xfrm>
              <a:prstGeom prst="rect">
                <a:avLst/>
              </a:prstGeom>
              <a:blipFill>
                <a:blip r:embed="rId16"/>
                <a:stretch>
                  <a:fillRect l="-1278" t="-4762" b="-95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AB3F99C-6E42-EE4C-A470-1B517EDC0E33}"/>
              </a:ext>
            </a:extLst>
          </p:cNvPr>
          <p:cNvSpPr txBox="1"/>
          <p:nvPr/>
        </p:nvSpPr>
        <p:spPr>
          <a:xfrm>
            <a:off x="3993266" y="66091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32A643-45D1-BE4E-B110-59095DF71879}"/>
              </a:ext>
            </a:extLst>
          </p:cNvPr>
          <p:cNvSpPr txBox="1"/>
          <p:nvPr/>
        </p:nvSpPr>
        <p:spPr>
          <a:xfrm>
            <a:off x="8422532" y="6302724"/>
            <a:ext cx="179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90000"/>
                </a:solidFill>
              </a:rPr>
              <a:t>Make prediction!</a:t>
            </a:r>
          </a:p>
          <a:p>
            <a:endParaRPr lang="en-US" dirty="0">
              <a:solidFill>
                <a:srgbClr val="99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0D8657-EBF1-844B-83A6-00195932697E}"/>
                  </a:ext>
                </a:extLst>
              </p:cNvPr>
              <p:cNvSpPr/>
              <p:nvPr/>
            </p:nvSpPr>
            <p:spPr>
              <a:xfrm>
                <a:off x="9645497" y="3747274"/>
                <a:ext cx="2212529" cy="429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dirty="0">
                    <a:solidFill>
                      <a:schemeClr val="tx1"/>
                    </a:solidFill>
                  </a:rPr>
                  <a:t>&amp;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+1)</m:t>
                            </m:r>
                          </m:sup>
                        </m:sSup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…, </m:t>
                        </m:r>
                        <m:sSup>
                          <m:sSup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16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10D8657-EBF1-844B-83A6-001959326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5497" y="3747274"/>
                <a:ext cx="2212529" cy="429220"/>
              </a:xfrm>
              <a:prstGeom prst="rect">
                <a:avLst/>
              </a:prstGeom>
              <a:blipFill>
                <a:blip r:embed="rId17"/>
                <a:stretch>
                  <a:fillRect l="-2286" b="-205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3" name="Rectangle 72">
            <a:extLst>
              <a:ext uri="{FF2B5EF4-FFF2-40B4-BE49-F238E27FC236}">
                <a16:creationId xmlns:a16="http://schemas.microsoft.com/office/drawing/2014/main" id="{057AD28A-8122-494D-A2E3-CFA1AC9504AB}"/>
              </a:ext>
            </a:extLst>
          </p:cNvPr>
          <p:cNvSpPr/>
          <p:nvPr/>
        </p:nvSpPr>
        <p:spPr>
          <a:xfrm>
            <a:off x="9544518" y="3164105"/>
            <a:ext cx="36576" cy="365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F8F7EFF-6C30-C049-9883-A98DF7D6953F}"/>
              </a:ext>
            </a:extLst>
          </p:cNvPr>
          <p:cNvGrpSpPr/>
          <p:nvPr/>
        </p:nvGrpSpPr>
        <p:grpSpPr>
          <a:xfrm>
            <a:off x="8044374" y="3200681"/>
            <a:ext cx="2786800" cy="3447709"/>
            <a:chOff x="8044374" y="3200681"/>
            <a:chExt cx="2786800" cy="3447709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B6AB671E-2ACE-9443-BC6D-A617D9F08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44374" y="4080387"/>
              <a:ext cx="2786800" cy="2568003"/>
            </a:xfrm>
            <a:prstGeom prst="rect">
              <a:avLst/>
            </a:prstGeom>
          </p:spPr>
        </p:pic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6C9A09AE-92E2-6D45-B5B5-8D363BBB3DBE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 flipH="1">
              <a:off x="8059546" y="3200681"/>
              <a:ext cx="1503260" cy="914595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E68FB05-0082-6141-A07B-C09E9C81570C}"/>
                </a:ext>
              </a:extLst>
            </p:cNvPr>
            <p:cNvCxnSpPr>
              <a:cxnSpLocks/>
              <a:stCxn id="73" idx="2"/>
            </p:cNvCxnSpPr>
            <p:nvPr/>
          </p:nvCxnSpPr>
          <p:spPr>
            <a:xfrm>
              <a:off x="9562806" y="3200681"/>
              <a:ext cx="1268368" cy="923314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12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1"/>
      <p:bldP spid="415" grpId="0"/>
      <p:bldP spid="8" grpId="0"/>
      <p:bldP spid="108" grpId="0"/>
      <p:bldP spid="193" grpId="0"/>
      <p:bldP spid="7" grpId="0"/>
      <p:bldP spid="36" grpId="0"/>
      <p:bldP spid="36" grpId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D70E-03F7-5348-99C3-BD11DA58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57934" cy="50323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Learn from </a:t>
            </a:r>
            <a:r>
              <a:rPr lang="en-US" sz="2400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thousands of features</a:t>
            </a:r>
            <a:r>
              <a:rPr lang="zh-TW" altLang="en-US" sz="2400" dirty="0">
                <a:solidFill>
                  <a:srgbClr val="99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describing the environmental characteristics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Learn to </a:t>
            </a:r>
            <a:r>
              <a:rPr lang="en-US" sz="2400" dirty="0">
                <a:solidFill>
                  <a:srgbClr val="2D9D2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jointly model spatiotemporal effects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Learn from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sparse and unevenly distributed observations</a:t>
            </a:r>
          </a:p>
          <a:p>
            <a:endParaRPr lang="en-US" sz="2400" dirty="0">
              <a:solidFill>
                <a:srgbClr val="0070C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3CA30-5179-2D47-8743-8C030661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build DeepLATTE (recap)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A865B8B-ED5F-A24E-82D7-2F28B8AC3F87}"/>
              </a:ext>
            </a:extLst>
          </p:cNvPr>
          <p:cNvGrpSpPr/>
          <p:nvPr/>
        </p:nvGrpSpPr>
        <p:grpSpPr>
          <a:xfrm>
            <a:off x="838199" y="4452726"/>
            <a:ext cx="2379710" cy="2033303"/>
            <a:chOff x="591736" y="1142989"/>
            <a:chExt cx="2379710" cy="203330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1E846B2-12AB-9944-8F3C-CB36835023BE}"/>
                </a:ext>
              </a:extLst>
            </p:cNvPr>
            <p:cNvSpPr txBox="1"/>
            <p:nvPr/>
          </p:nvSpPr>
          <p:spPr>
            <a:xfrm>
              <a:off x="1479597" y="1492072"/>
              <a:ext cx="11792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5"/>
                  </a:solidFill>
                </a:rPr>
                <a:t>Road length</a:t>
              </a:r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971F933-F462-404B-AB32-7ACCCB0B33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6536" y="2261892"/>
              <a:ext cx="91197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FB9203D-1779-6645-B549-E2DDCA311BC0}"/>
                </a:ext>
              </a:extLst>
            </p:cNvPr>
            <p:cNvSpPr txBox="1"/>
            <p:nvPr/>
          </p:nvSpPr>
          <p:spPr>
            <a:xfrm>
              <a:off x="1479597" y="2489637"/>
              <a:ext cx="12540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accent6"/>
                  </a:solidFill>
                </a:rPr>
                <a:t>Temperature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1E9B7B-DB0E-7D4B-A2E3-A89354D99BE0}"/>
                </a:ext>
              </a:extLst>
            </p:cNvPr>
            <p:cNvSpPr txBox="1"/>
            <p:nvPr/>
          </p:nvSpPr>
          <p:spPr>
            <a:xfrm rot="16200000">
              <a:off x="1711367" y="1937798"/>
              <a:ext cx="6799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… …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969B64B8-112C-584C-A2D3-FEC01F03C8EF}"/>
                </a:ext>
              </a:extLst>
            </p:cNvPr>
            <p:cNvSpPr/>
            <p:nvPr/>
          </p:nvSpPr>
          <p:spPr>
            <a:xfrm>
              <a:off x="2697126" y="1573220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ight Arrow 29">
              <a:extLst>
                <a:ext uri="{FF2B5EF4-FFF2-40B4-BE49-F238E27FC236}">
                  <a16:creationId xmlns:a16="http://schemas.microsoft.com/office/drawing/2014/main" id="{DADB1FE2-1543-014E-80A1-0E852434FAA2}"/>
                </a:ext>
              </a:extLst>
            </p:cNvPr>
            <p:cNvSpPr/>
            <p:nvPr/>
          </p:nvSpPr>
          <p:spPr>
            <a:xfrm>
              <a:off x="2697126" y="2066563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ight Arrow 30">
              <a:extLst>
                <a:ext uri="{FF2B5EF4-FFF2-40B4-BE49-F238E27FC236}">
                  <a16:creationId xmlns:a16="http://schemas.microsoft.com/office/drawing/2014/main" id="{12241175-9835-5C43-BFE7-374DF26EE562}"/>
                </a:ext>
              </a:extLst>
            </p:cNvPr>
            <p:cNvSpPr/>
            <p:nvPr/>
          </p:nvSpPr>
          <p:spPr>
            <a:xfrm>
              <a:off x="2697125" y="2559905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1BDA8183-F02B-1A4B-9BAB-812E1AF1AD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1736" y="1142989"/>
              <a:ext cx="914610" cy="9144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FB8A9C22-5C8E-A549-A1A4-342E3BBBADB0}"/>
              </a:ext>
            </a:extLst>
          </p:cNvPr>
          <p:cNvGrpSpPr/>
          <p:nvPr/>
        </p:nvGrpSpPr>
        <p:grpSpPr>
          <a:xfrm>
            <a:off x="6436764" y="3708996"/>
            <a:ext cx="5096259" cy="2400462"/>
            <a:chOff x="6436764" y="3708996"/>
            <a:chExt cx="5096259" cy="240046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85247A-5381-E646-B888-19C44202CAF7}"/>
                </a:ext>
              </a:extLst>
            </p:cNvPr>
            <p:cNvSpPr txBox="1"/>
            <p:nvPr/>
          </p:nvSpPr>
          <p:spPr>
            <a:xfrm>
              <a:off x="6711083" y="3708996"/>
              <a:ext cx="1828799" cy="914400"/>
            </a:xfrm>
            <a:prstGeom prst="rect">
              <a:avLst/>
            </a:prstGeom>
            <a:solidFill>
              <a:schemeClr val="accent6">
                <a:lumMod val="50000"/>
              </a:schemeClr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Enforcing Local Embeddings to be Similar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AC6CE494-FA0E-FE4A-A650-B2A4707EF61F}"/>
                </a:ext>
              </a:extLst>
            </p:cNvPr>
            <p:cNvSpPr txBox="1"/>
            <p:nvPr/>
          </p:nvSpPr>
          <p:spPr>
            <a:xfrm>
              <a:off x="8584586" y="3714082"/>
              <a:ext cx="1828799" cy="914400"/>
            </a:xfrm>
            <a:prstGeom prst="rect">
              <a:avLst/>
            </a:prstGeom>
            <a:solidFill>
              <a:srgbClr val="002060"/>
            </a:solidFill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noAutofit/>
            </a:bodyPr>
            <a:lstStyle/>
            <a:p>
              <a:pPr algn="ctr">
                <a:spcBef>
                  <a:spcPts val="600"/>
                </a:spcBef>
              </a:pPr>
              <a:r>
                <a:rPr lang="en-US" sz="1600" dirty="0">
                  <a:solidFill>
                    <a:schemeClr val="bg1"/>
                  </a:solidFill>
                </a:rPr>
                <a:t>Enforcing Autocorrelation Pattern</a:t>
              </a:r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1E5D8D69-28F8-8545-B0F7-770406B8C7EC}"/>
                </a:ext>
              </a:extLst>
            </p:cNvPr>
            <p:cNvGrpSpPr/>
            <p:nvPr/>
          </p:nvGrpSpPr>
          <p:grpSpPr>
            <a:xfrm>
              <a:off x="9921768" y="4829298"/>
              <a:ext cx="1611255" cy="1280160"/>
              <a:chOff x="10231271" y="2268395"/>
              <a:chExt cx="1611255" cy="1280160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52199997-9CF2-EA49-87BA-179B6E84F9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62366" y="2268395"/>
                <a:ext cx="1280160" cy="128016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39" name="Right Arrow 38">
                <a:extLst>
                  <a:ext uri="{FF2B5EF4-FFF2-40B4-BE49-F238E27FC236}">
                    <a16:creationId xmlns:a16="http://schemas.microsoft.com/office/drawing/2014/main" id="{DF304C45-517D-E04D-A9AA-1771EC138382}"/>
                  </a:ext>
                </a:extLst>
              </p:cNvPr>
              <p:cNvSpPr/>
              <p:nvPr/>
            </p:nvSpPr>
            <p:spPr>
              <a:xfrm>
                <a:off x="10231271" y="2786768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16833E0-D8F3-614C-95B1-FFE6AD283B83}"/>
                </a:ext>
              </a:extLst>
            </p:cNvPr>
            <p:cNvGrpSpPr/>
            <p:nvPr/>
          </p:nvGrpSpPr>
          <p:grpSpPr>
            <a:xfrm>
              <a:off x="6776679" y="5003189"/>
              <a:ext cx="3108960" cy="914400"/>
              <a:chOff x="6750095" y="1698161"/>
              <a:chExt cx="3108960" cy="914400"/>
            </a:xfrm>
          </p:grpSpPr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7F2FBA39-B2AD-EC48-85D7-CBEDC3FBF625}"/>
                  </a:ext>
                </a:extLst>
              </p:cNvPr>
              <p:cNvSpPr/>
              <p:nvPr/>
            </p:nvSpPr>
            <p:spPr>
              <a:xfrm>
                <a:off x="6750095" y="1698161"/>
                <a:ext cx="3108960" cy="914400"/>
              </a:xfrm>
              <a:prstGeom prst="rect">
                <a:avLst/>
              </a:prstGeom>
              <a:solidFill>
                <a:srgbClr val="99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5A21FB60-E75D-9E4F-8A7A-CE47BA10B8AD}"/>
                  </a:ext>
                </a:extLst>
              </p:cNvPr>
              <p:cNvSpPr/>
              <p:nvPr/>
            </p:nvSpPr>
            <p:spPr>
              <a:xfrm>
                <a:off x="6838226" y="1832196"/>
                <a:ext cx="293337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bg1"/>
                    </a:solidFill>
                  </a:rPr>
                  <a:t>Leveraging spatial properties to improve embeddings</a:t>
                </a:r>
              </a:p>
            </p:txBody>
          </p:sp>
        </p:grpSp>
        <p:sp>
          <p:nvSpPr>
            <p:cNvPr id="46" name="Right Arrow 45">
              <a:extLst>
                <a:ext uri="{FF2B5EF4-FFF2-40B4-BE49-F238E27FC236}">
                  <a16:creationId xmlns:a16="http://schemas.microsoft.com/office/drawing/2014/main" id="{1A08F716-D21B-A543-852A-14AAD7DAFB27}"/>
                </a:ext>
              </a:extLst>
            </p:cNvPr>
            <p:cNvSpPr/>
            <p:nvPr/>
          </p:nvSpPr>
          <p:spPr>
            <a:xfrm>
              <a:off x="6436764" y="5362068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83379683-404B-8D40-A7D9-61F28A10EC38}"/>
              </a:ext>
            </a:extLst>
          </p:cNvPr>
          <p:cNvGrpSpPr/>
          <p:nvPr/>
        </p:nvGrpSpPr>
        <p:grpSpPr>
          <a:xfrm>
            <a:off x="2874103" y="3708995"/>
            <a:ext cx="3793010" cy="2208594"/>
            <a:chOff x="2874104" y="2836754"/>
            <a:chExt cx="3793010" cy="2208594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DD32BB1C-44A6-0B41-A61D-6EA0EB3E755E}"/>
                </a:ext>
              </a:extLst>
            </p:cNvPr>
            <p:cNvSpPr/>
            <p:nvPr/>
          </p:nvSpPr>
          <p:spPr>
            <a:xfrm>
              <a:off x="2874104" y="2840627"/>
              <a:ext cx="1920240" cy="914400"/>
            </a:xfrm>
            <a:prstGeom prst="rect">
              <a:avLst/>
            </a:prstGeom>
            <a:solidFill>
              <a:schemeClr val="bg2">
                <a:alpha val="5098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Feature </a:t>
              </a:r>
            </a:p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Selection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17F0643-319F-6542-BF24-98E56A3DC39D}"/>
                </a:ext>
              </a:extLst>
            </p:cNvPr>
            <p:cNvSpPr/>
            <p:nvPr/>
          </p:nvSpPr>
          <p:spPr>
            <a:xfrm>
              <a:off x="4838314" y="2836754"/>
              <a:ext cx="1828800" cy="914400"/>
            </a:xfrm>
            <a:prstGeom prst="rect">
              <a:avLst/>
            </a:prstGeom>
            <a:solidFill>
              <a:schemeClr val="accent2">
                <a:lumMod val="20000"/>
                <a:lumOff val="80000"/>
                <a:alpha val="50196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Jointly Learning Spatiotemporal Effects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18D4FFC-2C7F-1343-9A41-3076990C285A}"/>
                </a:ext>
              </a:extLst>
            </p:cNvPr>
            <p:cNvGrpSpPr/>
            <p:nvPr/>
          </p:nvGrpSpPr>
          <p:grpSpPr>
            <a:xfrm>
              <a:off x="3272519" y="4130948"/>
              <a:ext cx="3108960" cy="914400"/>
              <a:chOff x="2670048" y="1690688"/>
              <a:chExt cx="3108960" cy="914400"/>
            </a:xfrm>
          </p:grpSpPr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EE9F8C44-5FA8-1747-80E9-7C41B59711DF}"/>
                  </a:ext>
                </a:extLst>
              </p:cNvPr>
              <p:cNvSpPr/>
              <p:nvPr/>
            </p:nvSpPr>
            <p:spPr>
              <a:xfrm>
                <a:off x="2670048" y="1690688"/>
                <a:ext cx="3108960" cy="914400"/>
              </a:xfrm>
              <a:prstGeom prst="rect">
                <a:avLst/>
              </a:prstGeom>
              <a:solidFill>
                <a:srgbClr val="99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D3C943C-65CC-6F40-8306-344899ECFE7E}"/>
                  </a:ext>
                </a:extLst>
              </p:cNvPr>
              <p:cNvSpPr/>
              <p:nvPr/>
            </p:nvSpPr>
            <p:spPr>
              <a:xfrm>
                <a:off x="2702053" y="1824723"/>
                <a:ext cx="3044951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dirty="0">
                    <a:solidFill>
                      <a:schemeClr val="bg1"/>
                    </a:solidFill>
                  </a:rPr>
                  <a:t>Creating initial environmental characteristics embeddings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343438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5389485-4FC1-C443-9AD3-5D53180D43B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199" y="1825625"/>
                <a:ext cx="5543663" cy="503237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200" dirty="0"/>
                  <a:t>Eliminating </a:t>
                </a:r>
                <a:r>
                  <a:rPr lang="en-US" sz="2200" dirty="0">
                    <a:solidFill>
                      <a:srgbClr val="990000"/>
                    </a:solidFill>
                  </a:rPr>
                  <a:t>irrelevant features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sz="2200" dirty="0"/>
                  <a:t>Compacting feature embeddings while capturing important </a:t>
                </a:r>
                <a:r>
                  <a:rPr lang="en-US" sz="2200" dirty="0">
                    <a:solidFill>
                      <a:srgbClr val="2D9D2E"/>
                    </a:solidFill>
                  </a:rPr>
                  <a:t>feature interactions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endParaRPr lang="en-US" sz="1800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400" dirty="0"/>
                  <a:t> Feature Selection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altLang="zh-CN" sz="1800" dirty="0"/>
                  <a:t>Adding </a:t>
                </a:r>
                <a14:m>
                  <m:oMath xmlns:m="http://schemas.openxmlformats.org/officeDocument/2006/math"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𝐿</m:t>
                    </m:r>
                    <m:r>
                      <a:rPr lang="en-US" altLang="zh-CN" sz="1800" i="1" dirty="0">
                        <a:latin typeface="Cambria Math" panose="02040503050406030204" pitchFamily="18" charset="0"/>
                      </a:rPr>
                      <m:t>1 </m:t>
                    </m:r>
                  </m:oMath>
                </a14:m>
                <a:r>
                  <a:rPr lang="en-US" altLang="zh-CN" sz="1800" dirty="0"/>
                  <a:t>regularization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lang="en-US" altLang="zh-CN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𝑠𝑝</m:t>
                        </m:r>
                      </m:sub>
                    </m:sSub>
                    <m:r>
                      <a:rPr lang="en-US" altLang="zh-CN" sz="1800" i="1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altLang="zh-CN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altLang="zh-CN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𝑤</m:t>
                        </m:r>
                        <m:r>
                          <a:rPr lang="en-US" altLang="zh-CN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sSup>
                          <m:sSupPr>
                            <m:ctrlP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e>
                          <m:sup>
                            <m: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𝑠𝑝</m:t>
                            </m:r>
                            <m: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sub>
                      <m:sup/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e>
                        </m:d>
                      </m:e>
                    </m:nary>
                  </m:oMath>
                </a14:m>
                <a:r>
                  <a:rPr lang="en-US" altLang="zh-CN" sz="1800" dirty="0"/>
                  <a:t>    </a:t>
                </a:r>
              </a:p>
              <a:p>
                <a:pPr marL="457200" lvl="1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r>
                  <a:rPr lang="en-US" altLang="zh-CN" sz="1800" dirty="0"/>
                  <a:t>    i.e., minimizing </a:t>
                </a:r>
                <a14:m>
                  <m:oMath xmlns:m="http://schemas.openxmlformats.org/officeDocument/2006/math">
                    <m:r>
                      <a:rPr lang="en-US" sz="1800">
                        <a:latin typeface="Cambria Math" panose="02040503050406030204" pitchFamily="18" charset="0"/>
                      </a:rPr>
                      <m:t>(</m:t>
                    </m:r>
                    <m:d>
                      <m:dPr>
                        <m:begChr m:val="|"/>
                        <m:endChr m:val="|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</m:e>
                    </m:d>
                    <m:r>
                      <a:rPr lang="en-US" sz="180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1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chemeClr val="accent4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en-US" sz="1800" b="1" i="1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b="1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b="1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𝒘</m:t>
                            </m:r>
                          </m:e>
                          <m:sub>
                            <m:r>
                              <a:rPr lang="en-US" sz="1800" b="1" i="1">
                                <a:solidFill>
                                  <a:schemeClr val="bg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lang="en-US" sz="1800">
                        <a:latin typeface="Cambria Math" panose="02040503050406030204" pitchFamily="18" charset="0"/>
                      </a:rPr>
                      <m:t>+ …)</m:t>
                    </m:r>
                  </m:oMath>
                </a14:m>
                <a:endParaRPr lang="en-US" sz="1800" dirty="0"/>
              </a:p>
              <a:p>
                <a:pPr marL="457200" lvl="1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1800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400" dirty="0"/>
                  <a:t>Learning Feature Interactions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r>
                  <a:rPr lang="en-US" altLang="zh-CN" sz="1800" dirty="0"/>
                  <a:t>Minimize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i="0" smtClean="0">
                        <a:solidFill>
                          <a:srgbClr val="990000"/>
                        </a:solidFill>
                        <a:latin typeface="Cambria Math" panose="02040503050406030204" pitchFamily="18" charset="0"/>
                      </a:rPr>
                      <m:t>Diff</m:t>
                    </m:r>
                    <m:d>
                      <m:dPr>
                        <m:ctrlPr>
                          <a:rPr lang="en-US" sz="1800" b="0" i="1" smtClean="0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𝑠𝑝</m:t>
                            </m:r>
                          </m:sub>
                        </m:sSub>
                        <m:r>
                          <a:rPr lang="en-US" sz="18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en-US" sz="18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8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8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</a:rPr>
                                  <m:t>𝑠𝑝</m:t>
                                </m:r>
                              </m:sub>
                            </m:sSub>
                          </m:e>
                        </m:acc>
                      </m:e>
                    </m:d>
                  </m:oMath>
                </a14:m>
                <a:r>
                  <a:rPr lang="en-US" altLang="zh-CN" sz="1800" dirty="0"/>
                  <a:t> to ensure that the </a:t>
                </a:r>
                <a:r>
                  <a:rPr lang="en-US" altLang="zh-CN" sz="1800" dirty="0">
                    <a:solidFill>
                      <a:srgbClr val="0070C0"/>
                    </a:solidFill>
                  </a:rPr>
                  <a:t>condensed feature embeddings </a:t>
                </a:r>
                <a:r>
                  <a:rPr lang="en-US" altLang="zh-CN" sz="1800" dirty="0"/>
                  <a:t>effectively captures useful information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buFontTx/>
                  <a:buChar char="-"/>
                </a:pPr>
                <a:endParaRPr lang="en-US" altLang="zh-CN" sz="1800" dirty="0"/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endParaRPr lang="en-US" sz="1800" dirty="0"/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US" sz="2000" dirty="0"/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05389485-4FC1-C443-9AD3-5D53180D43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199" y="1825625"/>
                <a:ext cx="5543663" cy="5032376"/>
              </a:xfrm>
              <a:prstGeom prst="rect">
                <a:avLst/>
              </a:prstGeom>
              <a:blipFill>
                <a:blip r:embed="rId3"/>
                <a:stretch>
                  <a:fillRect l="-1370" t="-7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Rectangle 125">
            <a:extLst>
              <a:ext uri="{FF2B5EF4-FFF2-40B4-BE49-F238E27FC236}">
                <a16:creationId xmlns:a16="http://schemas.microsoft.com/office/drawing/2014/main" id="{202E6DDA-FD75-1643-8A31-30AD8DEBF7A2}"/>
              </a:ext>
            </a:extLst>
          </p:cNvPr>
          <p:cNvSpPr/>
          <p:nvPr/>
        </p:nvSpPr>
        <p:spPr>
          <a:xfrm>
            <a:off x="8978779" y="1872273"/>
            <a:ext cx="2934336" cy="4340537"/>
          </a:xfrm>
          <a:prstGeom prst="rect">
            <a:avLst/>
          </a:prstGeom>
          <a:solidFill>
            <a:srgbClr val="D0CECE">
              <a:alpha val="50196"/>
            </a:srgbClr>
          </a:solidFill>
          <a:ln w="127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F242A8-3C92-B34B-BC98-7F0CE52849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Feature selection and compacting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B5CA8D53-B69F-7940-BA57-3306C8A2DEA3}"/>
              </a:ext>
            </a:extLst>
          </p:cNvPr>
          <p:cNvGrpSpPr/>
          <p:nvPr/>
        </p:nvGrpSpPr>
        <p:grpSpPr>
          <a:xfrm>
            <a:off x="10752440" y="1994961"/>
            <a:ext cx="1110340" cy="3954127"/>
            <a:chOff x="10767382" y="1813376"/>
            <a:chExt cx="1110340" cy="3954127"/>
          </a:xfrm>
        </p:grpSpPr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43635E3B-50A9-8C4D-BCED-FD32C69A7A0C}"/>
                </a:ext>
              </a:extLst>
            </p:cNvPr>
            <p:cNvSpPr txBox="1"/>
            <p:nvPr/>
          </p:nvSpPr>
          <p:spPr>
            <a:xfrm rot="16200000">
              <a:off x="9452464" y="3796398"/>
              <a:ext cx="2940732" cy="310896"/>
            </a:xfrm>
            <a:prstGeom prst="flowChartManualOperatio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Encoder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E74B41B5-1D59-E842-8D1E-7257ADE4AD3E}"/>
                </a:ext>
              </a:extLst>
            </p:cNvPr>
            <p:cNvSpPr txBox="1"/>
            <p:nvPr/>
          </p:nvSpPr>
          <p:spPr>
            <a:xfrm rot="5400000" flipH="1">
              <a:off x="10018629" y="3798248"/>
              <a:ext cx="2920105" cy="310896"/>
            </a:xfrm>
            <a:prstGeom prst="flowChartManualOperation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Decoder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CBC626CC-6F7B-B949-A7BC-2640EAFB4DFE}"/>
                </a:ext>
              </a:extLst>
            </p:cNvPr>
            <p:cNvSpPr/>
            <p:nvPr/>
          </p:nvSpPr>
          <p:spPr>
            <a:xfrm>
              <a:off x="11078324" y="3088208"/>
              <a:ext cx="245037" cy="1716787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734AF580-832C-7647-A450-4D194783E08D}"/>
                    </a:ext>
                  </a:extLst>
                </p:cNvPr>
                <p:cNvSpPr txBox="1"/>
                <p:nvPr/>
              </p:nvSpPr>
              <p:spPr>
                <a:xfrm>
                  <a:off x="11390537" y="5432540"/>
                  <a:ext cx="487185" cy="3349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sz="1400" i="1" dirty="0">
                                    <a:latin typeface="Cambria Math" panose="02040503050406030204" pitchFamily="18" charset="0"/>
                                  </a:rPr>
                                  <m:t>𝑠𝑝</m:t>
                                </m:r>
                              </m:sub>
                            </m:sSub>
                          </m:e>
                        </m:acc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201" name="TextBox 200">
                  <a:extLst>
                    <a:ext uri="{FF2B5EF4-FFF2-40B4-BE49-F238E27FC236}">
                      <a16:creationId xmlns:a16="http://schemas.microsoft.com/office/drawing/2014/main" id="{734AF580-832C-7647-A450-4D194783E0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90537" y="5432540"/>
                  <a:ext cx="487185" cy="334963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2" name="TextBox 201">
              <a:extLst>
                <a:ext uri="{FF2B5EF4-FFF2-40B4-BE49-F238E27FC236}">
                  <a16:creationId xmlns:a16="http://schemas.microsoft.com/office/drawing/2014/main" id="{766F06FA-6CF0-F84E-8FDB-7C4EB7D4C5F6}"/>
                </a:ext>
              </a:extLst>
            </p:cNvPr>
            <p:cNvSpPr txBox="1"/>
            <p:nvPr/>
          </p:nvSpPr>
          <p:spPr>
            <a:xfrm>
              <a:off x="10795157" y="1813376"/>
              <a:ext cx="811369" cy="52322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Auto-Encoder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200F485-C7FE-374D-9587-B28069AE8460}"/>
              </a:ext>
            </a:extLst>
          </p:cNvPr>
          <p:cNvGrpSpPr/>
          <p:nvPr/>
        </p:nvGrpSpPr>
        <p:grpSpPr>
          <a:xfrm>
            <a:off x="6372522" y="1915898"/>
            <a:ext cx="2170743" cy="1102183"/>
            <a:chOff x="6392961" y="1492405"/>
            <a:chExt cx="2170743" cy="1102183"/>
          </a:xfrm>
        </p:grpSpPr>
        <p:pic>
          <p:nvPicPr>
            <p:cNvPr id="203" name="Picture 202">
              <a:extLst>
                <a:ext uri="{FF2B5EF4-FFF2-40B4-BE49-F238E27FC236}">
                  <a16:creationId xmlns:a16="http://schemas.microsoft.com/office/drawing/2014/main" id="{011F1D1F-8F48-DE4E-ACAD-99E0217796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2961" y="1492539"/>
              <a:ext cx="1006760" cy="82296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4" name="Picture 203">
              <a:extLst>
                <a:ext uri="{FF2B5EF4-FFF2-40B4-BE49-F238E27FC236}">
                  <a16:creationId xmlns:a16="http://schemas.microsoft.com/office/drawing/2014/main" id="{802DA64A-4624-704E-B628-FDFC6F2A14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56944" y="1492405"/>
              <a:ext cx="1006760" cy="82055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5" name="TextBox 204">
              <a:extLst>
                <a:ext uri="{FF2B5EF4-FFF2-40B4-BE49-F238E27FC236}">
                  <a16:creationId xmlns:a16="http://schemas.microsoft.com/office/drawing/2014/main" id="{E03584E1-4DE6-264C-BC79-7381E9D99CB3}"/>
                </a:ext>
              </a:extLst>
            </p:cNvPr>
            <p:cNvSpPr txBox="1"/>
            <p:nvPr/>
          </p:nvSpPr>
          <p:spPr>
            <a:xfrm>
              <a:off x="6507978" y="2286811"/>
              <a:ext cx="78726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Monday</a:t>
              </a:r>
            </a:p>
          </p:txBody>
        </p:sp>
        <p:sp>
          <p:nvSpPr>
            <p:cNvPr id="206" name="TextBox 205">
              <a:extLst>
                <a:ext uri="{FF2B5EF4-FFF2-40B4-BE49-F238E27FC236}">
                  <a16:creationId xmlns:a16="http://schemas.microsoft.com/office/drawing/2014/main" id="{02301E5B-7638-AF4C-8DD5-907F9E72E076}"/>
                </a:ext>
              </a:extLst>
            </p:cNvPr>
            <p:cNvSpPr txBox="1"/>
            <p:nvPr/>
          </p:nvSpPr>
          <p:spPr>
            <a:xfrm>
              <a:off x="7631790" y="2282383"/>
              <a:ext cx="71513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Sunday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3AE1E83-EB37-CA49-A991-DC2E8C11644B}"/>
              </a:ext>
            </a:extLst>
          </p:cNvPr>
          <p:cNvGrpSpPr/>
          <p:nvPr/>
        </p:nvGrpSpPr>
        <p:grpSpPr>
          <a:xfrm>
            <a:off x="6230953" y="3099780"/>
            <a:ext cx="2502340" cy="1535523"/>
            <a:chOff x="6197652" y="3175606"/>
            <a:chExt cx="2502340" cy="1535523"/>
          </a:xfrm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C4C7582-BA79-A647-A67F-328487BDA924}"/>
                </a:ext>
              </a:extLst>
            </p:cNvPr>
            <p:cNvSpPr/>
            <p:nvPr/>
          </p:nvSpPr>
          <p:spPr>
            <a:xfrm>
              <a:off x="6197652" y="3175606"/>
              <a:ext cx="2464327" cy="1535523"/>
            </a:xfrm>
            <a:prstGeom prst="roundRect">
              <a:avLst>
                <a:gd name="adj" fmla="val 10804"/>
              </a:avLst>
            </a:prstGeom>
            <a:solidFill>
              <a:srgbClr val="FBE5D6">
                <a:alpha val="25098"/>
              </a:srgbClr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4F1B16B-8576-8448-BA61-BFB5E7CEECDF}"/>
                    </a:ext>
                  </a:extLst>
                </p:cNvPr>
                <p:cNvSpPr/>
                <p:nvPr/>
              </p:nvSpPr>
              <p:spPr>
                <a:xfrm>
                  <a:off x="6274706" y="3188003"/>
                  <a:ext cx="2425286" cy="14619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ts val="600"/>
                    </a:spcBef>
                  </a:pPr>
                  <a:r>
                    <a:rPr lang="en-US" sz="1400" dirty="0"/>
                    <a:t>For example,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accent6"/>
                      </a:solidFill>
                    </a:rPr>
                    <a:t>= Len(Primary Roads)</a:t>
                  </a:r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chemeClr val="accent6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accent6"/>
                      </a:solidFill>
                    </a:rPr>
                    <a:t>= Area(Industry)</a:t>
                  </a:r>
                  <a:endParaRPr lang="en-US" sz="1400" dirty="0"/>
                </a:p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1400" b="0" i="1" smtClean="0">
                              <a:solidFill>
                                <a:srgbClr val="4472C4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rgbClr val="4472C4"/>
                      </a:solidFill>
                    </a:rPr>
                    <a:t>= Temperature</a:t>
                  </a:r>
                </a:p>
                <a:p>
                  <a:pPr>
                    <a:spcBef>
                      <a:spcPts val="600"/>
                    </a:spcBef>
                  </a:pPr>
                  <a:r>
                    <a:rPr lang="en-US" sz="1400" dirty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1" i="1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400" b="1" i="1" smtClean="0">
                              <a:solidFill>
                                <a:schemeClr val="tx1">
                                  <a:lumMod val="50000"/>
                                  <a:lumOff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a14:m>
                  <a:r>
                    <a:rPr lang="en-US" sz="14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 </a:t>
                  </a:r>
                  <a:r>
                    <a:rPr lang="en-US" sz="1400" dirty="0"/>
                    <a:t>is small, </a:t>
                  </a:r>
                  <a:r>
                    <a:rPr lang="en-US" sz="1400" dirty="0">
                      <a:solidFill>
                        <a:srgbClr val="4472C4"/>
                      </a:solidFill>
                    </a:rPr>
                    <a:t>Temperature</a:t>
                  </a:r>
                  <a:r>
                    <a:rPr lang="en-US" sz="1400" dirty="0"/>
                    <a:t> is not important</a:t>
                  </a:r>
                  <a:r>
                    <a:rPr lang="en-US" sz="1400" dirty="0">
                      <a:solidFill>
                        <a:srgbClr val="4472C4"/>
                      </a:solidFill>
                    </a:rPr>
                    <a:t>.</a:t>
                  </a:r>
                  <a:endParaRPr lang="en-US" sz="1400" dirty="0"/>
                </a:p>
              </p:txBody>
            </p:sp>
          </mc:Choice>
          <mc:Fallback xmlns=""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B4F1B16B-8576-8448-BA61-BFB5E7CEECD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74706" y="3188003"/>
                  <a:ext cx="2425286" cy="1461939"/>
                </a:xfrm>
                <a:prstGeom prst="rect">
                  <a:avLst/>
                </a:prstGeom>
                <a:blipFill>
                  <a:blip r:embed="rId16"/>
                  <a:stretch>
                    <a:fillRect l="-524" t="-870" b="-347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62C61A3-7E1A-9545-A474-B47E6E9337AD}"/>
              </a:ext>
            </a:extLst>
          </p:cNvPr>
          <p:cNvGrpSpPr/>
          <p:nvPr/>
        </p:nvGrpSpPr>
        <p:grpSpPr>
          <a:xfrm>
            <a:off x="6209827" y="4772749"/>
            <a:ext cx="2677752" cy="1839708"/>
            <a:chOff x="6209827" y="5018292"/>
            <a:chExt cx="2677752" cy="1839708"/>
          </a:xfrm>
        </p:grpSpPr>
        <p:sp>
          <p:nvSpPr>
            <p:cNvPr id="222" name="Rounded Rectangle 221">
              <a:extLst>
                <a:ext uri="{FF2B5EF4-FFF2-40B4-BE49-F238E27FC236}">
                  <a16:creationId xmlns:a16="http://schemas.microsoft.com/office/drawing/2014/main" id="{708F15A6-1BAF-664A-AFA7-CF1DD6707A64}"/>
                </a:ext>
              </a:extLst>
            </p:cNvPr>
            <p:cNvSpPr/>
            <p:nvPr/>
          </p:nvSpPr>
          <p:spPr>
            <a:xfrm>
              <a:off x="6230953" y="5018292"/>
              <a:ext cx="2464327" cy="1839708"/>
            </a:xfrm>
            <a:prstGeom prst="roundRect">
              <a:avLst>
                <a:gd name="adj" fmla="val 10804"/>
              </a:avLst>
            </a:prstGeom>
            <a:solidFill>
              <a:srgbClr val="FBE5D6">
                <a:alpha val="25098"/>
              </a:srgbClr>
            </a:solidFill>
            <a:ln w="3175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8F33D721-152D-DC44-8AEF-326C2BEBDE2E}"/>
                </a:ext>
              </a:extLst>
            </p:cNvPr>
            <p:cNvSpPr/>
            <p:nvPr/>
          </p:nvSpPr>
          <p:spPr>
            <a:xfrm>
              <a:off x="8294783" y="5558943"/>
              <a:ext cx="292608" cy="418126"/>
            </a:xfrm>
            <a:prstGeom prst="rect">
              <a:avLst/>
            </a:prstGeom>
            <a:solidFill>
              <a:schemeClr val="accent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949EBC0-CF15-054E-81D7-C1F6DEE0D700}"/>
                </a:ext>
              </a:extLst>
            </p:cNvPr>
            <p:cNvSpPr/>
            <p:nvPr/>
          </p:nvSpPr>
          <p:spPr>
            <a:xfrm>
              <a:off x="6308007" y="5030689"/>
              <a:ext cx="2425286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400" dirty="0"/>
                <a:t>For example,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95C5E93E-9B8A-DB45-9BB1-249A5E05030D}"/>
                    </a:ext>
                  </a:extLst>
                </p:cNvPr>
                <p:cNvSpPr txBox="1"/>
                <p:nvPr/>
              </p:nvSpPr>
              <p:spPr>
                <a:xfrm>
                  <a:off x="6385239" y="6324226"/>
                  <a:ext cx="2502340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1400" dirty="0"/>
                    <a:t> - a combination of three features with some weights</a:t>
                  </a:r>
                  <a:endParaRPr lang="en-US" sz="1600" dirty="0"/>
                </a:p>
              </p:txBody>
            </p:sp>
          </mc:Choice>
          <mc:Fallback xmlns="">
            <p:sp>
              <p:nvSpPr>
                <p:cNvPr id="207" name="TextBox 206">
                  <a:extLst>
                    <a:ext uri="{FF2B5EF4-FFF2-40B4-BE49-F238E27FC236}">
                      <a16:creationId xmlns:a16="http://schemas.microsoft.com/office/drawing/2014/main" id="{95C5E93E-9B8A-DB45-9BB1-249A5E0503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85239" y="6324226"/>
                  <a:ext cx="2502340" cy="523220"/>
                </a:xfrm>
                <a:prstGeom prst="rect">
                  <a:avLst/>
                </a:prstGeom>
                <a:blipFill>
                  <a:blip r:embed="rId17"/>
                  <a:stretch>
                    <a:fillRect l="-508" t="-2439" b="-146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A3080436-4369-3A4B-BCE4-DD723E174103}"/>
                </a:ext>
              </a:extLst>
            </p:cNvPr>
            <p:cNvSpPr/>
            <p:nvPr/>
          </p:nvSpPr>
          <p:spPr>
            <a:xfrm>
              <a:off x="7751820" y="5286220"/>
              <a:ext cx="292608" cy="679353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20AE375D-A262-D64C-A154-A98983D6B21E}"/>
                </a:ext>
              </a:extLst>
            </p:cNvPr>
            <p:cNvSpPr/>
            <p:nvPr/>
          </p:nvSpPr>
          <p:spPr>
            <a:xfrm>
              <a:off x="7751820" y="5965574"/>
              <a:ext cx="292608" cy="33116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6" name="Oval 225">
              <a:extLst>
                <a:ext uri="{FF2B5EF4-FFF2-40B4-BE49-F238E27FC236}">
                  <a16:creationId xmlns:a16="http://schemas.microsoft.com/office/drawing/2014/main" id="{D82C4134-4F2D-6442-A803-C0CC01ECDD8B}"/>
                </a:ext>
              </a:extLst>
            </p:cNvPr>
            <p:cNvSpPr/>
            <p:nvPr/>
          </p:nvSpPr>
          <p:spPr>
            <a:xfrm>
              <a:off x="7774680" y="5338589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7" name="Oval 226">
              <a:extLst>
                <a:ext uri="{FF2B5EF4-FFF2-40B4-BE49-F238E27FC236}">
                  <a16:creationId xmlns:a16="http://schemas.microsoft.com/office/drawing/2014/main" id="{5D56CCFD-D90E-7940-B950-023727317B47}"/>
                </a:ext>
              </a:extLst>
            </p:cNvPr>
            <p:cNvSpPr/>
            <p:nvPr/>
          </p:nvSpPr>
          <p:spPr>
            <a:xfrm>
              <a:off x="7774680" y="5653124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8" name="Oval 227">
              <a:extLst>
                <a:ext uri="{FF2B5EF4-FFF2-40B4-BE49-F238E27FC236}">
                  <a16:creationId xmlns:a16="http://schemas.microsoft.com/office/drawing/2014/main" id="{6B0824F9-A4E2-4C4E-B983-1653E89197AD}"/>
                </a:ext>
              </a:extLst>
            </p:cNvPr>
            <p:cNvSpPr/>
            <p:nvPr/>
          </p:nvSpPr>
          <p:spPr>
            <a:xfrm>
              <a:off x="7774680" y="6002470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cxnSp>
          <p:nvCxnSpPr>
            <p:cNvPr id="234" name="Straight Arrow Connector 233">
              <a:extLst>
                <a:ext uri="{FF2B5EF4-FFF2-40B4-BE49-F238E27FC236}">
                  <a16:creationId xmlns:a16="http://schemas.microsoft.com/office/drawing/2014/main" id="{2CC8C46E-40BC-7948-8A80-36519A1C704C}"/>
                </a:ext>
              </a:extLst>
            </p:cNvPr>
            <p:cNvCxnSpPr>
              <a:cxnSpLocks/>
              <a:stCxn id="226" idx="6"/>
              <a:endCxn id="232" idx="2"/>
            </p:cNvCxnSpPr>
            <p:nvPr/>
          </p:nvCxnSpPr>
          <p:spPr>
            <a:xfrm>
              <a:off x="8021568" y="5462033"/>
              <a:ext cx="296689" cy="313835"/>
            </a:xfrm>
            <a:prstGeom prst="straightConnector1">
              <a:avLst/>
            </a:prstGeom>
            <a:ln w="3175">
              <a:solidFill>
                <a:schemeClr val="bg2">
                  <a:lumMod val="10000"/>
                  <a:alpha val="80000"/>
                </a:schemeClr>
              </a:solidFill>
              <a:prstDash val="sysDot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Straight Arrow Connector 234">
              <a:extLst>
                <a:ext uri="{FF2B5EF4-FFF2-40B4-BE49-F238E27FC236}">
                  <a16:creationId xmlns:a16="http://schemas.microsoft.com/office/drawing/2014/main" id="{E42A158F-89DA-7B44-BF17-0AAA9B85C5F0}"/>
                </a:ext>
              </a:extLst>
            </p:cNvPr>
            <p:cNvCxnSpPr>
              <a:cxnSpLocks/>
              <a:stCxn id="227" idx="6"/>
              <a:endCxn id="232" idx="2"/>
            </p:cNvCxnSpPr>
            <p:nvPr/>
          </p:nvCxnSpPr>
          <p:spPr>
            <a:xfrm flipV="1">
              <a:off x="8021568" y="5775868"/>
              <a:ext cx="296689" cy="700"/>
            </a:xfrm>
            <a:prstGeom prst="straightConnector1">
              <a:avLst/>
            </a:prstGeom>
            <a:ln w="3175">
              <a:solidFill>
                <a:schemeClr val="bg2">
                  <a:lumMod val="10000"/>
                  <a:alpha val="80000"/>
                </a:schemeClr>
              </a:solidFill>
              <a:prstDash val="sysDot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Arrow Connector 235">
              <a:extLst>
                <a:ext uri="{FF2B5EF4-FFF2-40B4-BE49-F238E27FC236}">
                  <a16:creationId xmlns:a16="http://schemas.microsoft.com/office/drawing/2014/main" id="{9CC1F719-E500-8D44-B659-3124EFCF1582}"/>
                </a:ext>
              </a:extLst>
            </p:cNvPr>
            <p:cNvCxnSpPr>
              <a:cxnSpLocks/>
              <a:stCxn id="228" idx="6"/>
              <a:endCxn id="232" idx="2"/>
            </p:cNvCxnSpPr>
            <p:nvPr/>
          </p:nvCxnSpPr>
          <p:spPr>
            <a:xfrm flipV="1">
              <a:off x="8021568" y="5775868"/>
              <a:ext cx="296689" cy="350046"/>
            </a:xfrm>
            <a:prstGeom prst="straightConnector1">
              <a:avLst/>
            </a:prstGeom>
            <a:ln w="3175">
              <a:solidFill>
                <a:schemeClr val="bg2">
                  <a:lumMod val="10000"/>
                  <a:alpha val="80000"/>
                </a:schemeClr>
              </a:solidFill>
              <a:prstDash val="sysDot"/>
              <a:tailEnd type="triangle" w="med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02F2AA4-5086-0147-BCE8-BF0A145C2FEA}"/>
                </a:ext>
              </a:extLst>
            </p:cNvPr>
            <p:cNvSpPr/>
            <p:nvPr/>
          </p:nvSpPr>
          <p:spPr>
            <a:xfrm>
              <a:off x="6209827" y="5302555"/>
              <a:ext cx="160537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Len(Primary Roads)</a:t>
              </a:r>
              <a:endParaRPr lang="en-US" sz="14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1CB6A89-9EF0-9544-B150-C89167437653}"/>
                </a:ext>
              </a:extLst>
            </p:cNvPr>
            <p:cNvSpPr/>
            <p:nvPr/>
          </p:nvSpPr>
          <p:spPr>
            <a:xfrm>
              <a:off x="6577620" y="5622680"/>
              <a:ext cx="1237583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chemeClr val="accent6"/>
                  </a:solidFill>
                </a:rPr>
                <a:t>Area(Industry)</a:t>
              </a:r>
              <a:endParaRPr lang="en-US" sz="14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DFF53BF-D974-6442-AD22-1BD7706507FE}"/>
                </a:ext>
              </a:extLst>
            </p:cNvPr>
            <p:cNvSpPr txBox="1"/>
            <p:nvPr/>
          </p:nvSpPr>
          <p:spPr>
            <a:xfrm>
              <a:off x="6710733" y="5972026"/>
              <a:ext cx="110447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4472C4"/>
                  </a:solidFill>
                </a:rPr>
                <a:t>Day of Week</a:t>
              </a:r>
            </a:p>
          </p:txBody>
        </p:sp>
        <p:grpSp>
          <p:nvGrpSpPr>
            <p:cNvPr id="231" name="Group 230">
              <a:extLst>
                <a:ext uri="{FF2B5EF4-FFF2-40B4-BE49-F238E27FC236}">
                  <a16:creationId xmlns:a16="http://schemas.microsoft.com/office/drawing/2014/main" id="{C0B85EE5-A98E-4B49-9FFB-F3BE06A06030}"/>
                </a:ext>
              </a:extLst>
            </p:cNvPr>
            <p:cNvGrpSpPr/>
            <p:nvPr/>
          </p:nvGrpSpPr>
          <p:grpSpPr>
            <a:xfrm>
              <a:off x="8244946" y="5603797"/>
              <a:ext cx="402739" cy="307777"/>
              <a:chOff x="8329915" y="2459692"/>
              <a:chExt cx="402739" cy="307777"/>
            </a:xfrm>
          </p:grpSpPr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30011D62-6284-794B-87B8-E4CA76DEABBC}"/>
                  </a:ext>
                </a:extLst>
              </p:cNvPr>
              <p:cNvSpPr/>
              <p:nvPr/>
            </p:nvSpPr>
            <p:spPr>
              <a:xfrm>
                <a:off x="8403226" y="2508319"/>
                <a:ext cx="246888" cy="2468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0C91C300-F221-0F4E-9B74-D2AC4FB34990}"/>
                      </a:ext>
                    </a:extLst>
                  </p:cNvPr>
                  <p:cNvSpPr txBox="1"/>
                  <p:nvPr/>
                </p:nvSpPr>
                <p:spPr>
                  <a:xfrm>
                    <a:off x="8329915" y="2459692"/>
                    <a:ext cx="402739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33" name="TextBox 232">
                    <a:extLst>
                      <a:ext uri="{FF2B5EF4-FFF2-40B4-BE49-F238E27FC236}">
                        <a16:creationId xmlns:a16="http://schemas.microsoft.com/office/drawing/2014/main" id="{0C91C300-F221-0F4E-9B74-D2AC4FB3499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329915" y="2459692"/>
                    <a:ext cx="402739" cy="307777"/>
                  </a:xfrm>
                  <a:prstGeom prst="rect">
                    <a:avLst/>
                  </a:prstGeom>
                  <a:blipFill>
                    <a:blip r:embed="rId1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9BEBD89-537F-524E-B27F-DD1399458D78}"/>
                    </a:ext>
                  </a:extLst>
                </p:cNvPr>
                <p:cNvSpPr/>
                <p:nvPr/>
              </p:nvSpPr>
              <p:spPr>
                <a:xfrm>
                  <a:off x="8012839" y="5365690"/>
                  <a:ext cx="4154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</m:oMath>
                  </a14:m>
                  <a:r>
                    <a:rPr lang="en-US" sz="12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A9BEBD89-537F-524E-B27F-DD1399458D7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12839" y="5365690"/>
                  <a:ext cx="415498" cy="276999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C0665F91-C85D-CD4C-9C97-090B1C2A7D13}"/>
                    </a:ext>
                  </a:extLst>
                </p:cNvPr>
                <p:cNvSpPr/>
                <p:nvPr/>
              </p:nvSpPr>
              <p:spPr>
                <a:xfrm>
                  <a:off x="7970158" y="5622542"/>
                  <a:ext cx="4154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</m:oMath>
                  </a14:m>
                  <a:r>
                    <a:rPr lang="en-US" sz="12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C0665F91-C85D-CD4C-9C97-090B1C2A7D1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70158" y="5622542"/>
                  <a:ext cx="415498" cy="276999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9512FFDD-507C-334D-9D1C-D805C919F285}"/>
                    </a:ext>
                  </a:extLst>
                </p:cNvPr>
                <p:cNvSpPr/>
                <p:nvPr/>
              </p:nvSpPr>
              <p:spPr>
                <a:xfrm>
                  <a:off x="8024944" y="5917632"/>
                  <a:ext cx="41549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𝒘</m:t>
                          </m:r>
                        </m:e>
                        <m:sub>
                          <m:r>
                            <a:rPr lang="en-US" sz="12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a14:m>
                  <a:r>
                    <a:rPr lang="en-US" sz="1200" dirty="0">
                      <a:solidFill>
                        <a:schemeClr val="tx1"/>
                      </a:solidFill>
                    </a:rPr>
                    <a:t> </a:t>
                  </a:r>
                </a:p>
              </p:txBody>
            </p:sp>
          </mc:Choice>
          <mc:Fallback xmlns="">
            <p:sp>
              <p:nvSpPr>
                <p:cNvPr id="238" name="Rectangle 237">
                  <a:extLst>
                    <a:ext uri="{FF2B5EF4-FFF2-40B4-BE49-F238E27FC236}">
                      <a16:creationId xmlns:a16="http://schemas.microsoft.com/office/drawing/2014/main" id="{9512FFDD-507C-334D-9D1C-D805C919F2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4944" y="5917632"/>
                  <a:ext cx="415498" cy="276999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B93E108E-57F1-9640-9134-3F7502B3577D}"/>
              </a:ext>
            </a:extLst>
          </p:cNvPr>
          <p:cNvGrpSpPr/>
          <p:nvPr/>
        </p:nvGrpSpPr>
        <p:grpSpPr>
          <a:xfrm>
            <a:off x="9106852" y="1998084"/>
            <a:ext cx="1889180" cy="4004706"/>
            <a:chOff x="9106852" y="1998084"/>
            <a:chExt cx="1889180" cy="4004706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24D435F-3177-8F45-A246-52C6EE86A9E4}"/>
                </a:ext>
              </a:extLst>
            </p:cNvPr>
            <p:cNvGrpSpPr/>
            <p:nvPr/>
          </p:nvGrpSpPr>
          <p:grpSpPr>
            <a:xfrm>
              <a:off x="9106852" y="1998084"/>
              <a:ext cx="1889180" cy="4004706"/>
              <a:chOff x="9121794" y="1816499"/>
              <a:chExt cx="1889180" cy="4004706"/>
            </a:xfrm>
          </p:grpSpPr>
          <p:cxnSp>
            <p:nvCxnSpPr>
              <p:cNvPr id="196" name="Straight Arrow Connector 195">
                <a:extLst>
                  <a:ext uri="{FF2B5EF4-FFF2-40B4-BE49-F238E27FC236}">
                    <a16:creationId xmlns:a16="http://schemas.microsoft.com/office/drawing/2014/main" id="{0FC0D4C3-BBCA-0042-B342-E72671AF30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4789275"/>
                <a:ext cx="365760" cy="0"/>
              </a:xfrm>
              <a:prstGeom prst="straightConnector1">
                <a:avLst/>
              </a:prstGeom>
              <a:ln w="34925">
                <a:solidFill>
                  <a:schemeClr val="tx1">
                    <a:lumMod val="50000"/>
                    <a:lumOff val="50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Arrow Connector 193">
                <a:extLst>
                  <a:ext uri="{FF2B5EF4-FFF2-40B4-BE49-F238E27FC236}">
                    <a16:creationId xmlns:a16="http://schemas.microsoft.com/office/drawing/2014/main" id="{F019C58F-F6B9-4F4A-874E-891B4BCD7A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2966711"/>
                <a:ext cx="365760" cy="0"/>
              </a:xfrm>
              <a:prstGeom prst="straightConnector1">
                <a:avLst/>
              </a:prstGeom>
              <a:ln w="34925">
                <a:solidFill>
                  <a:schemeClr val="accent4">
                    <a:lumMod val="75000"/>
                  </a:schemeClr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>
                <a:extLst>
                  <a:ext uri="{FF2B5EF4-FFF2-40B4-BE49-F238E27FC236}">
                    <a16:creationId xmlns:a16="http://schemas.microsoft.com/office/drawing/2014/main" id="{0B8544B6-DEFA-F443-AEDD-975510D240B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2662019"/>
                <a:ext cx="365760" cy="0"/>
              </a:xfrm>
              <a:prstGeom prst="straightConnector1">
                <a:avLst/>
              </a:prstGeom>
              <a:ln w="34925">
                <a:solidFill>
                  <a:srgbClr val="7030A0"/>
                </a:solidFill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60825FAD-C71C-C146-BFC4-582BE070B20D}"/>
                  </a:ext>
                </a:extLst>
              </p:cNvPr>
              <p:cNvSpPr txBox="1"/>
              <p:nvPr/>
            </p:nvSpPr>
            <p:spPr>
              <a:xfrm rot="16200000">
                <a:off x="8865965" y="3238210"/>
                <a:ext cx="991790" cy="480131"/>
              </a:xfrm>
              <a:prstGeom prst="rect">
                <a:avLst/>
              </a:prstGeom>
              <a:solidFill>
                <a:schemeClr val="accent6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Static Features</a:t>
                </a:r>
              </a:p>
            </p:txBody>
          </p:sp>
          <p:sp>
            <p:nvSpPr>
              <p:cNvPr id="128" name="TextBox 127">
                <a:extLst>
                  <a:ext uri="{FF2B5EF4-FFF2-40B4-BE49-F238E27FC236}">
                    <a16:creationId xmlns:a16="http://schemas.microsoft.com/office/drawing/2014/main" id="{3AE8D379-3747-A748-93BD-AA880078543B}"/>
                  </a:ext>
                </a:extLst>
              </p:cNvPr>
              <p:cNvSpPr txBox="1"/>
              <p:nvPr/>
            </p:nvSpPr>
            <p:spPr>
              <a:xfrm rot="16200000">
                <a:off x="8865965" y="4777467"/>
                <a:ext cx="991790" cy="480131"/>
              </a:xfrm>
              <a:prstGeom prst="rect">
                <a:avLst/>
              </a:prstGeom>
              <a:solidFill>
                <a:schemeClr val="accent1"/>
              </a:solidFill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Dynamic Features</a:t>
                </a:r>
              </a:p>
            </p:txBody>
          </p:sp>
          <p:sp>
            <p:nvSpPr>
              <p:cNvPr id="129" name="Left Brace 128">
                <a:extLst>
                  <a:ext uri="{FF2B5EF4-FFF2-40B4-BE49-F238E27FC236}">
                    <a16:creationId xmlns:a16="http://schemas.microsoft.com/office/drawing/2014/main" id="{5B3C74D3-D659-6240-8720-36BC70012ABC}"/>
                  </a:ext>
                </a:extLst>
              </p:cNvPr>
              <p:cNvSpPr/>
              <p:nvPr/>
            </p:nvSpPr>
            <p:spPr>
              <a:xfrm>
                <a:off x="9612120" y="2491799"/>
                <a:ext cx="224142" cy="2118459"/>
              </a:xfrm>
              <a:prstGeom prst="leftBrace">
                <a:avLst>
                  <a:gd name="adj1" fmla="val 31417"/>
                  <a:gd name="adj2" fmla="val 48136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30" name="Left Brace 129">
                <a:extLst>
                  <a:ext uri="{FF2B5EF4-FFF2-40B4-BE49-F238E27FC236}">
                    <a16:creationId xmlns:a16="http://schemas.microsoft.com/office/drawing/2014/main" id="{9A3AF88A-014E-7343-965C-4457CAD9AFAB}"/>
                  </a:ext>
                </a:extLst>
              </p:cNvPr>
              <p:cNvSpPr/>
              <p:nvPr/>
            </p:nvSpPr>
            <p:spPr>
              <a:xfrm>
                <a:off x="9612119" y="4629134"/>
                <a:ext cx="224142" cy="784614"/>
              </a:xfrm>
              <a:prstGeom prst="leftBrace">
                <a:avLst>
                  <a:gd name="adj1" fmla="val 31417"/>
                  <a:gd name="adj2" fmla="val 48136"/>
                </a:avLst>
              </a:prstGeom>
              <a:ln w="95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133" name="Straight Arrow Connector 132">
                <a:extLst>
                  <a:ext uri="{FF2B5EF4-FFF2-40B4-BE49-F238E27FC236}">
                    <a16:creationId xmlns:a16="http://schemas.microsoft.com/office/drawing/2014/main" id="{E7AC6D3D-3BC8-064D-8172-2CB4163283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3306877"/>
                <a:ext cx="365760" cy="0"/>
              </a:xfrm>
              <a:prstGeom prst="straightConnector1">
                <a:avLst/>
              </a:prstGeom>
              <a:ln>
                <a:solidFill>
                  <a:schemeClr val="bg2">
                    <a:lumMod val="10000"/>
                    <a:alpha val="80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0475ADCF-21EB-EA4E-9690-8893210E221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3631373"/>
                <a:ext cx="365760" cy="0"/>
              </a:xfrm>
              <a:prstGeom prst="straightConnector1">
                <a:avLst/>
              </a:prstGeom>
              <a:ln>
                <a:solidFill>
                  <a:schemeClr val="bg2">
                    <a:lumMod val="10000"/>
                    <a:alpha val="80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7D0ED6E3-2A07-9248-AE0E-A76B527BA3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4280365"/>
                <a:ext cx="365760" cy="0"/>
              </a:xfrm>
              <a:prstGeom prst="straightConnector1">
                <a:avLst/>
              </a:prstGeom>
              <a:ln>
                <a:solidFill>
                  <a:schemeClr val="bg2">
                    <a:lumMod val="10000"/>
                    <a:alpha val="80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Straight Arrow Connector 135">
                <a:extLst>
                  <a:ext uri="{FF2B5EF4-FFF2-40B4-BE49-F238E27FC236}">
                    <a16:creationId xmlns:a16="http://schemas.microsoft.com/office/drawing/2014/main" id="{2A9F16C2-F575-0049-AAA3-460700259D9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3955869"/>
                <a:ext cx="365760" cy="0"/>
              </a:xfrm>
              <a:prstGeom prst="straightConnector1">
                <a:avLst/>
              </a:prstGeom>
              <a:ln>
                <a:solidFill>
                  <a:schemeClr val="bg2">
                    <a:lumMod val="10000"/>
                    <a:alpha val="80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Arrow Connector 138">
                <a:extLst>
                  <a:ext uri="{FF2B5EF4-FFF2-40B4-BE49-F238E27FC236}">
                    <a16:creationId xmlns:a16="http://schemas.microsoft.com/office/drawing/2014/main" id="{FD6B3C6C-4A03-2946-9A2B-851E36D93EA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11140" y="5253854"/>
                <a:ext cx="365760" cy="0"/>
              </a:xfrm>
              <a:prstGeom prst="straightConnector1">
                <a:avLst/>
              </a:prstGeom>
              <a:ln>
                <a:solidFill>
                  <a:schemeClr val="bg2">
                    <a:lumMod val="10000"/>
                    <a:alpha val="80000"/>
                  </a:schemeClr>
                </a:solidFill>
                <a:tailEnd type="triangle" w="sm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C2649A24-595B-C640-A4C8-5808014CAE6D}"/>
                  </a:ext>
                </a:extLst>
              </p:cNvPr>
              <p:cNvSpPr/>
              <p:nvPr/>
            </p:nvSpPr>
            <p:spPr>
              <a:xfrm>
                <a:off x="9829293" y="4608385"/>
                <a:ext cx="292608" cy="818295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2" name="TextBox 141">
                <a:extLst>
                  <a:ext uri="{FF2B5EF4-FFF2-40B4-BE49-F238E27FC236}">
                    <a16:creationId xmlns:a16="http://schemas.microsoft.com/office/drawing/2014/main" id="{FAB131B5-255F-DD44-AB5C-0D18918E8063}"/>
                  </a:ext>
                </a:extLst>
              </p:cNvPr>
              <p:cNvSpPr txBox="1"/>
              <p:nvPr/>
            </p:nvSpPr>
            <p:spPr>
              <a:xfrm>
                <a:off x="9903548" y="1816499"/>
                <a:ext cx="808029" cy="523220"/>
              </a:xfrm>
              <a:prstGeom prst="rect">
                <a:avLst/>
              </a:prstGeom>
              <a:solidFill>
                <a:srgbClr val="002060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</a:rPr>
                  <a:t>Sparse Layer</a:t>
                </a:r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F2966FCE-4063-C043-8EF6-D34EDCA75514}"/>
                  </a:ext>
                </a:extLst>
              </p:cNvPr>
              <p:cNvSpPr/>
              <p:nvPr/>
            </p:nvSpPr>
            <p:spPr>
              <a:xfrm>
                <a:off x="10478394" y="2486206"/>
                <a:ext cx="292608" cy="2126807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A875B0AB-5A3B-0E4D-B288-6C907D5B2A6A}"/>
                  </a:ext>
                </a:extLst>
              </p:cNvPr>
              <p:cNvSpPr/>
              <p:nvPr/>
            </p:nvSpPr>
            <p:spPr>
              <a:xfrm>
                <a:off x="10478394" y="4609453"/>
                <a:ext cx="292608" cy="818295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DB53442E-84AB-6446-B5A7-884830AE8F49}"/>
                      </a:ext>
                    </a:extLst>
                  </p:cNvPr>
                  <p:cNvSpPr/>
                  <p:nvPr/>
                </p:nvSpPr>
                <p:spPr>
                  <a:xfrm>
                    <a:off x="10081668" y="2336596"/>
                    <a:ext cx="45179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sz="1400" b="1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rgbClr val="7030A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51" name="Rectangle 150">
                    <a:extLst>
                      <a:ext uri="{FF2B5EF4-FFF2-40B4-BE49-F238E27FC236}">
                        <a16:creationId xmlns:a16="http://schemas.microsoft.com/office/drawing/2014/main" id="{DB53442E-84AB-6446-B5A7-884830AE8F4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81668" y="2336596"/>
                    <a:ext cx="451790" cy="3077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C62C825-D6D2-0F4B-9BE6-D17DE32FDC41}"/>
                  </a:ext>
                </a:extLst>
              </p:cNvPr>
              <p:cNvSpPr/>
              <p:nvPr/>
            </p:nvSpPr>
            <p:spPr>
              <a:xfrm>
                <a:off x="9829061" y="2482645"/>
                <a:ext cx="292608" cy="2130552"/>
              </a:xfrm>
              <a:prstGeom prst="rect">
                <a:avLst/>
              </a:prstGeom>
              <a:solidFill>
                <a:schemeClr val="accent6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1AE21C11-F5B1-674E-98CE-205886F91B15}"/>
                  </a:ext>
                </a:extLst>
              </p:cNvPr>
              <p:cNvGrpSpPr/>
              <p:nvPr/>
            </p:nvGrpSpPr>
            <p:grpSpPr>
              <a:xfrm>
                <a:off x="9784755" y="2473014"/>
                <a:ext cx="397801" cy="312449"/>
                <a:chOff x="8338382" y="2442758"/>
                <a:chExt cx="397801" cy="312449"/>
              </a:xfrm>
            </p:grpSpPr>
            <p:sp>
              <p:nvSpPr>
                <p:cNvPr id="152" name="Oval 151">
                  <a:extLst>
                    <a:ext uri="{FF2B5EF4-FFF2-40B4-BE49-F238E27FC236}">
                      <a16:creationId xmlns:a16="http://schemas.microsoft.com/office/drawing/2014/main" id="{9AF863D7-369B-D94A-8518-2C7F92916788}"/>
                    </a:ext>
                  </a:extLst>
                </p:cNvPr>
                <p:cNvSpPr/>
                <p:nvPr/>
              </p:nvSpPr>
              <p:spPr>
                <a:xfrm>
                  <a:off x="8403226" y="2508319"/>
                  <a:ext cx="246888" cy="24688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F5C5CBD-910C-3F41-926F-166AFED731D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38382" y="2442758"/>
                      <a:ext cx="397801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49" name="TextBox 148">
                      <a:extLst>
                        <a:ext uri="{FF2B5EF4-FFF2-40B4-BE49-F238E27FC236}">
                          <a16:creationId xmlns:a16="http://schemas.microsoft.com/office/drawing/2014/main" id="{7F5C5CBD-910C-3F41-926F-166AFED731D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38382" y="2442758"/>
                      <a:ext cx="397801" cy="307777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79" name="Group 178">
                <a:extLst>
                  <a:ext uri="{FF2B5EF4-FFF2-40B4-BE49-F238E27FC236}">
                    <a16:creationId xmlns:a16="http://schemas.microsoft.com/office/drawing/2014/main" id="{835EE094-3D43-A247-AB67-4C93B26C9A4C}"/>
                  </a:ext>
                </a:extLst>
              </p:cNvPr>
              <p:cNvGrpSpPr/>
              <p:nvPr/>
            </p:nvGrpSpPr>
            <p:grpSpPr>
              <a:xfrm>
                <a:off x="9782671" y="2777706"/>
                <a:ext cx="401969" cy="312449"/>
                <a:chOff x="8338382" y="2442758"/>
                <a:chExt cx="401969" cy="312449"/>
              </a:xfrm>
            </p:grpSpPr>
            <p:sp>
              <p:nvSpPr>
                <p:cNvPr id="180" name="Oval 179">
                  <a:extLst>
                    <a:ext uri="{FF2B5EF4-FFF2-40B4-BE49-F238E27FC236}">
                      <a16:creationId xmlns:a16="http://schemas.microsoft.com/office/drawing/2014/main" id="{00B3AD25-7A35-FE4D-BA4A-6D72F3228B6F}"/>
                    </a:ext>
                  </a:extLst>
                </p:cNvPr>
                <p:cNvSpPr/>
                <p:nvPr/>
              </p:nvSpPr>
              <p:spPr>
                <a:xfrm>
                  <a:off x="8403226" y="2508319"/>
                  <a:ext cx="246888" cy="24688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1" name="TextBox 180">
                      <a:extLst>
                        <a:ext uri="{FF2B5EF4-FFF2-40B4-BE49-F238E27FC236}">
                          <a16:creationId xmlns:a16="http://schemas.microsoft.com/office/drawing/2014/main" id="{2A31B697-5E9D-0149-B1ED-6AA262B52334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38382" y="2442758"/>
                      <a:ext cx="40196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81" name="TextBox 180">
                      <a:extLst>
                        <a:ext uri="{FF2B5EF4-FFF2-40B4-BE49-F238E27FC236}">
                          <a16:creationId xmlns:a16="http://schemas.microsoft.com/office/drawing/2014/main" id="{2A31B697-5E9D-0149-B1ED-6AA262B52334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38382" y="2442758"/>
                      <a:ext cx="401969" cy="307777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grpSp>
            <p:nvGrpSpPr>
              <p:cNvPr id="182" name="Group 181">
                <a:extLst>
                  <a:ext uri="{FF2B5EF4-FFF2-40B4-BE49-F238E27FC236}">
                    <a16:creationId xmlns:a16="http://schemas.microsoft.com/office/drawing/2014/main" id="{7897A877-8178-E34B-8B67-6425656AC356}"/>
                  </a:ext>
                </a:extLst>
              </p:cNvPr>
              <p:cNvGrpSpPr/>
              <p:nvPr/>
            </p:nvGrpSpPr>
            <p:grpSpPr>
              <a:xfrm>
                <a:off x="9782671" y="4606983"/>
                <a:ext cx="401969" cy="312449"/>
                <a:chOff x="8338382" y="2442758"/>
                <a:chExt cx="401969" cy="312449"/>
              </a:xfrm>
            </p:grpSpPr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3C8B617C-CB1C-134F-99F1-0B6CDC873386}"/>
                    </a:ext>
                  </a:extLst>
                </p:cNvPr>
                <p:cNvSpPr/>
                <p:nvPr/>
              </p:nvSpPr>
              <p:spPr>
                <a:xfrm>
                  <a:off x="8403226" y="2508319"/>
                  <a:ext cx="246888" cy="246888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135E8E91-939C-D847-81C8-75CD31BD0389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8338382" y="2442758"/>
                      <a:ext cx="401969" cy="307777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4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altLang="zh-CN" sz="1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b>
                            </m:sSub>
                          </m:oMath>
                        </m:oMathPara>
                      </a14:m>
                      <a:endParaRPr lang="en-US" sz="1400" dirty="0"/>
                    </a:p>
                  </p:txBody>
                </p:sp>
              </mc:Choice>
              <mc:Fallback xmlns="">
                <p:sp>
                  <p:nvSpPr>
                    <p:cNvPr id="184" name="TextBox 183">
                      <a:extLst>
                        <a:ext uri="{FF2B5EF4-FFF2-40B4-BE49-F238E27FC236}">
                          <a16:creationId xmlns:a16="http://schemas.microsoft.com/office/drawing/2014/main" id="{135E8E91-939C-D847-81C8-75CD31BD0389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338382" y="2442758"/>
                      <a:ext cx="401969" cy="307777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C4BD7557-0C38-FC41-A1C8-D9C48FD4F999}"/>
                  </a:ext>
                </a:extLst>
              </p:cNvPr>
              <p:cNvSpPr/>
              <p:nvPr/>
            </p:nvSpPr>
            <p:spPr>
              <a:xfrm>
                <a:off x="10501254" y="2538575"/>
                <a:ext cx="246888" cy="2468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CDCA908D-B5DD-4E4F-8126-2020ABF74344}"/>
                  </a:ext>
                </a:extLst>
              </p:cNvPr>
              <p:cNvSpPr/>
              <p:nvPr/>
            </p:nvSpPr>
            <p:spPr>
              <a:xfrm>
                <a:off x="10501254" y="2843267"/>
                <a:ext cx="246888" cy="2468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192" name="Oval 191">
                <a:extLst>
                  <a:ext uri="{FF2B5EF4-FFF2-40B4-BE49-F238E27FC236}">
                    <a16:creationId xmlns:a16="http://schemas.microsoft.com/office/drawing/2014/main" id="{06A1A763-F4A8-F144-9A1A-EB77C1CBFEDD}"/>
                  </a:ext>
                </a:extLst>
              </p:cNvPr>
              <p:cNvSpPr/>
              <p:nvPr/>
            </p:nvSpPr>
            <p:spPr>
              <a:xfrm>
                <a:off x="10501254" y="4665831"/>
                <a:ext cx="246888" cy="246888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B2C04AFD-7B1F-154C-B25A-3834DEE5831E}"/>
                      </a:ext>
                    </a:extLst>
                  </p:cNvPr>
                  <p:cNvSpPr/>
                  <p:nvPr/>
                </p:nvSpPr>
                <p:spPr>
                  <a:xfrm>
                    <a:off x="10081668" y="2649713"/>
                    <a:ext cx="451790" cy="307777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solidFill>
                                    <a:schemeClr val="accent4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chemeClr val="accent4">
                          <a:lumMod val="75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5" name="Rectangle 194">
                    <a:extLst>
                      <a:ext uri="{FF2B5EF4-FFF2-40B4-BE49-F238E27FC236}">
                        <a16:creationId xmlns:a16="http://schemas.microsoft.com/office/drawing/2014/main" id="{B2C04AFD-7B1F-154C-B25A-3834DEE583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81668" y="2649713"/>
                    <a:ext cx="451790" cy="30777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8CD0D905-C3A6-2643-A1EE-7B31F4B6C415}"/>
                      </a:ext>
                    </a:extLst>
                  </p:cNvPr>
                  <p:cNvSpPr/>
                  <p:nvPr/>
                </p:nvSpPr>
                <p:spPr>
                  <a:xfrm>
                    <a:off x="10081668" y="4469393"/>
                    <a:ext cx="451790" cy="307777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1" i="1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𝒘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solidFill>
                                    <a:schemeClr val="tx1">
                                      <a:lumMod val="50000"/>
                                      <a:lumOff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b>
                          </m:sSub>
                        </m:oMath>
                      </m:oMathPara>
                    </a14:m>
                    <a:endParaRPr lang="en-US" sz="1400" b="1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7" name="Rectangle 196">
                    <a:extLst>
                      <a:ext uri="{FF2B5EF4-FFF2-40B4-BE49-F238E27FC236}">
                        <a16:creationId xmlns:a16="http://schemas.microsoft.com/office/drawing/2014/main" id="{8CD0D905-C3A6-2643-A1EE-7B31F4B6C41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81668" y="4469393"/>
                    <a:ext cx="451790" cy="307777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8" name="TextBox 197">
                    <a:extLst>
                      <a:ext uri="{FF2B5EF4-FFF2-40B4-BE49-F238E27FC236}">
                        <a16:creationId xmlns:a16="http://schemas.microsoft.com/office/drawing/2014/main" id="{9EBAD807-E3BE-EB4D-AF75-09386DEC5C76}"/>
                      </a:ext>
                    </a:extLst>
                  </p:cNvPr>
                  <p:cNvSpPr txBox="1"/>
                  <p:nvPr/>
                </p:nvSpPr>
                <p:spPr>
                  <a:xfrm>
                    <a:off x="10003814" y="5432540"/>
                    <a:ext cx="669799" cy="316690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</m:e>
                            <m:sup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98" name="TextBox 197">
                    <a:extLst>
                      <a:ext uri="{FF2B5EF4-FFF2-40B4-BE49-F238E27FC236}">
                        <a16:creationId xmlns:a16="http://schemas.microsoft.com/office/drawing/2014/main" id="{9EBAD807-E3BE-EB4D-AF75-09386DEC5C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003814" y="5432540"/>
                    <a:ext cx="669799" cy="316690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88D6992C-13C5-CB4A-B8CC-4957CE1E9E76}"/>
                      </a:ext>
                    </a:extLst>
                  </p:cNvPr>
                  <p:cNvSpPr txBox="1"/>
                  <p:nvPr/>
                </p:nvSpPr>
                <p:spPr>
                  <a:xfrm>
                    <a:off x="9187573" y="5513428"/>
                    <a:ext cx="344518" cy="30777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199" name="TextBox 198">
                    <a:extLst>
                      <a:ext uri="{FF2B5EF4-FFF2-40B4-BE49-F238E27FC236}">
                        <a16:creationId xmlns:a16="http://schemas.microsoft.com/office/drawing/2014/main" id="{88D6992C-13C5-CB4A-B8CC-4957CE1E9E7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87573" y="5513428"/>
                    <a:ext cx="344518" cy="307777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20718AFD-CF06-594B-A607-A23B6886C105}"/>
                      </a:ext>
                    </a:extLst>
                  </p:cNvPr>
                  <p:cNvSpPr txBox="1"/>
                  <p:nvPr/>
                </p:nvSpPr>
                <p:spPr>
                  <a:xfrm>
                    <a:off x="10523789" y="5432540"/>
                    <a:ext cx="487185" cy="32438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400" b="0" i="1" dirty="0" smtClean="0">
                                  <a:latin typeface="Cambria Math" panose="02040503050406030204" pitchFamily="18" charset="0"/>
                                </a:rPr>
                                <m:t>𝑠𝑝</m:t>
                              </m:r>
                            </m:sub>
                          </m:sSub>
                        </m:oMath>
                      </m:oMathPara>
                    </a14:m>
                    <a:endParaRPr lang="en-US" sz="1400" dirty="0"/>
                  </a:p>
                </p:txBody>
              </p:sp>
            </mc:Choice>
            <mc:Fallback xmlns="">
              <p:sp>
                <p:nvSpPr>
                  <p:cNvPr id="200" name="TextBox 199">
                    <a:extLst>
                      <a:ext uri="{FF2B5EF4-FFF2-40B4-BE49-F238E27FC236}">
                        <a16:creationId xmlns:a16="http://schemas.microsoft.com/office/drawing/2014/main" id="{20718AFD-CF06-594B-A607-A23B6886C10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523789" y="5432540"/>
                    <a:ext cx="487185" cy="324384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069AAB1-55EC-6A49-8DBD-06E15B4FA5AF}"/>
                </a:ext>
              </a:extLst>
            </p:cNvPr>
            <p:cNvSpPr/>
            <p:nvPr/>
          </p:nvSpPr>
          <p:spPr>
            <a:xfrm>
              <a:off x="10492223" y="3339373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A82E19F8-4985-FF46-82C7-87FC571761E0}"/>
                </a:ext>
              </a:extLst>
            </p:cNvPr>
            <p:cNvSpPr/>
            <p:nvPr/>
          </p:nvSpPr>
          <p:spPr>
            <a:xfrm>
              <a:off x="10492223" y="3644065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D86E44E9-5BBA-4444-AA2F-86EE0BFD1B5A}"/>
                </a:ext>
              </a:extLst>
            </p:cNvPr>
            <p:cNvSpPr/>
            <p:nvPr/>
          </p:nvSpPr>
          <p:spPr>
            <a:xfrm>
              <a:off x="9834649" y="3348736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07216261-2C81-1740-BB0E-CD020A30A038}"/>
                </a:ext>
              </a:extLst>
            </p:cNvPr>
            <p:cNvSpPr/>
            <p:nvPr/>
          </p:nvSpPr>
          <p:spPr>
            <a:xfrm>
              <a:off x="9834649" y="3653428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46B82581-246B-6D4E-8EDB-AA167FDE8DDA}"/>
                </a:ext>
              </a:extLst>
            </p:cNvPr>
            <p:cNvSpPr/>
            <p:nvPr/>
          </p:nvSpPr>
          <p:spPr>
            <a:xfrm>
              <a:off x="9834649" y="3988473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8F0A6F7E-CB92-0B40-91DE-76B3CB64165D}"/>
                </a:ext>
              </a:extLst>
            </p:cNvPr>
            <p:cNvSpPr/>
            <p:nvPr/>
          </p:nvSpPr>
          <p:spPr>
            <a:xfrm>
              <a:off x="9834649" y="4293165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8406F104-EE97-DB4A-ACD3-9A54A840F325}"/>
                </a:ext>
              </a:extLst>
            </p:cNvPr>
            <p:cNvSpPr/>
            <p:nvPr/>
          </p:nvSpPr>
          <p:spPr>
            <a:xfrm>
              <a:off x="10484459" y="3986740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39430057-E40B-0B4A-884F-7AAE26600BE4}"/>
                </a:ext>
              </a:extLst>
            </p:cNvPr>
            <p:cNvSpPr/>
            <p:nvPr/>
          </p:nvSpPr>
          <p:spPr>
            <a:xfrm>
              <a:off x="10484459" y="4291432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D89CE32-9219-3E40-8AB3-20677C61D11D}"/>
                </a:ext>
              </a:extLst>
            </p:cNvPr>
            <p:cNvSpPr/>
            <p:nvPr/>
          </p:nvSpPr>
          <p:spPr>
            <a:xfrm>
              <a:off x="10492223" y="5283437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577D406-546F-404D-8ED8-D9454F71B572}"/>
                </a:ext>
              </a:extLst>
            </p:cNvPr>
            <p:cNvSpPr/>
            <p:nvPr/>
          </p:nvSpPr>
          <p:spPr>
            <a:xfrm>
              <a:off x="9834648" y="5283437"/>
              <a:ext cx="246888" cy="24688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</p:spTree>
    <p:extLst>
      <p:ext uri="{BB962C8B-B14F-4D97-AF65-F5344CB8AC3E}">
        <p14:creationId xmlns:p14="http://schemas.microsoft.com/office/powerpoint/2010/main" val="49690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9651ACE-FA2B-0B4A-A5F8-BA07A68AE9DF}"/>
              </a:ext>
            </a:extLst>
          </p:cNvPr>
          <p:cNvCxnSpPr>
            <a:cxnSpLocks/>
          </p:cNvCxnSpPr>
          <p:nvPr/>
        </p:nvCxnSpPr>
        <p:spPr>
          <a:xfrm flipV="1">
            <a:off x="4258404" y="5730671"/>
            <a:ext cx="0" cy="17962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694BDD3-03CC-4740-8566-890D5510A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Spatiotemporal Effects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9100827-D395-5E4F-9DED-BF5B1FB1DB1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Capture </a:t>
            </a:r>
            <a:r>
              <a:rPr lang="en-US" sz="2400" dirty="0">
                <a:solidFill>
                  <a:srgbClr val="990000"/>
                </a:solidFill>
              </a:rPr>
              <a:t>spatiotemporal effects: </a:t>
            </a:r>
            <a:r>
              <a:rPr lang="en-US" sz="2400" dirty="0"/>
              <a:t>current air quality is correlated with the environmental characteristics </a:t>
            </a:r>
            <a:r>
              <a:rPr lang="en-US" sz="2400" dirty="0">
                <a:solidFill>
                  <a:srgbClr val="990000"/>
                </a:solidFill>
              </a:rPr>
              <a:t>now</a:t>
            </a:r>
            <a:r>
              <a:rPr lang="en-US" sz="2400" dirty="0"/>
              <a:t>, </a:t>
            </a:r>
            <a:r>
              <a:rPr lang="en-US" sz="2400" dirty="0">
                <a:solidFill>
                  <a:srgbClr val="990000"/>
                </a:solidFill>
              </a:rPr>
              <a:t>in the past</a:t>
            </a:r>
            <a:r>
              <a:rPr lang="en-US" sz="2400" dirty="0"/>
              <a:t>, and </a:t>
            </a:r>
            <a:r>
              <a:rPr lang="en-US" sz="2400" dirty="0">
                <a:solidFill>
                  <a:srgbClr val="990000"/>
                </a:solidFill>
              </a:rPr>
              <a:t>from neighboring locations.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Conv-LSTM layer (Shi et al., 2015)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Add the convolution operation directly in the recurrent neural network</a:t>
            </a:r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2400" dirty="0">
              <a:solidFill>
                <a:srgbClr val="99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EEEDE30-C6C1-8F40-BC30-6E391BCB592B}"/>
              </a:ext>
            </a:extLst>
          </p:cNvPr>
          <p:cNvGrpSpPr/>
          <p:nvPr/>
        </p:nvGrpSpPr>
        <p:grpSpPr>
          <a:xfrm>
            <a:off x="3656233" y="4542378"/>
            <a:ext cx="6079906" cy="1171650"/>
            <a:chOff x="3018845" y="3132023"/>
            <a:chExt cx="6079906" cy="117165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3AB3120A-A16D-C245-8BBA-2EF703B19B45}"/>
                    </a:ext>
                  </a:extLst>
                </p:cNvPr>
                <p:cNvSpPr txBox="1"/>
                <p:nvPr/>
              </p:nvSpPr>
              <p:spPr>
                <a:xfrm>
                  <a:off x="6753182" y="3744346"/>
                  <a:ext cx="699687" cy="348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−1)</m:t>
                            </m:r>
                          </m:sup>
                        </m:sSup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7" name="TextBox 76">
                  <a:extLst>
                    <a:ext uri="{FF2B5EF4-FFF2-40B4-BE49-F238E27FC236}">
                      <a16:creationId xmlns:a16="http://schemas.microsoft.com/office/drawing/2014/main" id="{797BF068-5046-A14E-A80E-5B8EF9022E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53182" y="3744346"/>
                  <a:ext cx="699687" cy="3488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1E9F6229-3827-BC45-9A2E-6B36D9EB65B7}"/>
                    </a:ext>
                  </a:extLst>
                </p:cNvPr>
                <p:cNvSpPr txBox="1"/>
                <p:nvPr/>
              </p:nvSpPr>
              <p:spPr>
                <a:xfrm>
                  <a:off x="5031196" y="3745252"/>
                  <a:ext cx="846748" cy="348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−2)</m:t>
                            </m:r>
                          </m:sup>
                        </m:sSup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5D233F60-A29B-0443-A22D-262F11B9F0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1196" y="3745252"/>
                  <a:ext cx="846748" cy="34881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D674E11B-5D69-594E-B21E-E355EDD8F50A}"/>
                </a:ext>
              </a:extLst>
            </p:cNvPr>
            <p:cNvCxnSpPr>
              <a:cxnSpLocks/>
              <a:stCxn id="22" idx="2"/>
              <a:endCxn id="35" idx="0"/>
            </p:cNvCxnSpPr>
            <p:nvPr/>
          </p:nvCxnSpPr>
          <p:spPr>
            <a:xfrm>
              <a:off x="6264566" y="3552787"/>
              <a:ext cx="0" cy="326875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4EEBC771-9148-AF48-B2F3-B3A7008D8AE4}"/>
                </a:ext>
              </a:extLst>
            </p:cNvPr>
            <p:cNvCxnSpPr>
              <a:cxnSpLocks/>
              <a:stCxn id="23" idx="2"/>
              <a:endCxn id="36" idx="0"/>
            </p:cNvCxnSpPr>
            <p:nvPr/>
          </p:nvCxnSpPr>
          <p:spPr>
            <a:xfrm>
              <a:off x="8057253" y="3543503"/>
              <a:ext cx="0" cy="336159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EE8AFFD8-B289-914F-A8FA-F544D17A3216}"/>
                </a:ext>
              </a:extLst>
            </p:cNvPr>
            <p:cNvCxnSpPr>
              <a:cxnSpLocks/>
              <a:stCxn id="35" idx="3"/>
              <a:endCxn id="36" idx="1"/>
            </p:cNvCxnSpPr>
            <p:nvPr/>
          </p:nvCxnSpPr>
          <p:spPr>
            <a:xfrm>
              <a:off x="6767486" y="4085402"/>
              <a:ext cx="786847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C9D8564-04CC-054E-A53B-FD4C2E04F805}"/>
                </a:ext>
              </a:extLst>
            </p:cNvPr>
            <p:cNvCxnSpPr>
              <a:cxnSpLocks/>
              <a:stCxn id="36" idx="3"/>
            </p:cNvCxnSpPr>
            <p:nvPr/>
          </p:nvCxnSpPr>
          <p:spPr>
            <a:xfrm>
              <a:off x="8560173" y="4085402"/>
              <a:ext cx="538578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DB151F04-74C2-5549-AB15-3C93EC8114B5}"/>
                    </a:ext>
                  </a:extLst>
                </p:cNvPr>
                <p:cNvSpPr txBox="1"/>
                <p:nvPr/>
              </p:nvSpPr>
              <p:spPr>
                <a:xfrm>
                  <a:off x="5761646" y="3141307"/>
                  <a:ext cx="1005840" cy="411480"/>
                </a:xfrm>
                <a:prstGeom prst="rect">
                  <a:avLst/>
                </a:prstGeom>
                <a:solidFill>
                  <a:schemeClr val="accent4"/>
                </a:solidFill>
              </p:spPr>
              <p:txBody>
                <a:bodyPr wrap="none" tIns="9144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86E52D4E-97A0-2A40-B66C-3E119757D9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61646" y="3141307"/>
                  <a:ext cx="1005840" cy="41148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DBC46362-CFC6-264F-BA38-2F500412608F}"/>
                    </a:ext>
                  </a:extLst>
                </p:cNvPr>
                <p:cNvSpPr txBox="1"/>
                <p:nvPr/>
              </p:nvSpPr>
              <p:spPr>
                <a:xfrm>
                  <a:off x="7554333" y="3132023"/>
                  <a:ext cx="1005840" cy="411480"/>
                </a:xfrm>
                <a:prstGeom prst="rect">
                  <a:avLst/>
                </a:prstGeom>
                <a:solidFill>
                  <a:schemeClr val="accent4"/>
                </a:solidFill>
              </p:spPr>
              <p:txBody>
                <a:bodyPr wrap="none" tIns="9144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E867815C-EF19-9649-9F2D-EBED1F464B0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54333" y="3132023"/>
                  <a:ext cx="1005840" cy="41148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A03CF56B-0909-F047-AC12-E435EE6E1111}"/>
                    </a:ext>
                  </a:extLst>
                </p:cNvPr>
                <p:cNvSpPr txBox="1"/>
                <p:nvPr/>
              </p:nvSpPr>
              <p:spPr>
                <a:xfrm>
                  <a:off x="8569158" y="3744346"/>
                  <a:ext cx="493929" cy="3488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7AA42AF-7D23-1848-8A8B-76E6710BE9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69158" y="3744346"/>
                  <a:ext cx="493929" cy="34881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AA59171-63DB-1C4C-9C8F-A64AEECA7906}"/>
                </a:ext>
              </a:extLst>
            </p:cNvPr>
            <p:cNvCxnSpPr>
              <a:cxnSpLocks/>
              <a:stCxn id="31" idx="2"/>
              <a:endCxn id="34" idx="0"/>
            </p:cNvCxnSpPr>
            <p:nvPr/>
          </p:nvCxnSpPr>
          <p:spPr>
            <a:xfrm>
              <a:off x="3521765" y="3551961"/>
              <a:ext cx="0" cy="340232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headEnd type="none" w="sm" len="med"/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B16B21D1-503E-1945-B72C-30454959A977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5440010" y="4085402"/>
              <a:ext cx="321636" cy="0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70A96E6B-2604-B047-A854-4B98536A1F4D}"/>
                    </a:ext>
                  </a:extLst>
                </p:cNvPr>
                <p:cNvSpPr txBox="1"/>
                <p:nvPr/>
              </p:nvSpPr>
              <p:spPr>
                <a:xfrm>
                  <a:off x="3018845" y="3140481"/>
                  <a:ext cx="1005840" cy="411480"/>
                </a:xfrm>
                <a:prstGeom prst="rect">
                  <a:avLst/>
                </a:prstGeom>
                <a:solidFill>
                  <a:schemeClr val="accent4"/>
                </a:solidFill>
              </p:spPr>
              <p:txBody>
                <a:bodyPr wrap="square" tIns="91440" rtlCol="0"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CN" sz="1600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8E79A030-5F16-1C4D-8286-C5C1C6480B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8845" y="3140481"/>
                  <a:ext cx="1005840" cy="411480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5CFCCAE-6998-C244-A25B-5E1A5D6C2487}"/>
                </a:ext>
              </a:extLst>
            </p:cNvPr>
            <p:cNvCxnSpPr>
              <a:cxnSpLocks/>
              <a:stCxn id="34" idx="3"/>
            </p:cNvCxnSpPr>
            <p:nvPr/>
          </p:nvCxnSpPr>
          <p:spPr>
            <a:xfrm flipV="1">
              <a:off x="4024685" y="4085402"/>
              <a:ext cx="2085342" cy="12531"/>
            </a:xfrm>
            <a:prstGeom prst="straightConnector1">
              <a:avLst/>
            </a:prstGeom>
            <a:ln>
              <a:solidFill>
                <a:schemeClr val="tx1"/>
              </a:solidFill>
              <a:prstDash val="dash"/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3C89B60E-1303-D347-B0E1-46157E9F9415}"/>
                    </a:ext>
                  </a:extLst>
                </p:cNvPr>
                <p:cNvSpPr txBox="1"/>
                <p:nvPr/>
              </p:nvSpPr>
              <p:spPr>
                <a:xfrm>
                  <a:off x="4002011" y="3732707"/>
                  <a:ext cx="846748" cy="37209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160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p>
                                <m:r>
                                  <a:rPr lang="en-US" altLang="zh-CN" sz="1600" i="1"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+1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oMath>
                    </m:oMathPara>
                  </a14:m>
                  <a:endParaRPr lang="en-US" sz="1600" b="0" i="1" dirty="0">
                    <a:latin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0" name="TextBox 89">
                  <a:extLst>
                    <a:ext uri="{FF2B5EF4-FFF2-40B4-BE49-F238E27FC236}">
                      <a16:creationId xmlns:a16="http://schemas.microsoft.com/office/drawing/2014/main" id="{71B74BD0-EBA8-5F4C-9BAC-418A5ADFDC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2011" y="3732707"/>
                  <a:ext cx="846748" cy="372090"/>
                </a:xfrm>
                <a:prstGeom prst="rect">
                  <a:avLst/>
                </a:prstGeom>
                <a:blipFill>
                  <a:blip r:embed="rId9"/>
                  <a:stretch>
                    <a:fillRect r="-117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DD5EB149-DBDA-2547-B5B7-3D712C0A868A}"/>
                </a:ext>
              </a:extLst>
            </p:cNvPr>
            <p:cNvSpPr/>
            <p:nvPr/>
          </p:nvSpPr>
          <p:spPr>
            <a:xfrm>
              <a:off x="3018845" y="3892193"/>
              <a:ext cx="1005840" cy="41148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8EC6266-F70F-DD4F-A714-8895BD69A430}"/>
                </a:ext>
              </a:extLst>
            </p:cNvPr>
            <p:cNvSpPr/>
            <p:nvPr/>
          </p:nvSpPr>
          <p:spPr>
            <a:xfrm>
              <a:off x="5761646" y="3879662"/>
              <a:ext cx="1005840" cy="41148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80F65553-9918-E340-8E75-6FE789A62C1F}"/>
                </a:ext>
              </a:extLst>
            </p:cNvPr>
            <p:cNvSpPr/>
            <p:nvPr/>
          </p:nvSpPr>
          <p:spPr>
            <a:xfrm>
              <a:off x="7554333" y="3879662"/>
              <a:ext cx="1005840" cy="411480"/>
            </a:xfrm>
            <a:prstGeom prst="rect">
              <a:avLst/>
            </a:prstGeom>
            <a:solidFill>
              <a:schemeClr val="accent6">
                <a:lumMod val="40000"/>
                <a:lumOff val="60000"/>
                <a:alpha val="90000"/>
              </a:schemeClr>
            </a:solidFill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endParaRPr lang="en-US" sz="1600" dirty="0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FAC1802-BD25-6F42-B6E1-FA90E5E4CDA4}"/>
                </a:ext>
              </a:extLst>
            </p:cNvPr>
            <p:cNvSpPr txBox="1"/>
            <p:nvPr/>
          </p:nvSpPr>
          <p:spPr>
            <a:xfrm>
              <a:off x="3075777" y="3939898"/>
              <a:ext cx="891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LSTM Cell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07F18F27-193B-034F-9FCE-69A78711B305}"/>
                </a:ext>
              </a:extLst>
            </p:cNvPr>
            <p:cNvSpPr txBox="1"/>
            <p:nvPr/>
          </p:nvSpPr>
          <p:spPr>
            <a:xfrm>
              <a:off x="5824779" y="3939898"/>
              <a:ext cx="891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LSTM Cell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DFAE89-5580-D04B-8630-7301E8E18A9E}"/>
                </a:ext>
              </a:extLst>
            </p:cNvPr>
            <p:cNvSpPr txBox="1"/>
            <p:nvPr/>
          </p:nvSpPr>
          <p:spPr>
            <a:xfrm>
              <a:off x="7610200" y="3939898"/>
              <a:ext cx="8919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LSTM Cell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C2EAF713-DDDD-1048-84C5-A0C684D61D8A}"/>
              </a:ext>
            </a:extLst>
          </p:cNvPr>
          <p:cNvSpPr txBox="1"/>
          <p:nvPr/>
        </p:nvSpPr>
        <p:spPr>
          <a:xfrm>
            <a:off x="162911" y="3928425"/>
            <a:ext cx="2878677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Compacted representation of environmental characteristics at each time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4AD9ADDF-7B33-C14B-BCEF-5180B7353E0F}"/>
              </a:ext>
            </a:extLst>
          </p:cNvPr>
          <p:cNvCxnSpPr>
            <a:cxnSpLocks/>
          </p:cNvCxnSpPr>
          <p:nvPr/>
        </p:nvCxnSpPr>
        <p:spPr>
          <a:xfrm>
            <a:off x="3041588" y="4594850"/>
            <a:ext cx="578318" cy="2112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A5AE92-5586-2449-8418-43984B4F8901}"/>
              </a:ext>
            </a:extLst>
          </p:cNvPr>
          <p:cNvCxnSpPr>
            <a:cxnSpLocks/>
          </p:cNvCxnSpPr>
          <p:nvPr/>
        </p:nvCxnSpPr>
        <p:spPr>
          <a:xfrm flipV="1">
            <a:off x="7625790" y="5522886"/>
            <a:ext cx="0" cy="4035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AEA4D9F1-FF9D-7E47-888E-7972FEF30B16}"/>
              </a:ext>
            </a:extLst>
          </p:cNvPr>
          <p:cNvSpPr txBox="1"/>
          <p:nvPr/>
        </p:nvSpPr>
        <p:spPr>
          <a:xfrm>
            <a:off x="7510550" y="5926452"/>
            <a:ext cx="194296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Hidden information from previous times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0444EF9-99E0-2447-BB2A-AA9FE4A1E859}"/>
              </a:ext>
            </a:extLst>
          </p:cNvPr>
          <p:cNvSpPr txBox="1"/>
          <p:nvPr/>
        </p:nvSpPr>
        <p:spPr>
          <a:xfrm>
            <a:off x="3613093" y="5907544"/>
            <a:ext cx="3308312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Convolution operations within each LSTM cell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DFE846-B54C-9C4D-B299-225DA50E9237}"/>
              </a:ext>
            </a:extLst>
          </p:cNvPr>
          <p:cNvGrpSpPr/>
          <p:nvPr/>
        </p:nvGrpSpPr>
        <p:grpSpPr>
          <a:xfrm>
            <a:off x="2557362" y="5329107"/>
            <a:ext cx="1089019" cy="862573"/>
            <a:chOff x="2160736" y="5449328"/>
            <a:chExt cx="1089019" cy="862573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1F9CB305-E51E-184B-8EE9-A6B50E372D07}"/>
                </a:ext>
              </a:extLst>
            </p:cNvPr>
            <p:cNvGrpSpPr/>
            <p:nvPr/>
          </p:nvGrpSpPr>
          <p:grpSpPr>
            <a:xfrm>
              <a:off x="2160736" y="5483904"/>
              <a:ext cx="822960" cy="822960"/>
              <a:chOff x="3691133" y="4540382"/>
              <a:chExt cx="822960" cy="82296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65BBB784-745B-3C41-8B87-3E03A1CFFDDF}"/>
                  </a:ext>
                </a:extLst>
              </p:cNvPr>
              <p:cNvSpPr/>
              <p:nvPr/>
            </p:nvSpPr>
            <p:spPr>
              <a:xfrm>
                <a:off x="3691133" y="4540382"/>
                <a:ext cx="822960" cy="822960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15BD20A3-D0E6-5246-909E-C083E2251A8C}"/>
                  </a:ext>
                </a:extLst>
              </p:cNvPr>
              <p:cNvGrpSpPr/>
              <p:nvPr/>
            </p:nvGrpSpPr>
            <p:grpSpPr>
              <a:xfrm>
                <a:off x="3900982" y="4668146"/>
                <a:ext cx="403263" cy="409068"/>
                <a:chOff x="3793737" y="4708313"/>
                <a:chExt cx="403263" cy="409068"/>
              </a:xfrm>
            </p:grpSpPr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713B0447-2614-B943-BFD8-C1C7EFAC25A6}"/>
                    </a:ext>
                  </a:extLst>
                </p:cNvPr>
                <p:cNvSpPr/>
                <p:nvPr/>
              </p:nvSpPr>
              <p:spPr>
                <a:xfrm>
                  <a:off x="3875729" y="4708313"/>
                  <a:ext cx="321271" cy="321271"/>
                </a:xfrm>
                <a:prstGeom prst="rect">
                  <a:avLst/>
                </a:prstGeom>
                <a:solidFill>
                  <a:srgbClr val="FBDFE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006F56F8-C869-7E45-8713-BDAD96AEF273}"/>
                    </a:ext>
                  </a:extLst>
                </p:cNvPr>
                <p:cNvSpPr/>
                <p:nvPr/>
              </p:nvSpPr>
              <p:spPr>
                <a:xfrm>
                  <a:off x="3848929" y="4737426"/>
                  <a:ext cx="321271" cy="321271"/>
                </a:xfrm>
                <a:prstGeom prst="rect">
                  <a:avLst/>
                </a:prstGeom>
                <a:solidFill>
                  <a:srgbClr val="FBDFE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EA1FA995-96E9-5743-944B-F3CDD9C85DCA}"/>
                    </a:ext>
                  </a:extLst>
                </p:cNvPr>
                <p:cNvSpPr/>
                <p:nvPr/>
              </p:nvSpPr>
              <p:spPr>
                <a:xfrm>
                  <a:off x="3822129" y="4766539"/>
                  <a:ext cx="321271" cy="321271"/>
                </a:xfrm>
                <a:prstGeom prst="rect">
                  <a:avLst/>
                </a:prstGeom>
                <a:solidFill>
                  <a:srgbClr val="FBDFEC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454AEED0-40C0-774D-B996-7A1AA988A039}"/>
                    </a:ext>
                  </a:extLst>
                </p:cNvPr>
                <p:cNvSpPr/>
                <p:nvPr/>
              </p:nvSpPr>
              <p:spPr>
                <a:xfrm>
                  <a:off x="3795329" y="4795651"/>
                  <a:ext cx="321271" cy="321271"/>
                </a:xfrm>
                <a:prstGeom prst="rect">
                  <a:avLst/>
                </a:prstGeom>
                <a:solidFill>
                  <a:srgbClr val="FBDFEC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56" name="Straight Connector 55">
                  <a:extLst>
                    <a:ext uri="{FF2B5EF4-FFF2-40B4-BE49-F238E27FC236}">
                      <a16:creationId xmlns:a16="http://schemas.microsoft.com/office/drawing/2014/main" id="{BF6F8372-71E7-3542-BED6-AF224390851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0223" y="5009856"/>
                  <a:ext cx="310896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>
                  <a:extLst>
                    <a:ext uri="{FF2B5EF4-FFF2-40B4-BE49-F238E27FC236}">
                      <a16:creationId xmlns:a16="http://schemas.microsoft.com/office/drawing/2014/main" id="{AFD78EEF-C594-BC4F-B2E0-81F3C2FAE4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901347" y="4794052"/>
                  <a:ext cx="1" cy="3212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>
                  <a:extLst>
                    <a:ext uri="{FF2B5EF4-FFF2-40B4-BE49-F238E27FC236}">
                      <a16:creationId xmlns:a16="http://schemas.microsoft.com/office/drawing/2014/main" id="{F40D5112-FFC3-FE48-A3D1-A554B381F3E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0223" y="4902332"/>
                  <a:ext cx="310896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8">
                  <a:extLst>
                    <a:ext uri="{FF2B5EF4-FFF2-40B4-BE49-F238E27FC236}">
                      <a16:creationId xmlns:a16="http://schemas.microsoft.com/office/drawing/2014/main" id="{C3258A27-A949-2B42-872C-05CD62137FC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08957" y="4794052"/>
                  <a:ext cx="1" cy="3212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9">
                  <a:extLst>
                    <a:ext uri="{FF2B5EF4-FFF2-40B4-BE49-F238E27FC236}">
                      <a16:creationId xmlns:a16="http://schemas.microsoft.com/office/drawing/2014/main" id="{4E8D530C-F2E5-D44E-951F-6E970B00274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0223" y="5117380"/>
                  <a:ext cx="310896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>
                  <a:extLst>
                    <a:ext uri="{FF2B5EF4-FFF2-40B4-BE49-F238E27FC236}">
                      <a16:creationId xmlns:a16="http://schemas.microsoft.com/office/drawing/2014/main" id="{B6613CB6-B425-8744-BE95-CF20B3D7C65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800223" y="4794808"/>
                  <a:ext cx="310896" cy="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>
                  <a:extLst>
                    <a:ext uri="{FF2B5EF4-FFF2-40B4-BE49-F238E27FC236}">
                      <a16:creationId xmlns:a16="http://schemas.microsoft.com/office/drawing/2014/main" id="{F02073DC-8FDE-0B4D-A32C-AD6F3084E8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16566" y="4794052"/>
                  <a:ext cx="1" cy="3212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3" name="Straight Connector 62">
                  <a:extLst>
                    <a:ext uri="{FF2B5EF4-FFF2-40B4-BE49-F238E27FC236}">
                      <a16:creationId xmlns:a16="http://schemas.microsoft.com/office/drawing/2014/main" id="{8180479C-8C76-D747-AC6E-9AED38B75A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93737" y="4794052"/>
                  <a:ext cx="1" cy="32127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TextBox 50">
                    <a:extLst>
                      <a:ext uri="{FF2B5EF4-FFF2-40B4-BE49-F238E27FC236}">
                        <a16:creationId xmlns:a16="http://schemas.microsoft.com/office/drawing/2014/main" id="{B2CBCC63-654E-C24F-9DCF-C8538B4A5820}"/>
                      </a:ext>
                    </a:extLst>
                  </p:cNvPr>
                  <p:cNvSpPr txBox="1"/>
                  <p:nvPr/>
                </p:nvSpPr>
                <p:spPr>
                  <a:xfrm>
                    <a:off x="3847263" y="5063146"/>
                    <a:ext cx="452644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100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1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oMath>
                      </m:oMathPara>
                    </a14:m>
                    <a:endParaRPr lang="en-US" sz="1100" dirty="0"/>
                  </a:p>
                </p:txBody>
              </p:sp>
            </mc:Choice>
            <mc:Fallback xmlns="">
              <p:sp>
                <p:nvSpPr>
                  <p:cNvPr id="1829" name="TextBox 1828">
                    <a:extLst>
                      <a:ext uri="{FF2B5EF4-FFF2-40B4-BE49-F238E27FC236}">
                        <a16:creationId xmlns:a16="http://schemas.microsoft.com/office/drawing/2014/main" id="{8409CF96-30B1-3E4B-91C8-90C31CAD659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47263" y="5063146"/>
                    <a:ext cx="452644" cy="261610"/>
                  </a:xfrm>
                  <a:prstGeom prst="rect">
                    <a:avLst/>
                  </a:prstGeom>
                  <a:blipFill>
                    <a:blip r:embed="rId8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299E34A6-9930-3A48-A1E6-BF6EC2BEA2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78469" y="5449328"/>
              <a:ext cx="271286" cy="2447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B0C80BE-C054-1340-AA18-CBCC854AE4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58796" y="5830529"/>
              <a:ext cx="290959" cy="481372"/>
            </a:xfrm>
            <a:prstGeom prst="line">
              <a:avLst/>
            </a:prstGeom>
            <a:ln>
              <a:prstDash val="dashDot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9375A57-882D-AA45-ABBC-AF16039172F8}"/>
              </a:ext>
            </a:extLst>
          </p:cNvPr>
          <p:cNvSpPr/>
          <p:nvPr/>
        </p:nvSpPr>
        <p:spPr>
          <a:xfrm>
            <a:off x="3845419" y="3835811"/>
            <a:ext cx="5980316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CNN (Convolutional Neural Network) </a:t>
            </a:r>
          </a:p>
          <a:p>
            <a:r>
              <a:rPr lang="en-US" dirty="0"/>
              <a:t>LSTM (Long Short Term Memory), a Recurrent Neural Network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315394C-E8E3-9546-91FB-5213AEF9E157}"/>
              </a:ext>
            </a:extLst>
          </p:cNvPr>
          <p:cNvGrpSpPr/>
          <p:nvPr/>
        </p:nvGrpSpPr>
        <p:grpSpPr>
          <a:xfrm>
            <a:off x="9729569" y="4881766"/>
            <a:ext cx="1716151" cy="1360834"/>
            <a:chOff x="8538411" y="5230297"/>
            <a:chExt cx="1716151" cy="1360834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13CCE1A3-9093-9443-BEDD-B232582E98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47893" y="5330257"/>
              <a:ext cx="919811" cy="9142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72145DC8-3C2E-B14A-BF5F-40BDBFC96DE1}"/>
                </a:ext>
              </a:extLst>
            </p:cNvPr>
            <p:cNvSpPr txBox="1"/>
            <p:nvPr/>
          </p:nvSpPr>
          <p:spPr>
            <a:xfrm>
              <a:off x="8958751" y="6252577"/>
              <a:ext cx="12958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Predictions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B07A8B6-980A-2E41-B0E5-428877F58AB4}"/>
                </a:ext>
              </a:extLst>
            </p:cNvPr>
            <p:cNvSpPr txBox="1"/>
            <p:nvPr/>
          </p:nvSpPr>
          <p:spPr>
            <a:xfrm rot="16200000">
              <a:off x="8147802" y="5620906"/>
              <a:ext cx="1119772" cy="338554"/>
            </a:xfrm>
            <a:prstGeom prst="rect">
              <a:avLst/>
            </a:prstGeom>
            <a:solidFill>
              <a:srgbClr val="9900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Embedding</a:t>
              </a:r>
            </a:p>
          </p:txBody>
        </p: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52FEEFA5-8E3B-6242-A11D-5200C0C8D76E}"/>
                </a:ext>
              </a:extLst>
            </p:cNvPr>
            <p:cNvCxnSpPr>
              <a:cxnSpLocks/>
              <a:stCxn id="69" idx="2"/>
              <a:endCxn id="67" idx="1"/>
            </p:cNvCxnSpPr>
            <p:nvPr/>
          </p:nvCxnSpPr>
          <p:spPr>
            <a:xfrm flipV="1">
              <a:off x="8876965" y="5787378"/>
              <a:ext cx="270928" cy="2805"/>
            </a:xfrm>
            <a:prstGeom prst="straightConnector1">
              <a:avLst/>
            </a:prstGeom>
            <a:ln>
              <a:solidFill>
                <a:schemeClr val="bg2">
                  <a:lumMod val="10000"/>
                  <a:alpha val="80000"/>
                </a:schemeClr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C05B5AD-9589-D14E-987F-5AEB3F5A5D5B}"/>
                  </a:ext>
                </a:extLst>
              </p:cNvPr>
              <p:cNvSpPr/>
              <p:nvPr/>
            </p:nvSpPr>
            <p:spPr>
              <a:xfrm>
                <a:off x="9562558" y="3878314"/>
                <a:ext cx="2679772" cy="92416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lvl="1">
                  <a:lnSpc>
                    <a:spcPct val="110000"/>
                  </a:lnSpc>
                  <a:spcBef>
                    <a:spcPts val="600"/>
                  </a:spcBef>
                </a:pPr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𝑝𝑟𝑒𝑑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99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acc>
                            <m:accPr>
                              <m:chr m:val="̅"/>
                              <m:ctrlP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</m:e>
                          </m:acc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i="1">
                                      <a:solidFill>
                                        <a:srgbClr val="99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solidFill>
                                        <a:srgbClr val="99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solidFill>
                                    <a:srgbClr val="99000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99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dirty="0">
                  <a:solidFill>
                    <a:srgbClr val="990000"/>
                  </a:solidFill>
                </a:endParaRPr>
              </a:p>
            </p:txBody>
          </p:sp>
        </mc:Choice>
        <mc:Fallback xmlns=""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C05B5AD-9589-D14E-987F-5AEB3F5A5D5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558" y="3878314"/>
                <a:ext cx="2679772" cy="924164"/>
              </a:xfrm>
              <a:prstGeom prst="rect">
                <a:avLst/>
              </a:prstGeom>
              <a:blipFill>
                <a:blip r:embed="rId88"/>
                <a:stretch>
                  <a:fillRect t="-83784" b="-140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8D243AB-C1FB-6E48-9299-D22E3E7940FC}"/>
                  </a:ext>
                </a:extLst>
              </p:cNvPr>
              <p:cNvSpPr txBox="1"/>
              <p:nvPr/>
            </p:nvSpPr>
            <p:spPr>
              <a:xfrm>
                <a:off x="10319575" y="3326588"/>
                <a:ext cx="15288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 the observation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is the prediction</a:t>
                </a:r>
              </a:p>
            </p:txBody>
          </p:sp>
        </mc:Choice>
        <mc:Fallback xmlns=""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28D243AB-C1FB-6E48-9299-D22E3E7940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9575" y="3326588"/>
                <a:ext cx="1528858" cy="646331"/>
              </a:xfrm>
              <a:prstGeom prst="rect">
                <a:avLst/>
              </a:prstGeom>
              <a:blipFill>
                <a:blip r:embed="rId89"/>
                <a:stretch>
                  <a:fillRect t="-1961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338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5" grpId="0" animBg="1"/>
      <p:bldP spid="7" grpId="0" animBg="1"/>
      <p:bldP spid="83" grpId="0"/>
      <p:bldP spid="8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5C93D4E-163C-7B4E-B196-8E148D694599}"/>
              </a:ext>
            </a:extLst>
          </p:cNvPr>
          <p:cNvGrpSpPr/>
          <p:nvPr/>
        </p:nvGrpSpPr>
        <p:grpSpPr>
          <a:xfrm>
            <a:off x="632426" y="3949037"/>
            <a:ext cx="10694824" cy="2777034"/>
            <a:chOff x="632426" y="3949037"/>
            <a:chExt cx="10694824" cy="2777034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9D31A76A-B809-7045-9318-2EA692B63A10}"/>
                </a:ext>
              </a:extLst>
            </p:cNvPr>
            <p:cNvGrpSpPr/>
            <p:nvPr/>
          </p:nvGrpSpPr>
          <p:grpSpPr>
            <a:xfrm>
              <a:off x="632426" y="4692768"/>
              <a:ext cx="2379710" cy="2033303"/>
              <a:chOff x="591736" y="1142989"/>
              <a:chExt cx="2379710" cy="2033303"/>
            </a:xfrm>
          </p:grpSpPr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FBEFA5C0-55C8-C441-B31D-A060B47A196F}"/>
                  </a:ext>
                </a:extLst>
              </p:cNvPr>
              <p:cNvSpPr txBox="1"/>
              <p:nvPr/>
            </p:nvSpPr>
            <p:spPr>
              <a:xfrm>
                <a:off x="1479597" y="1492072"/>
                <a:ext cx="11792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5"/>
                    </a:solidFill>
                  </a:rPr>
                  <a:t>Road length</a:t>
                </a:r>
              </a:p>
            </p:txBody>
          </p:sp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F01E6F0-D1C6-6240-AB48-78C48E9A24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536" y="2261892"/>
                <a:ext cx="91197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13662A34-598C-5343-AEE2-76EF1F095A21}"/>
                  </a:ext>
                </a:extLst>
              </p:cNvPr>
              <p:cNvSpPr txBox="1"/>
              <p:nvPr/>
            </p:nvSpPr>
            <p:spPr>
              <a:xfrm>
                <a:off x="1479597" y="2489637"/>
                <a:ext cx="12540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</a:rPr>
                  <a:t>Temperature</a:t>
                </a: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D6E30C1B-6E46-474F-BE07-84FB26ADAEC1}"/>
                  </a:ext>
                </a:extLst>
              </p:cNvPr>
              <p:cNvSpPr txBox="1"/>
              <p:nvPr/>
            </p:nvSpPr>
            <p:spPr>
              <a:xfrm rot="16200000">
                <a:off x="1711367" y="1937798"/>
                <a:ext cx="6799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 …</a:t>
                </a:r>
              </a:p>
            </p:txBody>
          </p:sp>
          <p:sp>
            <p:nvSpPr>
              <p:cNvPr id="62" name="Right Arrow 61">
                <a:extLst>
                  <a:ext uri="{FF2B5EF4-FFF2-40B4-BE49-F238E27FC236}">
                    <a16:creationId xmlns:a16="http://schemas.microsoft.com/office/drawing/2014/main" id="{261441A2-C89D-E747-9E17-292E5DBFF9B8}"/>
                  </a:ext>
                </a:extLst>
              </p:cNvPr>
              <p:cNvSpPr/>
              <p:nvPr/>
            </p:nvSpPr>
            <p:spPr>
              <a:xfrm>
                <a:off x="2697126" y="1573220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ight Arrow 62">
                <a:extLst>
                  <a:ext uri="{FF2B5EF4-FFF2-40B4-BE49-F238E27FC236}">
                    <a16:creationId xmlns:a16="http://schemas.microsoft.com/office/drawing/2014/main" id="{3B746463-C2C4-2444-A44F-4B7AEDC00453}"/>
                  </a:ext>
                </a:extLst>
              </p:cNvPr>
              <p:cNvSpPr/>
              <p:nvPr/>
            </p:nvSpPr>
            <p:spPr>
              <a:xfrm>
                <a:off x="2697126" y="2066563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ight Arrow 63">
                <a:extLst>
                  <a:ext uri="{FF2B5EF4-FFF2-40B4-BE49-F238E27FC236}">
                    <a16:creationId xmlns:a16="http://schemas.microsoft.com/office/drawing/2014/main" id="{568BE307-DBEB-3B47-8C6B-2FFF501E3460}"/>
                  </a:ext>
                </a:extLst>
              </p:cNvPr>
              <p:cNvSpPr/>
              <p:nvPr/>
            </p:nvSpPr>
            <p:spPr>
              <a:xfrm>
                <a:off x="2697125" y="2559905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1B28E746-A4EE-5147-AB97-737AEF2851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736" y="1142989"/>
                <a:ext cx="91461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225237F2-99E9-C843-A998-2CA57DA01581}"/>
                </a:ext>
              </a:extLst>
            </p:cNvPr>
            <p:cNvGrpSpPr/>
            <p:nvPr/>
          </p:nvGrpSpPr>
          <p:grpSpPr>
            <a:xfrm>
              <a:off x="6230991" y="3949038"/>
              <a:ext cx="5096259" cy="2400462"/>
              <a:chOff x="6436764" y="3708996"/>
              <a:chExt cx="5096259" cy="2400462"/>
            </a:xfrm>
          </p:grpSpPr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BB91ECA2-2124-484C-8DB4-CDDD56B02696}"/>
                  </a:ext>
                </a:extLst>
              </p:cNvPr>
              <p:cNvSpPr txBox="1"/>
              <p:nvPr/>
            </p:nvSpPr>
            <p:spPr>
              <a:xfrm>
                <a:off x="6711083" y="3708996"/>
                <a:ext cx="1828799" cy="9144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Enforcing Local Embeddings to be Similar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4D819F60-9346-F845-919C-DE2449C867B0}"/>
                  </a:ext>
                </a:extLst>
              </p:cNvPr>
              <p:cNvSpPr txBox="1"/>
              <p:nvPr/>
            </p:nvSpPr>
            <p:spPr>
              <a:xfrm>
                <a:off x="8584586" y="3714082"/>
                <a:ext cx="1828799" cy="914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Enforcing Autocorrelation Pattern</a:t>
                </a:r>
              </a:p>
            </p:txBody>
          </p:sp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101637FB-8271-144B-B93A-3706110B4ACF}"/>
                  </a:ext>
                </a:extLst>
              </p:cNvPr>
              <p:cNvGrpSpPr/>
              <p:nvPr/>
            </p:nvGrpSpPr>
            <p:grpSpPr>
              <a:xfrm>
                <a:off x="9921768" y="4829298"/>
                <a:ext cx="1611255" cy="1280160"/>
                <a:chOff x="10231271" y="2268395"/>
                <a:chExt cx="1611255" cy="1280160"/>
              </a:xfrm>
            </p:grpSpPr>
            <p:pic>
              <p:nvPicPr>
                <p:cNvPr id="77" name="Picture 76">
                  <a:extLst>
                    <a:ext uri="{FF2B5EF4-FFF2-40B4-BE49-F238E27FC236}">
                      <a16:creationId xmlns:a16="http://schemas.microsoft.com/office/drawing/2014/main" id="{D55F59E3-4D04-3840-AE58-4045588A84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62366" y="2268395"/>
                  <a:ext cx="1280160" cy="12801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78" name="Right Arrow 77">
                  <a:extLst>
                    <a:ext uri="{FF2B5EF4-FFF2-40B4-BE49-F238E27FC236}">
                      <a16:creationId xmlns:a16="http://schemas.microsoft.com/office/drawing/2014/main" id="{792D8C7D-2912-5D4A-BFCA-E63DBA588CC2}"/>
                    </a:ext>
                  </a:extLst>
                </p:cNvPr>
                <p:cNvSpPr/>
                <p:nvPr/>
              </p:nvSpPr>
              <p:spPr>
                <a:xfrm>
                  <a:off x="10231271" y="2786768"/>
                  <a:ext cx="274320" cy="228600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70">
                <a:extLst>
                  <a:ext uri="{FF2B5EF4-FFF2-40B4-BE49-F238E27FC236}">
                    <a16:creationId xmlns:a16="http://schemas.microsoft.com/office/drawing/2014/main" id="{D2253AFB-15D2-A145-8F3A-1B98294A0665}"/>
                  </a:ext>
                </a:extLst>
              </p:cNvPr>
              <p:cNvGrpSpPr/>
              <p:nvPr/>
            </p:nvGrpSpPr>
            <p:grpSpPr>
              <a:xfrm>
                <a:off x="6776679" y="5003189"/>
                <a:ext cx="3108960" cy="914400"/>
                <a:chOff x="6750095" y="1698161"/>
                <a:chExt cx="3108960" cy="914400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12D951D2-74F4-464F-8BB2-8CAF8EAB7A5F}"/>
                    </a:ext>
                  </a:extLst>
                </p:cNvPr>
                <p:cNvSpPr/>
                <p:nvPr/>
              </p:nvSpPr>
              <p:spPr>
                <a:xfrm>
                  <a:off x="6750095" y="1698161"/>
                  <a:ext cx="3108960" cy="914400"/>
                </a:xfrm>
                <a:prstGeom prst="rect">
                  <a:avLst/>
                </a:prstGeom>
                <a:solidFill>
                  <a:srgbClr val="99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B761DB05-4567-B94F-AD08-EAFA1CD4FA2D}"/>
                    </a:ext>
                  </a:extLst>
                </p:cNvPr>
                <p:cNvSpPr/>
                <p:nvPr/>
              </p:nvSpPr>
              <p:spPr>
                <a:xfrm>
                  <a:off x="6838226" y="1832196"/>
                  <a:ext cx="293337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bg1"/>
                      </a:solidFill>
                    </a:rPr>
                    <a:t>Leveraging spatial properties to improve embeddings</a:t>
                  </a:r>
                </a:p>
              </p:txBody>
            </p:sp>
          </p:grpSp>
          <p:sp>
            <p:nvSpPr>
              <p:cNvPr id="72" name="Right Arrow 71">
                <a:extLst>
                  <a:ext uri="{FF2B5EF4-FFF2-40B4-BE49-F238E27FC236}">
                    <a16:creationId xmlns:a16="http://schemas.microsoft.com/office/drawing/2014/main" id="{206FD77F-7A86-1847-B041-46D50F95E62B}"/>
                  </a:ext>
                </a:extLst>
              </p:cNvPr>
              <p:cNvSpPr/>
              <p:nvPr/>
            </p:nvSpPr>
            <p:spPr>
              <a:xfrm>
                <a:off x="6436764" y="5362068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1C479EBA-5D87-F94F-BDB6-366D15B78394}"/>
                </a:ext>
              </a:extLst>
            </p:cNvPr>
            <p:cNvGrpSpPr/>
            <p:nvPr/>
          </p:nvGrpSpPr>
          <p:grpSpPr>
            <a:xfrm>
              <a:off x="2668330" y="3949037"/>
              <a:ext cx="3793010" cy="2208594"/>
              <a:chOff x="2874104" y="2836754"/>
              <a:chExt cx="3793010" cy="2208594"/>
            </a:xfrm>
          </p:grpSpPr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8998A0FC-9A4E-D645-8EDB-992AA259E335}"/>
                  </a:ext>
                </a:extLst>
              </p:cNvPr>
              <p:cNvSpPr/>
              <p:nvPr/>
            </p:nvSpPr>
            <p:spPr>
              <a:xfrm>
                <a:off x="2874104" y="2840627"/>
                <a:ext cx="1920240" cy="914400"/>
              </a:xfrm>
              <a:prstGeom prst="rect">
                <a:avLst/>
              </a:prstGeom>
              <a:solidFill>
                <a:schemeClr val="bg2">
                  <a:alpha val="5098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Feature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Selection</a:t>
                </a:r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5959E3DD-EF0C-9248-BF14-2303CDC346EC}"/>
                  </a:ext>
                </a:extLst>
              </p:cNvPr>
              <p:cNvSpPr/>
              <p:nvPr/>
            </p:nvSpPr>
            <p:spPr>
              <a:xfrm>
                <a:off x="4838314" y="2836754"/>
                <a:ext cx="1828800" cy="9144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50196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Jointly Learning Spatiotemporal Effects</a:t>
                </a:r>
              </a:p>
            </p:txBody>
          </p:sp>
          <p:grpSp>
            <p:nvGrpSpPr>
              <p:cNvPr id="82" name="Group 81">
                <a:extLst>
                  <a:ext uri="{FF2B5EF4-FFF2-40B4-BE49-F238E27FC236}">
                    <a16:creationId xmlns:a16="http://schemas.microsoft.com/office/drawing/2014/main" id="{73E9B61D-387C-6541-A6C3-AA4131A31276}"/>
                  </a:ext>
                </a:extLst>
              </p:cNvPr>
              <p:cNvGrpSpPr/>
              <p:nvPr/>
            </p:nvGrpSpPr>
            <p:grpSpPr>
              <a:xfrm>
                <a:off x="3272519" y="4130948"/>
                <a:ext cx="3108960" cy="914400"/>
                <a:chOff x="2670048" y="1690688"/>
                <a:chExt cx="3108960" cy="914400"/>
              </a:xfrm>
            </p:grpSpPr>
            <p:sp>
              <p:nvSpPr>
                <p:cNvPr id="83" name="Rectangle 82">
                  <a:extLst>
                    <a:ext uri="{FF2B5EF4-FFF2-40B4-BE49-F238E27FC236}">
                      <a16:creationId xmlns:a16="http://schemas.microsoft.com/office/drawing/2014/main" id="{3CBFEEC6-23EB-DE41-8D0E-211C41C8E3D3}"/>
                    </a:ext>
                  </a:extLst>
                </p:cNvPr>
                <p:cNvSpPr/>
                <p:nvPr/>
              </p:nvSpPr>
              <p:spPr>
                <a:xfrm>
                  <a:off x="2670048" y="1690688"/>
                  <a:ext cx="3108960" cy="914400"/>
                </a:xfrm>
                <a:prstGeom prst="rect">
                  <a:avLst/>
                </a:prstGeom>
                <a:solidFill>
                  <a:srgbClr val="99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4" name="Rectangle 83">
                  <a:extLst>
                    <a:ext uri="{FF2B5EF4-FFF2-40B4-BE49-F238E27FC236}">
                      <a16:creationId xmlns:a16="http://schemas.microsoft.com/office/drawing/2014/main" id="{5B5ACC34-FD38-FB4A-ABF0-3AD10E2C4D26}"/>
                    </a:ext>
                  </a:extLst>
                </p:cNvPr>
                <p:cNvSpPr/>
                <p:nvPr/>
              </p:nvSpPr>
              <p:spPr>
                <a:xfrm>
                  <a:off x="2702053" y="1824723"/>
                  <a:ext cx="304495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bg1"/>
                      </a:solidFill>
                    </a:rPr>
                    <a:t>Creating initial environmental characteristics embeddings</a:t>
                  </a:r>
                </a:p>
              </p:txBody>
            </p:sp>
          </p:grpSp>
        </p:grp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D70E-03F7-5348-99C3-BD11DA58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4351338"/>
          </a:xfrm>
          <a:noFill/>
        </p:spPr>
        <p:txBody>
          <a:bodyPr>
            <a:normAutofit/>
          </a:bodyPr>
          <a:lstStyle/>
          <a:p>
            <a:r>
              <a:rPr lang="en-US" sz="2400" dirty="0"/>
              <a:t>Can compact features and capture important feature interactions</a:t>
            </a:r>
          </a:p>
          <a:p>
            <a:r>
              <a:rPr lang="en-US" sz="2400" dirty="0"/>
              <a:t>Can capture spatiotemporal effects</a:t>
            </a:r>
          </a:p>
          <a:p>
            <a:r>
              <a:rPr lang="en-US" sz="2400" dirty="0"/>
              <a:t>But we only have </a:t>
            </a:r>
            <a:r>
              <a:rPr lang="en-US" sz="2400" dirty="0">
                <a:solidFill>
                  <a:srgbClr val="990000"/>
                </a:solidFill>
              </a:rPr>
              <a:t>sparse and unevenly distributed observations</a:t>
            </a:r>
          </a:p>
          <a:p>
            <a:pPr lvl="1"/>
            <a:r>
              <a:rPr lang="en-US" sz="2000" dirty="0"/>
              <a:t>limited variations of environmental characteristics in the training data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83CA30-5179-2D47-8743-8C030661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Are we done yet…</a:t>
            </a:r>
          </a:p>
        </p:txBody>
      </p:sp>
      <p:sp>
        <p:nvSpPr>
          <p:cNvPr id="7" name="Curved Down Ribbon 6">
            <a:extLst>
              <a:ext uri="{FF2B5EF4-FFF2-40B4-BE49-F238E27FC236}">
                <a16:creationId xmlns:a16="http://schemas.microsoft.com/office/drawing/2014/main" id="{3D99537A-F75E-B14F-AF6C-0ADDB5B152ED}"/>
              </a:ext>
            </a:extLst>
          </p:cNvPr>
          <p:cNvSpPr/>
          <p:nvPr/>
        </p:nvSpPr>
        <p:spPr>
          <a:xfrm rot="2309779">
            <a:off x="2169979" y="4359826"/>
            <a:ext cx="1369077" cy="537524"/>
          </a:xfrm>
          <a:prstGeom prst="ellipseRibb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Done</a:t>
            </a:r>
          </a:p>
        </p:txBody>
      </p:sp>
      <p:sp>
        <p:nvSpPr>
          <p:cNvPr id="30" name="Curved Down Ribbon 29">
            <a:extLst>
              <a:ext uri="{FF2B5EF4-FFF2-40B4-BE49-F238E27FC236}">
                <a16:creationId xmlns:a16="http://schemas.microsoft.com/office/drawing/2014/main" id="{2B959DA3-A2C0-6A4B-A62D-484CF51B6F88}"/>
              </a:ext>
            </a:extLst>
          </p:cNvPr>
          <p:cNvSpPr/>
          <p:nvPr/>
        </p:nvSpPr>
        <p:spPr>
          <a:xfrm rot="2309779">
            <a:off x="3950675" y="4368979"/>
            <a:ext cx="1369077" cy="537524"/>
          </a:xfrm>
          <a:prstGeom prst="ellipseRibbon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Done</a:t>
            </a:r>
          </a:p>
        </p:txBody>
      </p:sp>
      <p:sp>
        <p:nvSpPr>
          <p:cNvPr id="8" name="Horizontal Scroll 7">
            <a:extLst>
              <a:ext uri="{FF2B5EF4-FFF2-40B4-BE49-F238E27FC236}">
                <a16:creationId xmlns:a16="http://schemas.microsoft.com/office/drawing/2014/main" id="{E747DE95-F4A5-A54F-AB41-CAC7D5F45798}"/>
              </a:ext>
            </a:extLst>
          </p:cNvPr>
          <p:cNvSpPr/>
          <p:nvPr/>
        </p:nvSpPr>
        <p:spPr>
          <a:xfrm>
            <a:off x="10341677" y="4132792"/>
            <a:ext cx="858631" cy="608213"/>
          </a:xfrm>
          <a:prstGeom prst="horizontalScroll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41695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0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>
            <a:extLst>
              <a:ext uri="{FF2B5EF4-FFF2-40B4-BE49-F238E27FC236}">
                <a16:creationId xmlns:a16="http://schemas.microsoft.com/office/drawing/2014/main" id="{6928C3EE-7DB7-7447-939A-599900EE5B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82095" y="3826906"/>
            <a:ext cx="2328519" cy="23144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5214A-00E8-3C43-8A17-B745F9C9E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Sparse &amp; unevenly distributed observations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66A8A-2707-F64C-ADF0-26B40ECB5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60741" cy="1786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Sparse &amp; unevenly distributed observations make the model </a:t>
            </a:r>
            <a:r>
              <a:rPr lang="en-US" sz="2400" dirty="0">
                <a:solidFill>
                  <a:srgbClr val="990000"/>
                </a:solidFill>
              </a:rPr>
              <a:t>focus on the labeled locations</a:t>
            </a:r>
            <a:r>
              <a:rPr lang="zh-TW" altLang="en-US" sz="2400" dirty="0">
                <a:solidFill>
                  <a:srgbClr val="990000"/>
                </a:solidFill>
              </a:rPr>
              <a:t> </a:t>
            </a:r>
            <a:endParaRPr lang="en-US" altLang="zh-TW" sz="2400" dirty="0">
              <a:solidFill>
                <a:srgbClr val="990000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dirty="0"/>
              <a:t>Learned predictions focus on a few locations can fluctuate within a small distance, e.g., 1,000m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96A996E-BB52-E744-87EE-D13E9C887B74}"/>
              </a:ext>
            </a:extLst>
          </p:cNvPr>
          <p:cNvSpPr/>
          <p:nvPr/>
        </p:nvSpPr>
        <p:spPr>
          <a:xfrm>
            <a:off x="3085822" y="5011897"/>
            <a:ext cx="138946" cy="143478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913BE92-C025-8B4C-8030-DC1388093BC6}"/>
              </a:ext>
            </a:extLst>
          </p:cNvPr>
          <p:cNvCxnSpPr>
            <a:cxnSpLocks/>
            <a:stCxn id="9" idx="3"/>
            <a:endCxn id="61" idx="1"/>
          </p:cNvCxnSpPr>
          <p:nvPr/>
        </p:nvCxnSpPr>
        <p:spPr>
          <a:xfrm flipV="1">
            <a:off x="3224768" y="4984115"/>
            <a:ext cx="1530478" cy="99521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8B044B7C-2AA0-AB43-AE7B-D80F8897E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55246" y="4335087"/>
            <a:ext cx="1340754" cy="1298055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897C8C4-0F78-BE47-9AEF-ADA473415480}"/>
                  </a:ext>
                </a:extLst>
              </p:cNvPr>
              <p:cNvSpPr txBox="1"/>
              <p:nvPr/>
            </p:nvSpPr>
            <p:spPr>
              <a:xfrm>
                <a:off x="1984616" y="6141324"/>
                <a:ext cx="212347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1" dirty="0">
                        <a:latin typeface="Cambria Math" panose="02040503050406030204" pitchFamily="18" charset="0"/>
                      </a:rPr>
                      <m:t>P</m:t>
                    </m:r>
                  </m:oMath>
                </a14:m>
                <a:r>
                  <a:rPr lang="en-US" dirty="0"/>
                  <a:t> </a:t>
                </a:r>
                <a:r>
                  <a:rPr lang="en-US" altLang="zh-CN" dirty="0"/>
                  <a:t>-</a:t>
                </a:r>
                <a:r>
                  <a:rPr lang="zh-CN" altLang="en-US" dirty="0"/>
                  <a:t> </a:t>
                </a:r>
                <a:r>
                  <a:rPr lang="en-US" dirty="0"/>
                  <a:t>Predictions</a:t>
                </a:r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3897C8C4-0F78-BE47-9AEF-ADA4734154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616" y="6141324"/>
                <a:ext cx="2123474" cy="369332"/>
              </a:xfrm>
              <a:prstGeom prst="rect">
                <a:avLst/>
              </a:prstGeom>
              <a:blipFill>
                <a:blip r:embed="rId5"/>
                <a:stretch>
                  <a:fillRect t="-6667" b="-2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D209D-9236-FC4B-AC7A-38AE877ABF6C}"/>
              </a:ext>
            </a:extLst>
          </p:cNvPr>
          <p:cNvGrpSpPr/>
          <p:nvPr/>
        </p:nvGrpSpPr>
        <p:grpSpPr>
          <a:xfrm>
            <a:off x="6372542" y="3393268"/>
            <a:ext cx="5319322" cy="3117388"/>
            <a:chOff x="5629290" y="2272456"/>
            <a:chExt cx="5319322" cy="3117388"/>
          </a:xfrm>
        </p:grpSpPr>
        <p:pic>
          <p:nvPicPr>
            <p:cNvPr id="13" name="Picture 12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327748BB-7196-6140-9D2C-B92F10D42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15" name="Oval Callout 14">
              <a:extLst>
                <a:ext uri="{FF2B5EF4-FFF2-40B4-BE49-F238E27FC236}">
                  <a16:creationId xmlns:a16="http://schemas.microsoft.com/office/drawing/2014/main" id="{4977E169-4E54-524C-BB6D-39FF5EBA4401}"/>
                </a:ext>
              </a:extLst>
            </p:cNvPr>
            <p:cNvSpPr/>
            <p:nvPr/>
          </p:nvSpPr>
          <p:spPr>
            <a:xfrm flipH="1">
              <a:off x="5629290" y="2272456"/>
              <a:ext cx="5319322" cy="1680465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00000"/>
                </a:lnSpc>
                <a:spcBef>
                  <a:spcPts val="600"/>
                </a:spcBef>
              </a:pPr>
              <a:r>
                <a:rPr lang="en-US" altLang="zh-TW" sz="2400" dirty="0">
                  <a:solidFill>
                    <a:schemeClr val="tx1"/>
                  </a:solidFill>
                </a:rPr>
                <a:t>The model has too many unseen locations!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0387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00023-E404-5D4A-AEAF-9FCACFB2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spatial data properties to our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E14A1-AF24-FA4F-B478-92D5186376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230853" cy="4968207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990000"/>
                </a:solidFill>
              </a:rPr>
              <a:t>Tobler's First Law of Geography: </a:t>
            </a:r>
            <a:r>
              <a:rPr lang="en-US" sz="2400" dirty="0"/>
              <a:t>Everything is </a:t>
            </a:r>
            <a:r>
              <a:rPr lang="en-US" sz="2400" dirty="0">
                <a:solidFill>
                  <a:srgbClr val="0070C0"/>
                </a:solidFill>
              </a:rPr>
              <a:t>related</a:t>
            </a:r>
            <a:r>
              <a:rPr lang="en-US" sz="2400" dirty="0"/>
              <a:t> to everything else, but </a:t>
            </a:r>
            <a:r>
              <a:rPr lang="en-US" sz="2400" dirty="0">
                <a:solidFill>
                  <a:srgbClr val="0070C0"/>
                </a:solidFill>
              </a:rPr>
              <a:t>near</a:t>
            </a:r>
            <a:r>
              <a:rPr lang="en-US" sz="2400" dirty="0"/>
              <a:t> things are </a:t>
            </a:r>
            <a:r>
              <a:rPr lang="en-US" sz="2400" dirty="0">
                <a:solidFill>
                  <a:srgbClr val="0070C0"/>
                </a:solidFill>
              </a:rPr>
              <a:t>more related </a:t>
            </a:r>
            <a:r>
              <a:rPr lang="en-US" sz="2400" dirty="0"/>
              <a:t>than </a:t>
            </a:r>
            <a:r>
              <a:rPr lang="en-US" sz="2400" dirty="0">
                <a:solidFill>
                  <a:srgbClr val="0070C0"/>
                </a:solidFill>
              </a:rPr>
              <a:t>distant</a:t>
            </a:r>
            <a:r>
              <a:rPr lang="en-US" sz="2400" dirty="0"/>
              <a:t> things. </a:t>
            </a:r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DBBDBB0-0E09-CA4E-B987-80155813D1AB}"/>
              </a:ext>
            </a:extLst>
          </p:cNvPr>
          <p:cNvGrpSpPr/>
          <p:nvPr/>
        </p:nvGrpSpPr>
        <p:grpSpPr>
          <a:xfrm>
            <a:off x="1943100" y="3574301"/>
            <a:ext cx="7205107" cy="1470851"/>
            <a:chOff x="907718" y="2196342"/>
            <a:chExt cx="7205107" cy="147085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D743499-675D-A54F-83B6-039B94AAED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7718" y="2534684"/>
              <a:ext cx="6017795" cy="699548"/>
            </a:xfrm>
            <a:prstGeom prst="rect">
              <a:avLst/>
            </a:prstGeom>
          </p:spPr>
        </p:pic>
        <p:cxnSp>
          <p:nvCxnSpPr>
            <p:cNvPr id="29" name="Curved Connector 28">
              <a:extLst>
                <a:ext uri="{FF2B5EF4-FFF2-40B4-BE49-F238E27FC236}">
                  <a16:creationId xmlns:a16="http://schemas.microsoft.com/office/drawing/2014/main" id="{5ED65E9A-0339-DD4D-A39D-546CC0E2F53D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427635" y="3135198"/>
              <a:ext cx="211456" cy="74386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CE28989-C8C3-8A4F-A9E7-030539F0372D}"/>
                </a:ext>
              </a:extLst>
            </p:cNvPr>
            <p:cNvSpPr txBox="1"/>
            <p:nvPr/>
          </p:nvSpPr>
          <p:spPr>
            <a:xfrm>
              <a:off x="1912131" y="3297861"/>
              <a:ext cx="116807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Location A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2A07188-B511-694F-8157-AE8C9EEB0395}"/>
                </a:ext>
              </a:extLst>
            </p:cNvPr>
            <p:cNvSpPr txBox="1"/>
            <p:nvPr/>
          </p:nvSpPr>
          <p:spPr>
            <a:xfrm>
              <a:off x="3172184" y="2215659"/>
              <a:ext cx="1168077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Location B</a:t>
              </a:r>
            </a:p>
          </p:txBody>
        </p: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5CD878E6-15E3-764C-976D-5FD9CF630D65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2971112" y="2605180"/>
              <a:ext cx="235714" cy="2200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urved Connector 34">
              <a:extLst>
                <a:ext uri="{FF2B5EF4-FFF2-40B4-BE49-F238E27FC236}">
                  <a16:creationId xmlns:a16="http://schemas.microsoft.com/office/drawing/2014/main" id="{A2DA3756-D732-0344-8F67-02E8412E2CA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3388028" y="3067025"/>
              <a:ext cx="248626" cy="17356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5EF3878F-1F61-6E48-80F7-51457D9E50C0}"/>
                </a:ext>
              </a:extLst>
            </p:cNvPr>
            <p:cNvSpPr txBox="1"/>
            <p:nvPr/>
          </p:nvSpPr>
          <p:spPr>
            <a:xfrm>
              <a:off x="3323829" y="3290218"/>
              <a:ext cx="864789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Nearby</a:t>
              </a:r>
            </a:p>
          </p:txBody>
        </p:sp>
        <p:cxnSp>
          <p:nvCxnSpPr>
            <p:cNvPr id="39" name="Curved Connector 38">
              <a:extLst>
                <a:ext uri="{FF2B5EF4-FFF2-40B4-BE49-F238E27FC236}">
                  <a16:creationId xmlns:a16="http://schemas.microsoft.com/office/drawing/2014/main" id="{878E753C-064B-474B-9AD5-6D05EDA00D31}"/>
                </a:ext>
              </a:extLst>
            </p:cNvPr>
            <p:cNvCxnSpPr>
              <a:cxnSpLocks/>
            </p:cNvCxnSpPr>
            <p:nvPr/>
          </p:nvCxnSpPr>
          <p:spPr>
            <a:xfrm>
              <a:off x="5520294" y="3071455"/>
              <a:ext cx="211677" cy="184258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F189337-C44B-8F48-9E6D-C1336154F3CC}"/>
                </a:ext>
              </a:extLst>
            </p:cNvPr>
            <p:cNvSpPr txBox="1"/>
            <p:nvPr/>
          </p:nvSpPr>
          <p:spPr>
            <a:xfrm>
              <a:off x="5738201" y="3255713"/>
              <a:ext cx="2374624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Air quality at location A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A0B0D105-1475-F24B-A520-A768545094EA}"/>
                </a:ext>
              </a:extLst>
            </p:cNvPr>
            <p:cNvSpPr txBox="1"/>
            <p:nvPr/>
          </p:nvSpPr>
          <p:spPr>
            <a:xfrm>
              <a:off x="5597528" y="2196342"/>
              <a:ext cx="2366610" cy="369332"/>
            </a:xfrm>
            <a:prstGeom prst="rect">
              <a:avLst/>
            </a:prstGeom>
            <a:noFill/>
            <a:ln>
              <a:solidFill>
                <a:srgbClr val="00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Air quality at location B</a:t>
              </a:r>
            </a:p>
          </p:txBody>
        </p:sp>
        <p:cxnSp>
          <p:nvCxnSpPr>
            <p:cNvPr id="42" name="Curved Connector 41">
              <a:extLst>
                <a:ext uri="{FF2B5EF4-FFF2-40B4-BE49-F238E27FC236}">
                  <a16:creationId xmlns:a16="http://schemas.microsoft.com/office/drawing/2014/main" id="{FE083996-496A-D14C-8C34-3101F7A88686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995236" y="2609972"/>
              <a:ext cx="235714" cy="220075"/>
            </a:xfrm>
            <a:prstGeom prst="curvedConnector3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0F8361-2369-AF45-A6EE-FD273EF0935C}"/>
              </a:ext>
            </a:extLst>
          </p:cNvPr>
          <p:cNvSpPr txBox="1"/>
          <p:nvPr/>
        </p:nvSpPr>
        <p:spPr>
          <a:xfrm>
            <a:off x="7327702" y="410033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5838445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07">
            <a:extLst>
              <a:ext uri="{FF2B5EF4-FFF2-40B4-BE49-F238E27FC236}">
                <a16:creationId xmlns:a16="http://schemas.microsoft.com/office/drawing/2014/main" id="{FDB7C914-8DE5-CE4F-A15F-BC565FE1F29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661" y="5098654"/>
            <a:ext cx="914400" cy="920956"/>
          </a:xfrm>
          <a:prstGeom prst="rect">
            <a:avLst/>
          </a:prstGeom>
          <a:ln w="19050">
            <a:solidFill>
              <a:srgbClr val="990000"/>
            </a:solidFill>
          </a:ln>
        </p:spPr>
      </p:pic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24EC1B0F-0FBB-5847-AEFB-C9BCF8D9A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048829" cy="8416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Enforcing </a:t>
            </a:r>
            <a:r>
              <a:rPr lang="en-US" altLang="zh-CN" sz="2400" dirty="0">
                <a:solidFill>
                  <a:srgbClr val="990000"/>
                </a:solidFill>
              </a:rPr>
              <a:t>s</a:t>
            </a:r>
            <a:r>
              <a:rPr lang="en-US" sz="2400" dirty="0">
                <a:solidFill>
                  <a:srgbClr val="990000"/>
                </a:solidFill>
              </a:rPr>
              <a:t>patially and temporally </a:t>
            </a:r>
            <a:r>
              <a:rPr lang="en-US" sz="2400" dirty="0"/>
              <a:t>neighboring embeddings to be similar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i.e., environmental characteristics change gradually in space and time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1600" dirty="0"/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2696A974-8F0D-A048-9CBF-1D100766663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1840" y="3067749"/>
            <a:ext cx="914400" cy="920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501C306D-BBB9-394D-A851-8A0E052F06C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778" y="3067749"/>
            <a:ext cx="914400" cy="9209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42E50C5D-E56E-1F48-9205-E68CB5E30EA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8660" y="3067749"/>
            <a:ext cx="914400" cy="920956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6A9F0C9-896A-DC42-9AA5-2651E26E2954}"/>
                  </a:ext>
                </a:extLst>
              </p:cNvPr>
              <p:cNvSpPr txBox="1"/>
              <p:nvPr/>
            </p:nvSpPr>
            <p:spPr>
              <a:xfrm>
                <a:off x="2303167" y="3986129"/>
                <a:ext cx="96892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82" name="TextBox 181">
                <a:extLst>
                  <a:ext uri="{FF2B5EF4-FFF2-40B4-BE49-F238E27FC236}">
                    <a16:creationId xmlns:a16="http://schemas.microsoft.com/office/drawing/2014/main" id="{C6A9F0C9-896A-DC42-9AA5-2651E26E29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3167" y="3986129"/>
                <a:ext cx="968920" cy="369332"/>
              </a:xfrm>
              <a:prstGeom prst="rect">
                <a:avLst/>
              </a:prstGeom>
              <a:blipFill>
                <a:blip r:embed="rId8"/>
                <a:stretch>
                  <a:fillRect l="-5195" t="-6667" r="-519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8279215-D35A-2E46-8C37-D3370A8D7BAC}"/>
                  </a:ext>
                </a:extLst>
              </p:cNvPr>
              <p:cNvSpPr txBox="1"/>
              <p:nvPr/>
            </p:nvSpPr>
            <p:spPr>
              <a:xfrm>
                <a:off x="4263445" y="3982177"/>
                <a:ext cx="82670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83" name="TextBox 182">
                <a:extLst>
                  <a:ext uri="{FF2B5EF4-FFF2-40B4-BE49-F238E27FC236}">
                    <a16:creationId xmlns:a16="http://schemas.microsoft.com/office/drawing/2014/main" id="{28279215-D35A-2E46-8C37-D3370A8D7B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3445" y="3982177"/>
                <a:ext cx="826701" cy="369332"/>
              </a:xfrm>
              <a:prstGeom prst="rect">
                <a:avLst/>
              </a:prstGeom>
              <a:blipFill>
                <a:blip r:embed="rId9"/>
                <a:stretch>
                  <a:fillRect l="-6061" t="-6667" r="-606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412BC8EF-FDF7-B84A-841B-312A6958B719}"/>
                  </a:ext>
                </a:extLst>
              </p:cNvPr>
              <p:cNvSpPr txBox="1"/>
              <p:nvPr/>
            </p:nvSpPr>
            <p:spPr>
              <a:xfrm>
                <a:off x="5667871" y="3982178"/>
                <a:ext cx="422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184" name="TextBox 183">
                <a:extLst>
                  <a:ext uri="{FF2B5EF4-FFF2-40B4-BE49-F238E27FC236}">
                    <a16:creationId xmlns:a16="http://schemas.microsoft.com/office/drawing/2014/main" id="{412BC8EF-FDF7-B84A-841B-312A6958B7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7871" y="3982178"/>
                <a:ext cx="422744" cy="369332"/>
              </a:xfrm>
              <a:prstGeom prst="rect">
                <a:avLst/>
              </a:prstGeom>
              <a:blipFill>
                <a:blip r:embed="rId10"/>
                <a:stretch>
                  <a:fillRect l="-11765" t="-6667" r="-1176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4AB7F20-DD59-D749-8B0D-71ABCC118548}"/>
              </a:ext>
            </a:extLst>
          </p:cNvPr>
          <p:cNvGrpSpPr/>
          <p:nvPr/>
        </p:nvGrpSpPr>
        <p:grpSpPr>
          <a:xfrm rot="5400000">
            <a:off x="3589559" y="3384531"/>
            <a:ext cx="45719" cy="287392"/>
            <a:chOff x="2420551" y="4024713"/>
            <a:chExt cx="27432" cy="172439"/>
          </a:xfrm>
        </p:grpSpPr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91E7F27E-4B04-4144-B6D1-23DA1498ADA9}"/>
                </a:ext>
              </a:extLst>
            </p:cNvPr>
            <p:cNvSpPr/>
            <p:nvPr/>
          </p:nvSpPr>
          <p:spPr>
            <a:xfrm>
              <a:off x="2420551" y="4094323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EC820BE2-A8EA-6349-9971-D3B816E9BB70}"/>
                </a:ext>
              </a:extLst>
            </p:cNvPr>
            <p:cNvSpPr/>
            <p:nvPr/>
          </p:nvSpPr>
          <p:spPr>
            <a:xfrm>
              <a:off x="2420551" y="4169720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04C26963-4D8C-EC4F-99DC-170F8137F972}"/>
                </a:ext>
              </a:extLst>
            </p:cNvPr>
            <p:cNvSpPr/>
            <p:nvPr/>
          </p:nvSpPr>
          <p:spPr>
            <a:xfrm>
              <a:off x="2420551" y="4024713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4" name="Right Arrow 203">
            <a:extLst>
              <a:ext uri="{FF2B5EF4-FFF2-40B4-BE49-F238E27FC236}">
                <a16:creationId xmlns:a16="http://schemas.microsoft.com/office/drawing/2014/main" id="{23B03E29-232D-3946-8AB5-951D0BC360BB}"/>
              </a:ext>
            </a:extLst>
          </p:cNvPr>
          <p:cNvSpPr/>
          <p:nvPr/>
        </p:nvSpPr>
        <p:spPr>
          <a:xfrm>
            <a:off x="7166863" y="3389869"/>
            <a:ext cx="354824" cy="27671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0DD451FE-EB94-2748-AC22-5B74BD4D3E5D}"/>
                  </a:ext>
                </a:extLst>
              </p:cNvPr>
              <p:cNvSpPr/>
              <p:nvPr/>
            </p:nvSpPr>
            <p:spPr>
              <a:xfrm>
                <a:off x="7686254" y="3325351"/>
                <a:ext cx="1230786" cy="444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0DD451FE-EB94-2748-AC22-5B74BD4D3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54" y="3325351"/>
                <a:ext cx="1230786" cy="444930"/>
              </a:xfrm>
              <a:prstGeom prst="rect">
                <a:avLst/>
              </a:prstGeom>
              <a:blipFill>
                <a:blip r:embed="rId11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2A29D8F8-0E80-2E47-8B1E-56464082233F}"/>
                  </a:ext>
                </a:extLst>
              </p:cNvPr>
              <p:cNvSpPr txBox="1"/>
              <p:nvPr/>
            </p:nvSpPr>
            <p:spPr>
              <a:xfrm>
                <a:off x="1257452" y="3358950"/>
                <a:ext cx="6360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Loc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6" name="TextBox 205">
                <a:extLst>
                  <a:ext uri="{FF2B5EF4-FFF2-40B4-BE49-F238E27FC236}">
                    <a16:creationId xmlns:a16="http://schemas.microsoft.com/office/drawing/2014/main" id="{2A29D8F8-0E80-2E47-8B1E-564640822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7452" y="3358950"/>
                <a:ext cx="636008" cy="369332"/>
              </a:xfrm>
              <a:prstGeom prst="rect">
                <a:avLst/>
              </a:prstGeom>
              <a:blipFill>
                <a:blip r:embed="rId12"/>
                <a:stretch>
                  <a:fillRect l="-5769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FBBF2F90-D291-4548-91AB-E2E5A5086A14}"/>
                  </a:ext>
                </a:extLst>
              </p:cNvPr>
              <p:cNvSpPr txBox="1"/>
              <p:nvPr/>
            </p:nvSpPr>
            <p:spPr>
              <a:xfrm>
                <a:off x="1558692" y="6001962"/>
                <a:ext cx="42274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)</a:t>
                </a:r>
              </a:p>
            </p:txBody>
          </p:sp>
        </mc:Choice>
        <mc:Fallback xmlns="">
          <p:sp>
            <p:nvSpPr>
              <p:cNvPr id="209" name="TextBox 208">
                <a:extLst>
                  <a:ext uri="{FF2B5EF4-FFF2-40B4-BE49-F238E27FC236}">
                    <a16:creationId xmlns:a16="http://schemas.microsoft.com/office/drawing/2014/main" id="{FBBF2F90-D291-4548-91AB-E2E5A5086A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692" y="6001962"/>
                <a:ext cx="422744" cy="369332"/>
              </a:xfrm>
              <a:prstGeom prst="rect">
                <a:avLst/>
              </a:prstGeom>
              <a:blipFill>
                <a:blip r:embed="rId13"/>
                <a:stretch>
                  <a:fillRect l="-11765" t="-6667" r="-11765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0D3205F8-AD07-1049-9620-CB553CBA93B9}"/>
                  </a:ext>
                </a:extLst>
              </p:cNvPr>
              <p:cNvSpPr txBox="1"/>
              <p:nvPr/>
            </p:nvSpPr>
            <p:spPr>
              <a:xfrm>
                <a:off x="2085818" y="6287942"/>
                <a:ext cx="2403350" cy="383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One step neighbors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11" name="TextBox 210">
                <a:extLst>
                  <a:ext uri="{FF2B5EF4-FFF2-40B4-BE49-F238E27FC236}">
                    <a16:creationId xmlns:a16="http://schemas.microsoft.com/office/drawing/2014/main" id="{0D3205F8-AD07-1049-9620-CB553CBA93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5818" y="6287942"/>
                <a:ext cx="2403350" cy="383759"/>
              </a:xfrm>
              <a:prstGeom prst="rect">
                <a:avLst/>
              </a:prstGeom>
              <a:blipFill>
                <a:blip r:embed="rId14"/>
                <a:stretch>
                  <a:fillRect l="-2105" t="-3125" b="-218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8793C10C-8B3C-5346-8BBB-3D97107331A5}"/>
              </a:ext>
            </a:extLst>
          </p:cNvPr>
          <p:cNvGrpSpPr/>
          <p:nvPr/>
        </p:nvGrpSpPr>
        <p:grpSpPr>
          <a:xfrm rot="5400000">
            <a:off x="4425297" y="5392576"/>
            <a:ext cx="45719" cy="287392"/>
            <a:chOff x="2420551" y="4024713"/>
            <a:chExt cx="27432" cy="172439"/>
          </a:xfrm>
        </p:grpSpPr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6C926320-593C-7A4E-8874-643BEA4A67C5}"/>
                </a:ext>
              </a:extLst>
            </p:cNvPr>
            <p:cNvSpPr/>
            <p:nvPr/>
          </p:nvSpPr>
          <p:spPr>
            <a:xfrm>
              <a:off x="2420551" y="4094323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4" name="Oval 213">
              <a:extLst>
                <a:ext uri="{FF2B5EF4-FFF2-40B4-BE49-F238E27FC236}">
                  <a16:creationId xmlns:a16="http://schemas.microsoft.com/office/drawing/2014/main" id="{14230377-E5E1-454B-BE73-8E9523F3A3BD}"/>
                </a:ext>
              </a:extLst>
            </p:cNvPr>
            <p:cNvSpPr/>
            <p:nvPr/>
          </p:nvSpPr>
          <p:spPr>
            <a:xfrm>
              <a:off x="2420551" y="4169720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EE5C0E6F-792D-384C-8F54-E65DACCD01A8}"/>
                </a:ext>
              </a:extLst>
            </p:cNvPr>
            <p:cNvSpPr/>
            <p:nvPr/>
          </p:nvSpPr>
          <p:spPr>
            <a:xfrm>
              <a:off x="2420551" y="4024713"/>
              <a:ext cx="27432" cy="2743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7" name="Picture 216">
            <a:extLst>
              <a:ext uri="{FF2B5EF4-FFF2-40B4-BE49-F238E27FC236}">
                <a16:creationId xmlns:a16="http://schemas.microsoft.com/office/drawing/2014/main" id="{97A4E1C5-019A-384E-AA25-F44DB2B4433E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3495" y="4755340"/>
            <a:ext cx="1554480" cy="15618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0" name="Picture 219">
            <a:extLst>
              <a:ext uri="{FF2B5EF4-FFF2-40B4-BE49-F238E27FC236}">
                <a16:creationId xmlns:a16="http://schemas.microsoft.com/office/drawing/2014/main" id="{0E20B12C-C316-1F49-A64D-BC97FF8A8B3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alphaModFix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0360" y="4662442"/>
            <a:ext cx="1737360" cy="1747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148BC6C5-12E9-234C-8DC1-E444A31E9741}"/>
                  </a:ext>
                </a:extLst>
              </p:cNvPr>
              <p:cNvSpPr txBox="1"/>
              <p:nvPr/>
            </p:nvSpPr>
            <p:spPr>
              <a:xfrm>
                <a:off x="4676795" y="6357490"/>
                <a:ext cx="2345450" cy="4305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dirty="0"/>
                  <a:t> step neighbors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</m:e>
                      <m:sub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2" name="TextBox 221">
                <a:extLst>
                  <a:ext uri="{FF2B5EF4-FFF2-40B4-BE49-F238E27FC236}">
                    <a16:creationId xmlns:a16="http://schemas.microsoft.com/office/drawing/2014/main" id="{148BC6C5-12E9-234C-8DC1-E444A31E97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6795" y="6357490"/>
                <a:ext cx="2345450" cy="430567"/>
              </a:xfrm>
              <a:prstGeom prst="rect">
                <a:avLst/>
              </a:prstGeom>
              <a:blipFill>
                <a:blip r:embed="rId19"/>
                <a:stretch>
                  <a:fillRect b="-1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3" name="Right Arrow 222">
            <a:extLst>
              <a:ext uri="{FF2B5EF4-FFF2-40B4-BE49-F238E27FC236}">
                <a16:creationId xmlns:a16="http://schemas.microsoft.com/office/drawing/2014/main" id="{BD944D5B-C99C-5247-BC29-090B1FB4BE95}"/>
              </a:ext>
            </a:extLst>
          </p:cNvPr>
          <p:cNvSpPr/>
          <p:nvPr/>
        </p:nvSpPr>
        <p:spPr>
          <a:xfrm>
            <a:off x="7205870" y="5397914"/>
            <a:ext cx="354824" cy="276717"/>
          </a:xfrm>
          <a:prstGeom prst="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0CD52C0F-B491-114D-865C-0556D8FBFC47}"/>
                  </a:ext>
                </a:extLst>
              </p:cNvPr>
              <p:cNvSpPr/>
              <p:nvPr/>
            </p:nvSpPr>
            <p:spPr>
              <a:xfrm>
                <a:off x="7704595" y="5514190"/>
                <a:ext cx="1224694" cy="47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0CD52C0F-B491-114D-865C-0556D8FBF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595" y="5514190"/>
                <a:ext cx="1224694" cy="476221"/>
              </a:xfrm>
              <a:prstGeom prst="rect">
                <a:avLst/>
              </a:prstGeom>
              <a:blipFill>
                <a:blip r:embed="rId20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EA8DB5D-6155-3640-AC19-47DA70FF97B8}"/>
                  </a:ext>
                </a:extLst>
              </p:cNvPr>
              <p:cNvSpPr/>
              <p:nvPr/>
            </p:nvSpPr>
            <p:spPr>
              <a:xfrm>
                <a:off x="8985219" y="5534516"/>
                <a:ext cx="1936299" cy="430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EA8DB5D-6155-3640-AC19-47DA70FF97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219" y="5534516"/>
                <a:ext cx="1936299" cy="430567"/>
              </a:xfrm>
              <a:prstGeom prst="rect">
                <a:avLst/>
              </a:prstGeom>
              <a:blipFill>
                <a:blip r:embed="rId21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692A3003-0E93-8144-B060-CBE3144C7014}"/>
                  </a:ext>
                </a:extLst>
              </p:cNvPr>
              <p:cNvSpPr/>
              <p:nvPr/>
            </p:nvSpPr>
            <p:spPr>
              <a:xfrm>
                <a:off x="8969828" y="3358950"/>
                <a:ext cx="23050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−1, 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692A3003-0E93-8144-B060-CBE3144C70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28" y="3358950"/>
                <a:ext cx="2305055" cy="369332"/>
              </a:xfrm>
              <a:prstGeom prst="rect">
                <a:avLst/>
              </a:prstGeom>
              <a:blipFill>
                <a:blip r:embed="rId2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C43EA81C-56B4-E24A-8D27-B4BFD55BE17F}"/>
              </a:ext>
            </a:extLst>
          </p:cNvPr>
          <p:cNvSpPr/>
          <p:nvPr/>
        </p:nvSpPr>
        <p:spPr>
          <a:xfrm>
            <a:off x="2967936" y="5276034"/>
            <a:ext cx="517720" cy="517720"/>
          </a:xfrm>
          <a:prstGeom prst="rect">
            <a:avLst/>
          </a:prstGeom>
          <a:noFill/>
          <a:ln w="190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526CB4B1-48D9-F04E-A7AB-A27A7DBD3331}"/>
              </a:ext>
            </a:extLst>
          </p:cNvPr>
          <p:cNvSpPr/>
          <p:nvPr/>
        </p:nvSpPr>
        <p:spPr>
          <a:xfrm>
            <a:off x="5709014" y="5407303"/>
            <a:ext cx="246888" cy="246888"/>
          </a:xfrm>
          <a:prstGeom prst="rect">
            <a:avLst/>
          </a:prstGeom>
          <a:noFill/>
          <a:ln w="190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0CFAADFD-872A-A74F-84DE-5C0D217E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 Tobler’s first law of geography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7B4E28-8396-6E41-9F81-59EA469DB841}"/>
                  </a:ext>
                </a:extLst>
              </p:cNvPr>
              <p:cNvSpPr/>
              <p:nvPr/>
            </p:nvSpPr>
            <p:spPr>
              <a:xfrm>
                <a:off x="7685496" y="3825019"/>
                <a:ext cx="4372544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Minimizing the Euclidean distance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7B4E28-8396-6E41-9F81-59EA469DB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496" y="3825019"/>
                <a:ext cx="4372544" cy="391646"/>
              </a:xfrm>
              <a:prstGeom prst="rect">
                <a:avLst/>
              </a:prstGeom>
              <a:blipFill>
                <a:blip r:embed="rId23"/>
                <a:stretch>
                  <a:fillRect l="-1449" t="-30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48396AC-D4EA-4F4B-A769-2DBB1E86A21D}"/>
              </a:ext>
            </a:extLst>
          </p:cNvPr>
          <p:cNvSpPr txBox="1"/>
          <p:nvPr/>
        </p:nvSpPr>
        <p:spPr>
          <a:xfrm>
            <a:off x="7685496" y="2883083"/>
            <a:ext cx="31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location at different times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588098-D17E-2140-BDF5-B6B5D63A0688}"/>
              </a:ext>
            </a:extLst>
          </p:cNvPr>
          <p:cNvSpPr txBox="1"/>
          <p:nvPr/>
        </p:nvSpPr>
        <p:spPr>
          <a:xfrm>
            <a:off x="7685496" y="5118472"/>
            <a:ext cx="31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time at different locations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A52D959-28D2-4E4B-9B14-3CAE4EED16F1}"/>
              </a:ext>
            </a:extLst>
          </p:cNvPr>
          <p:cNvGrpSpPr/>
          <p:nvPr/>
        </p:nvGrpSpPr>
        <p:grpSpPr>
          <a:xfrm>
            <a:off x="3649565" y="2605116"/>
            <a:ext cx="1224945" cy="369332"/>
            <a:chOff x="3649565" y="2605116"/>
            <a:chExt cx="1224945" cy="369332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344EEE5-FAE3-D44B-A391-53B828B442BD}"/>
                </a:ext>
              </a:extLst>
            </p:cNvPr>
            <p:cNvGrpSpPr/>
            <p:nvPr/>
          </p:nvGrpSpPr>
          <p:grpSpPr>
            <a:xfrm rot="16200000">
              <a:off x="3842205" y="2518375"/>
              <a:ext cx="228600" cy="613880"/>
              <a:chOff x="4738703" y="4010652"/>
              <a:chExt cx="228600" cy="613880"/>
            </a:xfrm>
          </p:grpSpPr>
          <p:sp>
            <p:nvSpPr>
              <p:cNvPr id="43" name="Right Arrow 42">
                <a:extLst>
                  <a:ext uri="{FF2B5EF4-FFF2-40B4-BE49-F238E27FC236}">
                    <a16:creationId xmlns:a16="http://schemas.microsoft.com/office/drawing/2014/main" id="{726C0F04-EBDD-324A-B4B2-AD829AD9AABA}"/>
                  </a:ext>
                </a:extLst>
              </p:cNvPr>
              <p:cNvSpPr/>
              <p:nvPr/>
            </p:nvSpPr>
            <p:spPr>
              <a:xfrm rot="5400000">
                <a:off x="4738244" y="4395473"/>
                <a:ext cx="229518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1BBD770-3335-694C-95AA-5335C8C09D29}"/>
                  </a:ext>
                </a:extLst>
              </p:cNvPr>
              <p:cNvSpPr/>
              <p:nvPr/>
            </p:nvSpPr>
            <p:spPr>
              <a:xfrm>
                <a:off x="4798139" y="4318140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643FA446-E0E0-114E-A2DD-392C5EB4A560}"/>
                  </a:ext>
                </a:extLst>
              </p:cNvPr>
              <p:cNvSpPr/>
              <p:nvPr/>
            </p:nvSpPr>
            <p:spPr>
              <a:xfrm>
                <a:off x="4798139" y="4241268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64E10A33-CC68-2E43-B181-107AC5AF2086}"/>
                  </a:ext>
                </a:extLst>
              </p:cNvPr>
              <p:cNvSpPr/>
              <p:nvPr/>
            </p:nvSpPr>
            <p:spPr>
              <a:xfrm>
                <a:off x="4798139" y="4164396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C66EC774-6338-1D4B-906C-E128E42226F6}"/>
                  </a:ext>
                </a:extLst>
              </p:cNvPr>
              <p:cNvSpPr/>
              <p:nvPr/>
            </p:nvSpPr>
            <p:spPr>
              <a:xfrm>
                <a:off x="4798139" y="4087524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8661C68A-5A02-2148-A3E3-D10904879B28}"/>
                  </a:ext>
                </a:extLst>
              </p:cNvPr>
              <p:cNvSpPr/>
              <p:nvPr/>
            </p:nvSpPr>
            <p:spPr>
              <a:xfrm>
                <a:off x="4798139" y="4010652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7BD2C2-31A7-7149-B351-58B7FECA879C}"/>
                </a:ext>
              </a:extLst>
            </p:cNvPr>
            <p:cNvSpPr txBox="1"/>
            <p:nvPr/>
          </p:nvSpPr>
          <p:spPr>
            <a:xfrm>
              <a:off x="4224973" y="2605116"/>
              <a:ext cx="6495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Time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5D0BD43-3707-2F4B-96E8-E8D227FC2A50}"/>
              </a:ext>
            </a:extLst>
          </p:cNvPr>
          <p:cNvGrpSpPr/>
          <p:nvPr/>
        </p:nvGrpSpPr>
        <p:grpSpPr>
          <a:xfrm>
            <a:off x="3615526" y="4257417"/>
            <a:ext cx="1311507" cy="369332"/>
            <a:chOff x="3615526" y="4257417"/>
            <a:chExt cx="1311507" cy="369332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2A85179-9441-A341-B67D-9EAB38358CC0}"/>
                </a:ext>
              </a:extLst>
            </p:cNvPr>
            <p:cNvGrpSpPr/>
            <p:nvPr/>
          </p:nvGrpSpPr>
          <p:grpSpPr>
            <a:xfrm rot="16200000">
              <a:off x="3808166" y="4170676"/>
              <a:ext cx="228600" cy="613880"/>
              <a:chOff x="4738703" y="4010652"/>
              <a:chExt cx="228600" cy="613880"/>
            </a:xfrm>
          </p:grpSpPr>
          <p:sp>
            <p:nvSpPr>
              <p:cNvPr id="51" name="Right Arrow 50">
                <a:extLst>
                  <a:ext uri="{FF2B5EF4-FFF2-40B4-BE49-F238E27FC236}">
                    <a16:creationId xmlns:a16="http://schemas.microsoft.com/office/drawing/2014/main" id="{15720193-C945-CF4C-A7EA-7B8563091128}"/>
                  </a:ext>
                </a:extLst>
              </p:cNvPr>
              <p:cNvSpPr/>
              <p:nvPr/>
            </p:nvSpPr>
            <p:spPr>
              <a:xfrm rot="5400000">
                <a:off x="4738244" y="4395473"/>
                <a:ext cx="229518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9C8DA95C-65E8-A642-94CE-96D800B6179E}"/>
                  </a:ext>
                </a:extLst>
              </p:cNvPr>
              <p:cNvSpPr/>
              <p:nvPr/>
            </p:nvSpPr>
            <p:spPr>
              <a:xfrm>
                <a:off x="4798139" y="4318140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0E01CACB-6974-4642-B87B-FDE36E25EB46}"/>
                  </a:ext>
                </a:extLst>
              </p:cNvPr>
              <p:cNvSpPr/>
              <p:nvPr/>
            </p:nvSpPr>
            <p:spPr>
              <a:xfrm>
                <a:off x="4798139" y="4241268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CD20A724-BE80-6E47-AB42-3055B584B09E}"/>
                  </a:ext>
                </a:extLst>
              </p:cNvPr>
              <p:cNvSpPr/>
              <p:nvPr/>
            </p:nvSpPr>
            <p:spPr>
              <a:xfrm>
                <a:off x="4798139" y="4164396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55E50EDF-939E-114B-832E-796DD42BDF81}"/>
                  </a:ext>
                </a:extLst>
              </p:cNvPr>
              <p:cNvSpPr/>
              <p:nvPr/>
            </p:nvSpPr>
            <p:spPr>
              <a:xfrm>
                <a:off x="4798139" y="4087524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9DAD27E0-F0B4-E946-B47A-2BBC34EE0BEA}"/>
                  </a:ext>
                </a:extLst>
              </p:cNvPr>
              <p:cNvSpPr/>
              <p:nvPr/>
            </p:nvSpPr>
            <p:spPr>
              <a:xfrm>
                <a:off x="4798139" y="4010652"/>
                <a:ext cx="109728" cy="4572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39B07636-471D-F34C-B957-844CABA1090E}"/>
                </a:ext>
              </a:extLst>
            </p:cNvPr>
            <p:cNvSpPr txBox="1"/>
            <p:nvPr/>
          </p:nvSpPr>
          <p:spPr>
            <a:xfrm>
              <a:off x="4190934" y="4257417"/>
              <a:ext cx="7360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Space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084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" grpId="0"/>
      <p:bldP spid="183" grpId="0"/>
      <p:bldP spid="184" grpId="0"/>
      <p:bldP spid="204" grpId="0" animBg="1"/>
      <p:bldP spid="205" grpId="0"/>
      <p:bldP spid="206" grpId="0"/>
      <p:bldP spid="209" grpId="0"/>
      <p:bldP spid="211" grpId="0"/>
      <p:bldP spid="222" grpId="0"/>
      <p:bldP spid="223" grpId="0" animBg="1"/>
      <p:bldP spid="224" grpId="0"/>
      <p:bldP spid="228" grpId="0"/>
      <p:bldP spid="229" grpId="0"/>
      <p:bldP spid="6" grpId="0" animBg="1"/>
      <p:bldP spid="41" grpId="0" animBg="1"/>
      <p:bldP spid="37" grpId="0"/>
      <p:bldP spid="2" grpId="0"/>
      <p:bldP spid="4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37847-B4B4-3148-ABBE-083F1572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What are spatial AI methods?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E004B8-E2E5-7647-9D7E-6D8E61F15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835924" cy="4351338"/>
          </a:xfrm>
        </p:spPr>
        <p:txBody>
          <a:bodyPr>
            <a:normAutofit/>
          </a:bodyPr>
          <a:lstStyle/>
          <a:p>
            <a:pPr lvl="0"/>
            <a:r>
              <a:rPr lang="en-US" sz="2200" dirty="0"/>
              <a:t>Machine learning &amp; data mining methods generally assume </a:t>
            </a:r>
            <a:r>
              <a:rPr lang="en-US" sz="2200" dirty="0">
                <a:solidFill>
                  <a:srgbClr val="0070C0"/>
                </a:solidFill>
              </a:rPr>
              <a:t>independent and identically distributed random variables </a:t>
            </a:r>
            <a:r>
              <a:rPr lang="en-US" sz="2200" dirty="0"/>
              <a:t>– </a:t>
            </a:r>
            <a:r>
              <a:rPr lang="en-US" sz="2200" dirty="0" err="1"/>
              <a:t>i.i.d</a:t>
            </a:r>
            <a:r>
              <a:rPr lang="en-US" sz="2200" dirty="0"/>
              <a:t>. </a:t>
            </a:r>
          </a:p>
          <a:p>
            <a:r>
              <a:rPr lang="en-US" sz="2200" b="1" dirty="0"/>
              <a:t>But</a:t>
            </a:r>
            <a:r>
              <a:rPr lang="en-US" sz="2200" dirty="0"/>
              <a:t> spatial data are </a:t>
            </a:r>
            <a:r>
              <a:rPr lang="en-US" sz="2200" dirty="0">
                <a:solidFill>
                  <a:srgbClr val="990000"/>
                </a:solidFill>
              </a:rPr>
              <a:t>not</a:t>
            </a:r>
            <a:r>
              <a:rPr lang="en-US" sz="2200" dirty="0"/>
              <a:t> </a:t>
            </a:r>
            <a:r>
              <a:rPr lang="en-US" sz="2200" dirty="0" err="1"/>
              <a:t>i.i.d</a:t>
            </a:r>
            <a:r>
              <a:rPr lang="en-US" sz="2200" dirty="0"/>
              <a:t>. </a:t>
            </a:r>
          </a:p>
          <a:p>
            <a:r>
              <a:rPr lang="en-US" sz="2200" dirty="0"/>
              <a:t>Auto-correlation</a:t>
            </a:r>
          </a:p>
          <a:p>
            <a:pPr lvl="1"/>
            <a:r>
              <a:rPr lang="en-US" sz="2000" dirty="0"/>
              <a:t>Nearby</a:t>
            </a:r>
            <a:r>
              <a:rPr lang="en-US" sz="1800" dirty="0"/>
              <a:t> things are similar</a:t>
            </a:r>
          </a:p>
          <a:p>
            <a:r>
              <a:rPr lang="en-US" sz="2200" dirty="0"/>
              <a:t>Spatial non-stationarity</a:t>
            </a:r>
          </a:p>
          <a:p>
            <a:pPr lvl="1"/>
            <a:r>
              <a:rPr lang="en-US" sz="1800" dirty="0"/>
              <a:t>Models are difficult to generalize</a:t>
            </a:r>
          </a:p>
          <a:p>
            <a:r>
              <a:rPr lang="en-US" sz="2200" dirty="0"/>
              <a:t>And more…</a:t>
            </a:r>
          </a:p>
          <a:p>
            <a:pPr lvl="1"/>
            <a:endParaRPr lang="en-US" sz="18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3D75C1-A582-2A45-AC3B-B03811DA7DA5}"/>
              </a:ext>
            </a:extLst>
          </p:cNvPr>
          <p:cNvGrpSpPr/>
          <p:nvPr/>
        </p:nvGrpSpPr>
        <p:grpSpPr>
          <a:xfrm>
            <a:off x="5875399" y="2146833"/>
            <a:ext cx="5939259" cy="3662489"/>
            <a:chOff x="5875399" y="2146833"/>
            <a:chExt cx="5939259" cy="36624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E850BD9-5B77-8149-8901-9B7221C1A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7204" y="2146833"/>
              <a:ext cx="5847454" cy="3212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4946B88-3FC3-4846-A7D8-E683B7EC8E18}"/>
                </a:ext>
              </a:extLst>
            </p:cNvPr>
            <p:cNvSpPr txBox="1"/>
            <p:nvPr/>
          </p:nvSpPr>
          <p:spPr>
            <a:xfrm>
              <a:off x="5875399" y="5439990"/>
              <a:ext cx="33641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Nearby houses have similar prices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BAA12BF-6F39-6645-BAE0-491F1F902068}"/>
              </a:ext>
            </a:extLst>
          </p:cNvPr>
          <p:cNvGrpSpPr/>
          <p:nvPr/>
        </p:nvGrpSpPr>
        <p:grpSpPr>
          <a:xfrm>
            <a:off x="5856620" y="2056555"/>
            <a:ext cx="6068622" cy="3889478"/>
            <a:chOff x="5794043" y="3679917"/>
            <a:chExt cx="6068622" cy="38894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68B047E-3436-A743-B1AC-7F3C22F3F0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5537" y="3679917"/>
              <a:ext cx="5977128" cy="316530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E96736-D411-E24F-84C5-D5E324196F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03171" y="5114126"/>
              <a:ext cx="568467" cy="5316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6B3212-05A9-0149-A7FB-5D42C5E881ED}"/>
                </a:ext>
              </a:extLst>
            </p:cNvPr>
            <p:cNvSpPr txBox="1"/>
            <p:nvPr/>
          </p:nvSpPr>
          <p:spPr>
            <a:xfrm>
              <a:off x="5794043" y="6923064"/>
              <a:ext cx="5977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Air quality near highway I-394 can be very different depending on their </a:t>
              </a:r>
              <a:r>
                <a:rPr lang="en-US" dirty="0">
                  <a:solidFill>
                    <a:srgbClr val="2D9D2E"/>
                  </a:solidFill>
                </a:rPr>
                <a:t>locations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3DC39D5-7F72-EB47-921C-091C8D92A3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6171" y="2602613"/>
            <a:ext cx="568467" cy="55158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D9FD29B-6A0E-4244-B7F5-A8CAEF317CE3}"/>
              </a:ext>
            </a:extLst>
          </p:cNvPr>
          <p:cNvGrpSpPr/>
          <p:nvPr/>
        </p:nvGrpSpPr>
        <p:grpSpPr>
          <a:xfrm>
            <a:off x="5814883" y="1690688"/>
            <a:ext cx="5237746" cy="3641925"/>
            <a:chOff x="10077410" y="-468644"/>
            <a:chExt cx="5237746" cy="364192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834FC90-CDCB-0443-8D6F-6F9F5FBCACA9}"/>
                </a:ext>
              </a:extLst>
            </p:cNvPr>
            <p:cNvGrpSpPr/>
            <p:nvPr/>
          </p:nvGrpSpPr>
          <p:grpSpPr>
            <a:xfrm>
              <a:off x="10077410" y="-468644"/>
              <a:ext cx="5237746" cy="3400290"/>
              <a:chOff x="5783905" y="1989554"/>
              <a:chExt cx="5237746" cy="3400290"/>
            </a:xfrm>
          </p:grpSpPr>
          <p:pic>
            <p:nvPicPr>
              <p:cNvPr id="19" name="Picture 18" descr="A brown and white dog looking at the camera&#10;&#10;Description automatically generated">
                <a:extLst>
                  <a:ext uri="{FF2B5EF4-FFF2-40B4-BE49-F238E27FC236}">
                    <a16:creationId xmlns:a16="http://schemas.microsoft.com/office/drawing/2014/main" id="{0A7A3570-2398-2E4E-AF43-4B41708F5E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53395" y="3709380"/>
                <a:ext cx="1680464" cy="1680464"/>
              </a:xfrm>
              <a:prstGeom prst="rect">
                <a:avLst/>
              </a:prstGeom>
            </p:spPr>
          </p:pic>
          <p:sp>
            <p:nvSpPr>
              <p:cNvPr id="16" name="Oval Callout 15">
                <a:extLst>
                  <a:ext uri="{FF2B5EF4-FFF2-40B4-BE49-F238E27FC236}">
                    <a16:creationId xmlns:a16="http://schemas.microsoft.com/office/drawing/2014/main" id="{B5D0782C-BA61-EE44-91F5-337B793BEF53}"/>
                  </a:ext>
                </a:extLst>
              </p:cNvPr>
              <p:cNvSpPr/>
              <p:nvPr/>
            </p:nvSpPr>
            <p:spPr>
              <a:xfrm flipH="1">
                <a:off x="5783905" y="1989554"/>
                <a:ext cx="5237746" cy="1811856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000" dirty="0">
                    <a:solidFill>
                      <a:schemeClr val="tx1"/>
                    </a:solidFill>
                  </a:rPr>
                  <a:t>How do we use these unique spatial data properties to improve machine learning models?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6A2E112-89B8-7946-B87F-7F2BA499EC14}"/>
                </a:ext>
              </a:extLst>
            </p:cNvPr>
            <p:cNvSpPr txBox="1"/>
            <p:nvPr/>
          </p:nvSpPr>
          <p:spPr>
            <a:xfrm>
              <a:off x="10713711" y="1972952"/>
              <a:ext cx="200811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Bob is going to help us summarize the presentation along the way!</a:t>
              </a:r>
            </a:p>
          </p:txBody>
        </p:sp>
        <p:sp>
          <p:nvSpPr>
            <p:cNvPr id="24" name="Freeform 23">
              <a:extLst>
                <a:ext uri="{FF2B5EF4-FFF2-40B4-BE49-F238E27FC236}">
                  <a16:creationId xmlns:a16="http://schemas.microsoft.com/office/drawing/2014/main" id="{5CC838D0-2682-E74F-B94A-6259B9411399}"/>
                </a:ext>
              </a:extLst>
            </p:cNvPr>
            <p:cNvSpPr/>
            <p:nvPr/>
          </p:nvSpPr>
          <p:spPr>
            <a:xfrm rot="21244905">
              <a:off x="12350665" y="1914529"/>
              <a:ext cx="1004548" cy="117698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7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ontent Placeholder 2">
            <a:extLst>
              <a:ext uri="{FF2B5EF4-FFF2-40B4-BE49-F238E27FC236}">
                <a16:creationId xmlns:a16="http://schemas.microsoft.com/office/drawing/2014/main" id="{24EC1B0F-0FBB-5847-AEFB-C9BCF8D9AE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048829" cy="84166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sz="2400" dirty="0"/>
              <a:t>Enforcing </a:t>
            </a:r>
            <a:r>
              <a:rPr lang="en-US" altLang="zh-CN" sz="2400" dirty="0">
                <a:solidFill>
                  <a:srgbClr val="990000"/>
                </a:solidFill>
              </a:rPr>
              <a:t>s</a:t>
            </a:r>
            <a:r>
              <a:rPr lang="en-US" sz="2400" dirty="0">
                <a:solidFill>
                  <a:srgbClr val="990000"/>
                </a:solidFill>
              </a:rPr>
              <a:t>patially and temporally </a:t>
            </a:r>
            <a:r>
              <a:rPr lang="en-US" sz="2400" dirty="0"/>
              <a:t>neighboring embeddings to be similar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i.e., environmental characteristics change gradually in space and time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0DD451FE-EB94-2748-AC22-5B74BD4D3E5D}"/>
                  </a:ext>
                </a:extLst>
              </p:cNvPr>
              <p:cNvSpPr/>
              <p:nvPr/>
            </p:nvSpPr>
            <p:spPr>
              <a:xfrm>
                <a:off x="7686254" y="3325351"/>
                <a:ext cx="1230786" cy="4449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0DD451FE-EB94-2748-AC22-5B74BD4D3E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6254" y="3325351"/>
                <a:ext cx="1230786" cy="444930"/>
              </a:xfrm>
              <a:prstGeom prst="rect">
                <a:avLst/>
              </a:prstGeom>
              <a:blipFill>
                <a:blip r:embed="rId3"/>
                <a:stretch>
                  <a:fillRect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0CD52C0F-B491-114D-865C-0556D8FBFC47}"/>
                  </a:ext>
                </a:extLst>
              </p:cNvPr>
              <p:cNvSpPr/>
              <p:nvPr/>
            </p:nvSpPr>
            <p:spPr>
              <a:xfrm>
                <a:off x="7704595" y="5514190"/>
                <a:ext cx="1224694" cy="47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  <m:sup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)</m:t>
                        </m:r>
                      </m:sup>
                    </m:sSubSup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0CD52C0F-B491-114D-865C-0556D8FBFC4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4595" y="5514190"/>
                <a:ext cx="1224694" cy="476221"/>
              </a:xfrm>
              <a:prstGeom prst="rect">
                <a:avLst/>
              </a:prstGeom>
              <a:blipFill>
                <a:blip r:embed="rId4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EA8DB5D-6155-3640-AC19-47DA70FF97B8}"/>
                  </a:ext>
                </a:extLst>
              </p:cNvPr>
              <p:cNvSpPr/>
              <p:nvPr/>
            </p:nvSpPr>
            <p:spPr>
              <a:xfrm>
                <a:off x="8985219" y="5534516"/>
                <a:ext cx="1936299" cy="43056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</m:sSub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…,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𝒩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sup>
                          </m:sSubSup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5EA8DB5D-6155-3640-AC19-47DA70FF97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85219" y="5534516"/>
                <a:ext cx="1936299" cy="430567"/>
              </a:xfrm>
              <a:prstGeom prst="rect">
                <a:avLst/>
              </a:prstGeom>
              <a:blipFill>
                <a:blip r:embed="rId5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692A3003-0E93-8144-B060-CBE3144C7014}"/>
                  </a:ext>
                </a:extLst>
              </p:cNvPr>
              <p:cNvSpPr/>
              <p:nvPr/>
            </p:nvSpPr>
            <p:spPr>
              <a:xfrm>
                <a:off x="8969828" y="3358950"/>
                <a:ext cx="230505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𝑗</m:t>
                      </m:r>
                      <m:r>
                        <a:rPr lang="en-US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−1, …,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692A3003-0E93-8144-B060-CBE3144C70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9828" y="3358950"/>
                <a:ext cx="2305055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itle 1">
            <a:extLst>
              <a:ext uri="{FF2B5EF4-FFF2-40B4-BE49-F238E27FC236}">
                <a16:creationId xmlns:a16="http://schemas.microsoft.com/office/drawing/2014/main" id="{0CFAADFD-872A-A74F-84DE-5C0D217EA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Use Tobler’s first law of geography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7B4E28-8396-6E41-9F81-59EA469DB841}"/>
                  </a:ext>
                </a:extLst>
              </p:cNvPr>
              <p:cNvSpPr/>
              <p:nvPr/>
            </p:nvSpPr>
            <p:spPr>
              <a:xfrm>
                <a:off x="7685496" y="3825019"/>
                <a:ext cx="4372544" cy="3916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Minimizing the Euclidean distance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47B4E28-8396-6E41-9F81-59EA469DB8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496" y="3825019"/>
                <a:ext cx="4372544" cy="391646"/>
              </a:xfrm>
              <a:prstGeom prst="rect">
                <a:avLst/>
              </a:prstGeom>
              <a:blipFill>
                <a:blip r:embed="rId7"/>
                <a:stretch>
                  <a:fillRect l="-1449" t="-3030" b="-151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E48396AC-D4EA-4F4B-A769-2DBB1E86A21D}"/>
              </a:ext>
            </a:extLst>
          </p:cNvPr>
          <p:cNvSpPr txBox="1"/>
          <p:nvPr/>
        </p:nvSpPr>
        <p:spPr>
          <a:xfrm>
            <a:off x="7685496" y="2883083"/>
            <a:ext cx="31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location at different times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4588098-D17E-2140-BDF5-B6B5D63A0688}"/>
              </a:ext>
            </a:extLst>
          </p:cNvPr>
          <p:cNvSpPr txBox="1"/>
          <p:nvPr/>
        </p:nvSpPr>
        <p:spPr>
          <a:xfrm>
            <a:off x="7685496" y="5118472"/>
            <a:ext cx="3182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time at different locations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1C26DF4-6B72-A241-80FF-D16267915231}"/>
              </a:ext>
            </a:extLst>
          </p:cNvPr>
          <p:cNvGrpSpPr/>
          <p:nvPr/>
        </p:nvGrpSpPr>
        <p:grpSpPr>
          <a:xfrm>
            <a:off x="179747" y="2729317"/>
            <a:ext cx="5722686" cy="3519864"/>
            <a:chOff x="9464521" y="2238995"/>
            <a:chExt cx="5722686" cy="3519864"/>
          </a:xfrm>
        </p:grpSpPr>
        <p:pic>
          <p:nvPicPr>
            <p:cNvPr id="60" name="Picture 59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F1F70DE2-7659-E240-BA9D-2A3D7341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64521" y="4078395"/>
              <a:ext cx="1680464" cy="1680464"/>
            </a:xfrm>
            <a:prstGeom prst="rect">
              <a:avLst/>
            </a:prstGeom>
          </p:spPr>
        </p:pic>
        <p:sp>
          <p:nvSpPr>
            <p:cNvPr id="61" name="Oval Callout 60">
              <a:extLst>
                <a:ext uri="{FF2B5EF4-FFF2-40B4-BE49-F238E27FC236}">
                  <a16:creationId xmlns:a16="http://schemas.microsoft.com/office/drawing/2014/main" id="{984FD095-0810-5D42-BDD1-26EEEC8DB420}"/>
                </a:ext>
              </a:extLst>
            </p:cNvPr>
            <p:cNvSpPr/>
            <p:nvPr/>
          </p:nvSpPr>
          <p:spPr>
            <a:xfrm flipH="1">
              <a:off x="10296359" y="2238995"/>
              <a:ext cx="4890848" cy="2191403"/>
            </a:xfrm>
            <a:prstGeom prst="wedgeEllipseCallout">
              <a:avLst>
                <a:gd name="adj1" fmla="val 42593"/>
                <a:gd name="adj2" fmla="val 4527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BUT this </a:t>
              </a:r>
              <a:r>
                <a:rPr lang="en-US" sz="2000" dirty="0">
                  <a:solidFill>
                    <a:srgbClr val="990000"/>
                  </a:solidFill>
                </a:rPr>
                <a:t>only benefits dense and evenly distributed sensor networks</a:t>
              </a:r>
              <a:r>
                <a:rPr lang="en-US" sz="2000" dirty="0">
                  <a:solidFill>
                    <a:schemeClr val="tx1"/>
                  </a:solidFill>
                </a:rPr>
                <a:t>. In practice, </a:t>
              </a:r>
              <a:r>
                <a:rPr lang="en-US" sz="2000" dirty="0">
                  <a:solidFill>
                    <a:srgbClr val="2D9D2E"/>
                  </a:solidFill>
                </a:rPr>
                <a:t>most sensors do not have nearby neighbors.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497D739F-866E-E44D-B307-5B0349D09141}"/>
              </a:ext>
            </a:extLst>
          </p:cNvPr>
          <p:cNvGrpSpPr/>
          <p:nvPr/>
        </p:nvGrpSpPr>
        <p:grpSpPr>
          <a:xfrm>
            <a:off x="6083275" y="2794217"/>
            <a:ext cx="5803887" cy="4063783"/>
            <a:chOff x="261706" y="2425913"/>
            <a:chExt cx="5803887" cy="4063783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2DFA91-F05F-564B-9B02-0C6216FAA9E8}"/>
                </a:ext>
              </a:extLst>
            </p:cNvPr>
            <p:cNvSpPr txBox="1"/>
            <p:nvPr/>
          </p:nvSpPr>
          <p:spPr>
            <a:xfrm>
              <a:off x="3574616" y="5717753"/>
              <a:ext cx="2149884" cy="771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PurpleAir Sensors</a:t>
              </a:r>
            </a:p>
            <a:p>
              <a:pPr algn="ctr"/>
              <a:r>
                <a:rPr lang="en-US" sz="1200" dirty="0">
                  <a:hlinkClick r:id="rId9"/>
                </a:rPr>
                <a:t>https://www2.purpleair.com/</a:t>
              </a:r>
              <a:endParaRPr lang="en-US" sz="1200" dirty="0"/>
            </a:p>
            <a:p>
              <a:pPr algn="ctr">
                <a:lnSpc>
                  <a:spcPct val="150000"/>
                </a:lnSpc>
              </a:pPr>
              <a:r>
                <a:rPr lang="en-US" altLang="zh-CN" sz="1200" dirty="0"/>
                <a:t>(50km×40km geographic area)</a:t>
              </a:r>
              <a:endParaRPr lang="en-US" sz="1200" dirty="0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B65A37A-1890-954B-9C78-9AE84EB22162}"/>
                </a:ext>
              </a:extLst>
            </p:cNvPr>
            <p:cNvSpPr txBox="1"/>
            <p:nvPr/>
          </p:nvSpPr>
          <p:spPr>
            <a:xfrm>
              <a:off x="389849" y="5717753"/>
              <a:ext cx="25918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South Coast AQMD Monitors</a:t>
              </a:r>
            </a:p>
            <a:p>
              <a:pPr algn="ctr"/>
              <a:r>
                <a:rPr lang="en-US" sz="1200" dirty="0">
                  <a:hlinkClick r:id="rId10"/>
                </a:rPr>
                <a:t>https://gispub.epa.gov/airnow/</a:t>
              </a:r>
              <a:endParaRPr lang="en-US" sz="1200" dirty="0"/>
            </a:p>
          </p:txBody>
        </p:sp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0ED39E0B-B26B-9246-B849-B91DB0613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1706" y="2425913"/>
              <a:ext cx="2801380" cy="32918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97C6B202-D8CD-8C41-AF1B-F26BA17E68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273233" y="2425913"/>
              <a:ext cx="2792360" cy="33641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758610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8217056-0B9E-7440-B9C2-5620B903EC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/>
              <a:t>Enforcing </a:t>
            </a:r>
            <a:r>
              <a:rPr lang="en-US" sz="2400" dirty="0"/>
              <a:t>neighboring embeddings to have similar air quality</a:t>
            </a:r>
          </a:p>
          <a:p>
            <a:pPr lvl="1"/>
            <a:r>
              <a:rPr lang="en-US" sz="2000" dirty="0">
                <a:solidFill>
                  <a:srgbClr val="990000"/>
                </a:solidFill>
              </a:rPr>
              <a:t>Nearby locations </a:t>
            </a:r>
            <a:r>
              <a:rPr lang="en-US" sz="2000" dirty="0"/>
              <a:t>have </a:t>
            </a:r>
            <a:r>
              <a:rPr lang="en-US" sz="2000" dirty="0">
                <a:solidFill>
                  <a:srgbClr val="2D9D2E"/>
                </a:solidFill>
              </a:rPr>
              <a:t>similar air quality </a:t>
            </a:r>
            <a:r>
              <a:rPr lang="en-US" sz="2000" dirty="0"/>
              <a:t>implies locations with </a:t>
            </a:r>
            <a:r>
              <a:rPr lang="en-US" sz="2000" dirty="0">
                <a:solidFill>
                  <a:srgbClr val="0070C0"/>
                </a:solidFill>
              </a:rPr>
              <a:t>a similar “environment” </a:t>
            </a:r>
            <a:r>
              <a:rPr lang="en-US" sz="2000" dirty="0"/>
              <a:t>have </a:t>
            </a:r>
            <a:r>
              <a:rPr lang="en-US" sz="2000" dirty="0">
                <a:solidFill>
                  <a:srgbClr val="2D9D2E"/>
                </a:solidFill>
              </a:rPr>
              <a:t>similar air quality</a:t>
            </a:r>
            <a:endParaRPr lang="en-US" sz="1400" dirty="0">
              <a:solidFill>
                <a:srgbClr val="2D9D2E"/>
              </a:solidFill>
            </a:endParaRPr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pPr marL="0" indent="0">
              <a:buNone/>
            </a:pPr>
            <a:endParaRPr lang="en-US" sz="1800" dirty="0"/>
          </a:p>
          <a:p>
            <a:endParaRPr lang="en-US" sz="1800" dirty="0"/>
          </a:p>
          <a:p>
            <a:pPr marL="457200" lvl="1" indent="0">
              <a:buNone/>
            </a:pPr>
            <a:endParaRPr lang="en-US" sz="1800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000023-E404-5D4A-AEAF-9FCACFB29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Extend Tobler’s first law of geography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7FB8F1F-DBFB-264B-9B93-26F5AA15BF60}"/>
              </a:ext>
            </a:extLst>
          </p:cNvPr>
          <p:cNvGrpSpPr/>
          <p:nvPr/>
        </p:nvGrpSpPr>
        <p:grpSpPr>
          <a:xfrm>
            <a:off x="7676917" y="2537012"/>
            <a:ext cx="4304997" cy="4126952"/>
            <a:chOff x="6909300" y="1262892"/>
            <a:chExt cx="4304997" cy="4126952"/>
          </a:xfrm>
        </p:grpSpPr>
        <p:pic>
          <p:nvPicPr>
            <p:cNvPr id="26" name="Picture 25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E0CE2876-0242-6041-9C89-7E3575A4B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27" name="Oval Callout 26">
              <a:extLst>
                <a:ext uri="{FF2B5EF4-FFF2-40B4-BE49-F238E27FC236}">
                  <a16:creationId xmlns:a16="http://schemas.microsoft.com/office/drawing/2014/main" id="{CA2CAAA7-1579-884A-98DC-D092A3316EA6}"/>
                </a:ext>
              </a:extLst>
            </p:cNvPr>
            <p:cNvSpPr/>
            <p:nvPr/>
          </p:nvSpPr>
          <p:spPr>
            <a:xfrm flipH="1">
              <a:off x="6909300" y="1262892"/>
              <a:ext cx="4304997" cy="253851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Can we learn how to quantify how </a:t>
              </a:r>
              <a:r>
                <a:rPr lang="en-US" sz="2000" dirty="0">
                  <a:solidFill>
                    <a:srgbClr val="990000"/>
                  </a:solidFill>
                </a:rPr>
                <a:t>distance similarity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implies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rgbClr val="2D9D2E"/>
                  </a:solidFill>
                </a:rPr>
                <a:t>environment similarity </a:t>
              </a:r>
              <a:r>
                <a:rPr lang="en-US" sz="2000" dirty="0">
                  <a:solidFill>
                    <a:schemeClr val="tx1"/>
                  </a:solidFill>
                </a:rPr>
                <a:t>and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chemeClr val="tx1"/>
                  </a:solidFill>
                </a:rPr>
                <a:t>then</a:t>
              </a:r>
              <a:r>
                <a:rPr lang="en-US" sz="2000" dirty="0"/>
                <a:t> </a:t>
              </a:r>
              <a:r>
                <a:rPr lang="en-US" sz="2000" dirty="0">
                  <a:solidFill>
                    <a:srgbClr val="0070C0"/>
                  </a:solidFill>
                </a:rPr>
                <a:t>air quality similarity</a:t>
              </a:r>
              <a:r>
                <a:rPr lang="en-US" sz="20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5880D75-D26F-FD4A-8CD5-143789105B9D}"/>
              </a:ext>
            </a:extLst>
          </p:cNvPr>
          <p:cNvGrpSpPr/>
          <p:nvPr/>
        </p:nvGrpSpPr>
        <p:grpSpPr>
          <a:xfrm>
            <a:off x="556951" y="3490686"/>
            <a:ext cx="7247125" cy="1953185"/>
            <a:chOff x="429792" y="2848487"/>
            <a:chExt cx="7247125" cy="1953185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A973AD93-5A3E-B045-B8F3-90D21ED59A53}"/>
                </a:ext>
              </a:extLst>
            </p:cNvPr>
            <p:cNvGrpSpPr/>
            <p:nvPr/>
          </p:nvGrpSpPr>
          <p:grpSpPr>
            <a:xfrm>
              <a:off x="429792" y="2848487"/>
              <a:ext cx="7247125" cy="1953185"/>
              <a:chOff x="858349" y="4723219"/>
              <a:chExt cx="7247125" cy="195318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A6BCDF2-1C45-7A49-A51F-E85262763F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58349" y="5131563"/>
                <a:ext cx="6156503" cy="50188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F053E68F-1A1E-C14E-BA48-30F765661F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66458" y="6218270"/>
                <a:ext cx="5939935" cy="458134"/>
              </a:xfrm>
              <a:prstGeom prst="rect">
                <a:avLst/>
              </a:prstGeom>
            </p:spPr>
          </p:pic>
          <p:cxnSp>
            <p:nvCxnSpPr>
              <p:cNvPr id="44" name="Curved Connector 43">
                <a:extLst>
                  <a:ext uri="{FF2B5EF4-FFF2-40B4-BE49-F238E27FC236}">
                    <a16:creationId xmlns:a16="http://schemas.microsoft.com/office/drawing/2014/main" id="{C14DC1CB-F8DA-6E4B-BA3B-7FB71D437056}"/>
                  </a:ext>
                </a:extLst>
              </p:cNvPr>
              <p:cNvCxnSpPr/>
              <p:nvPr/>
            </p:nvCxnSpPr>
            <p:spPr>
              <a:xfrm rot="16200000" flipH="1">
                <a:off x="5439965" y="5648048"/>
                <a:ext cx="308811" cy="160421"/>
              </a:xfrm>
              <a:prstGeom prst="curvedConnector3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44C8E36-6FDD-6D49-9A76-CF9E89AEBE62}"/>
                  </a:ext>
                </a:extLst>
              </p:cNvPr>
              <p:cNvSpPr txBox="1"/>
              <p:nvPr/>
            </p:nvSpPr>
            <p:spPr>
              <a:xfrm>
                <a:off x="4993212" y="5882664"/>
                <a:ext cx="3112262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Location semantic at location A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51C55DA-D3E9-A042-99F8-1DB1F8C2588D}"/>
                  </a:ext>
                </a:extLst>
              </p:cNvPr>
              <p:cNvSpPr txBox="1"/>
              <p:nvPr/>
            </p:nvSpPr>
            <p:spPr>
              <a:xfrm>
                <a:off x="4870976" y="4723219"/>
                <a:ext cx="3104248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Location semantic at location B</a:t>
                </a:r>
              </a:p>
            </p:txBody>
          </p:sp>
          <p:cxnSp>
            <p:nvCxnSpPr>
              <p:cNvPr id="47" name="Curved Connector 46">
                <a:extLst>
                  <a:ext uri="{FF2B5EF4-FFF2-40B4-BE49-F238E27FC236}">
                    <a16:creationId xmlns:a16="http://schemas.microsoft.com/office/drawing/2014/main" id="{7727C020-4B52-1444-9DF6-FA8C4856974A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5989102" y="5112370"/>
                <a:ext cx="235714" cy="220075"/>
              </a:xfrm>
              <a:prstGeom prst="curvedConnector3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AE42C54-AB84-9A48-8C22-A0BCEE63A823}"/>
                </a:ext>
              </a:extLst>
            </p:cNvPr>
            <p:cNvSpPr/>
            <p:nvPr/>
          </p:nvSpPr>
          <p:spPr>
            <a:xfrm>
              <a:off x="6120786" y="4386428"/>
              <a:ext cx="320040" cy="320040"/>
            </a:xfrm>
            <a:prstGeom prst="rect">
              <a:avLst/>
            </a:prstGeom>
            <a:solidFill>
              <a:schemeClr val="accent1">
                <a:alpha val="20000"/>
              </a:schemeClr>
            </a:solidFill>
            <a:ln>
              <a:solidFill>
                <a:schemeClr val="accent1">
                  <a:shade val="50000"/>
                  <a:alpha val="2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50EA8E3-0BBC-1C4C-9E11-2CAD245D2AC9}"/>
                </a:ext>
              </a:extLst>
            </p:cNvPr>
            <p:cNvSpPr/>
            <p:nvPr/>
          </p:nvSpPr>
          <p:spPr>
            <a:xfrm>
              <a:off x="3152861" y="4400136"/>
              <a:ext cx="320040" cy="320040"/>
            </a:xfrm>
            <a:prstGeom prst="rect">
              <a:avLst/>
            </a:prstGeom>
            <a:solidFill>
              <a:srgbClr val="2D9D2E">
                <a:alpha val="20000"/>
              </a:srgbClr>
            </a:solidFill>
            <a:ln>
              <a:solidFill>
                <a:srgbClr val="2D9D2E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E1A02A19-276C-8744-BD43-16FA53017C49}"/>
                </a:ext>
              </a:extLst>
            </p:cNvPr>
            <p:cNvSpPr/>
            <p:nvPr/>
          </p:nvSpPr>
          <p:spPr>
            <a:xfrm>
              <a:off x="5942477" y="3403264"/>
              <a:ext cx="320040" cy="320040"/>
            </a:xfrm>
            <a:prstGeom prst="rect">
              <a:avLst/>
            </a:prstGeom>
            <a:solidFill>
              <a:srgbClr val="2D9D2E">
                <a:alpha val="20000"/>
              </a:srgbClr>
            </a:solidFill>
            <a:ln>
              <a:solidFill>
                <a:srgbClr val="2D9D2E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BFEEB09-7FB4-2749-95B7-1A96D3BD0E8D}"/>
                </a:ext>
              </a:extLst>
            </p:cNvPr>
            <p:cNvSpPr/>
            <p:nvPr/>
          </p:nvSpPr>
          <p:spPr>
            <a:xfrm>
              <a:off x="2992841" y="3379080"/>
              <a:ext cx="320040" cy="320040"/>
            </a:xfrm>
            <a:prstGeom prst="rect">
              <a:avLst/>
            </a:prstGeom>
            <a:solidFill>
              <a:srgbClr val="C00000">
                <a:alpha val="20000"/>
              </a:srgbClr>
            </a:solidFill>
            <a:ln>
              <a:solidFill>
                <a:srgbClr val="C00000">
                  <a:alpha val="2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C0676BC-FA59-EF42-8016-8C69F58199A3}"/>
              </a:ext>
            </a:extLst>
          </p:cNvPr>
          <p:cNvSpPr txBox="1"/>
          <p:nvPr/>
        </p:nvSpPr>
        <p:spPr>
          <a:xfrm rot="763170">
            <a:off x="5299531" y="3438309"/>
            <a:ext cx="1119772" cy="338554"/>
          </a:xfrm>
          <a:prstGeom prst="rect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Embedding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006F82F-C44E-FD4D-BE53-A8034BFD5AD4}"/>
              </a:ext>
            </a:extLst>
          </p:cNvPr>
          <p:cNvSpPr txBox="1"/>
          <p:nvPr/>
        </p:nvSpPr>
        <p:spPr>
          <a:xfrm rot="763170">
            <a:off x="5361800" y="4568228"/>
            <a:ext cx="1119772" cy="338554"/>
          </a:xfrm>
          <a:prstGeom prst="rect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Embedding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94DBB47-A001-1045-AAF3-43D032BDB158}"/>
              </a:ext>
            </a:extLst>
          </p:cNvPr>
          <p:cNvSpPr txBox="1"/>
          <p:nvPr/>
        </p:nvSpPr>
        <p:spPr>
          <a:xfrm rot="763170">
            <a:off x="9261125" y="1944400"/>
            <a:ext cx="1119772" cy="338554"/>
          </a:xfrm>
          <a:prstGeom prst="rect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Embedding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D989E5-D473-1741-AF74-22F847D3D4E1}"/>
              </a:ext>
            </a:extLst>
          </p:cNvPr>
          <p:cNvSpPr txBox="1"/>
          <p:nvPr/>
        </p:nvSpPr>
        <p:spPr>
          <a:xfrm>
            <a:off x="5779533" y="4012930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8400D3A-68BB-364A-B59C-36BC5F239E6C}"/>
              </a:ext>
            </a:extLst>
          </p:cNvPr>
          <p:cNvSpPr txBox="1"/>
          <p:nvPr/>
        </p:nvSpPr>
        <p:spPr>
          <a:xfrm>
            <a:off x="5945959" y="5020453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0A4A670-48F8-1C48-A9C0-ACF71F4D27F7}"/>
              </a:ext>
            </a:extLst>
          </p:cNvPr>
          <p:cNvSpPr txBox="1"/>
          <p:nvPr/>
        </p:nvSpPr>
        <p:spPr>
          <a:xfrm>
            <a:off x="2978393" y="5013179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708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862FA7D-76C4-9D43-A8CE-25A08C2090F0}"/>
              </a:ext>
            </a:extLst>
          </p:cNvPr>
          <p:cNvGrpSpPr/>
          <p:nvPr/>
        </p:nvGrpSpPr>
        <p:grpSpPr>
          <a:xfrm>
            <a:off x="859214" y="3764226"/>
            <a:ext cx="4444380" cy="2862055"/>
            <a:chOff x="859214" y="3764226"/>
            <a:chExt cx="4444380" cy="286205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9E24AFF-B9D0-5D44-A369-42710617B5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3241" y="4001294"/>
              <a:ext cx="4240353" cy="238399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E32A41C-E68F-C842-B15D-08D1F7201625}"/>
                    </a:ext>
                  </a:extLst>
                </p:cNvPr>
                <p:cNvSpPr/>
                <p:nvPr/>
              </p:nvSpPr>
              <p:spPr>
                <a:xfrm>
                  <a:off x="3096165" y="6346489"/>
                  <a:ext cx="3652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ea typeface="Cambria Math" panose="020405030504060302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a14:m>
                  <a:r>
                    <a:rPr lang="en-US" sz="1200" dirty="0"/>
                    <a:t>)</a:t>
                  </a:r>
                </a:p>
              </p:txBody>
            </p:sp>
          </mc:Choice>
          <mc:Fallback xmlns=""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E32A41C-E68F-C842-B15D-08D1F720162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6165" y="6346489"/>
                  <a:ext cx="365228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56033D-67E5-AC41-A81D-42F3172584C3}"/>
                </a:ext>
              </a:extLst>
            </p:cNvPr>
            <p:cNvSpPr txBox="1"/>
            <p:nvPr/>
          </p:nvSpPr>
          <p:spPr>
            <a:xfrm>
              <a:off x="1196426" y="6256949"/>
              <a:ext cx="38966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Embedding similarity bins (distance lag)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3B48196-44CB-294D-8B11-A95C60854659}"/>
                </a:ext>
              </a:extLst>
            </p:cNvPr>
            <p:cNvSpPr txBox="1"/>
            <p:nvPr/>
          </p:nvSpPr>
          <p:spPr>
            <a:xfrm rot="16200000">
              <a:off x="-171261" y="4794701"/>
              <a:ext cx="2430281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Air quality semivariance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9D830C-6E6D-7E4D-AA32-DA663450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autocorrelation pattern in the embedding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21F7-945A-C44B-BDE4-B7F8925B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376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First, quantifying the spatial autocorrelation pattern that </a:t>
            </a:r>
            <a:r>
              <a:rPr lang="en-US" sz="2000" dirty="0">
                <a:solidFill>
                  <a:srgbClr val="990000"/>
                </a:solidFill>
              </a:rPr>
              <a:t>nearby embeddings </a:t>
            </a:r>
            <a:r>
              <a:rPr lang="en-US" sz="2000" dirty="0"/>
              <a:t>have</a:t>
            </a:r>
            <a:r>
              <a:rPr lang="en-US" sz="2000" dirty="0">
                <a:solidFill>
                  <a:srgbClr val="2D9D2E"/>
                </a:solidFill>
              </a:rPr>
              <a:t> a similar air quality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Use a spatial statistical method – Kriging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C59E86E-135A-2B40-84E2-769F17FD4AAD}"/>
              </a:ext>
            </a:extLst>
          </p:cNvPr>
          <p:cNvGrpSpPr/>
          <p:nvPr/>
        </p:nvGrpSpPr>
        <p:grpSpPr>
          <a:xfrm>
            <a:off x="5306313" y="5228409"/>
            <a:ext cx="6566656" cy="1295260"/>
            <a:chOff x="5306313" y="5228409"/>
            <a:chExt cx="6566656" cy="129526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193E398-6A65-4E48-B111-B902A3C2F68B}"/>
                    </a:ext>
                  </a:extLst>
                </p:cNvPr>
                <p:cNvSpPr txBox="1"/>
                <p:nvPr/>
              </p:nvSpPr>
              <p:spPr>
                <a:xfrm>
                  <a:off x="6635223" y="5583053"/>
                  <a:ext cx="3188629" cy="63953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d>
                          <m:d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e>
                        </m:d>
                        <m:r>
                          <a:rPr lang="en-US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  <m: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nary>
                          <m:naryPr>
                            <m:chr m:val="∑"/>
                            <m:supHide m:val="on"/>
                            <m:ctrl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7"/>
                              </m:rPr>
                              <a:rPr lang="en-US" sz="1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</m:sub>
                          <m:sup/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≠</m:t>
                                </m:r>
                                <m:r>
                                  <a:rPr lang="en-US" sz="1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/>
                              <m:e>
                                <m:sSup>
                                  <m:sSupPr>
                                    <m:ctrlP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  <m:d>
                                          <m:d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4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  <m:d>
                                          <m:dPr>
                                            <m:ctrlPr>
                                              <a:rPr lang="en-US" sz="1400" i="1">
                                                <a:latin typeface="Cambria Math" panose="02040503050406030204" pitchFamily="18" charset="0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4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𝑗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</m:d>
                                  </m:e>
                                  <m:sup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nary>
                          </m:e>
                        </m:nary>
                      </m:oMath>
                    </m:oMathPara>
                  </a14:m>
                  <a:endParaRPr lang="en-US" sz="14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F193E398-6A65-4E48-B111-B902A3C2F6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35223" y="5583053"/>
                  <a:ext cx="3188629" cy="639534"/>
                </a:xfrm>
                <a:prstGeom prst="rect">
                  <a:avLst/>
                </a:prstGeom>
                <a:blipFill>
                  <a:blip r:embed="rId5"/>
                  <a:stretch>
                    <a:fillRect t="-109615" b="-155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04B7AF0-B255-2744-8ABF-7AD164FFDAC7}"/>
                    </a:ext>
                  </a:extLst>
                </p:cNvPr>
                <p:cNvSpPr/>
                <p:nvPr/>
              </p:nvSpPr>
              <p:spPr>
                <a:xfrm>
                  <a:off x="5306313" y="5228409"/>
                  <a:ext cx="633190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spcBef>
                      <a:spcPts val="600"/>
                    </a:spcBef>
                    <a:buFontTx/>
                    <a:buChar char="-"/>
                  </a:pPr>
                  <a:r>
                    <a:rPr lang="en-US" dirty="0"/>
                    <a:t>For every distance lag (bin), computing the semivariance, </a:t>
                  </a:r>
                  <a14:m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e>
                      </m:d>
                    </m:oMath>
                  </a14:m>
                  <a:r>
                    <a:rPr lang="en-US" dirty="0"/>
                    <a:t> </a:t>
                  </a: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C04B7AF0-B255-2744-8ABF-7AD164FFDAC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6313" y="5228409"/>
                  <a:ext cx="6331902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800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0B4BBF-D38B-904D-8281-2A4FC8149E61}"/>
                    </a:ext>
                  </a:extLst>
                </p:cNvPr>
                <p:cNvSpPr txBox="1"/>
                <p:nvPr/>
              </p:nvSpPr>
              <p:spPr>
                <a:xfrm>
                  <a:off x="6527220" y="6154337"/>
                  <a:ext cx="534574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>
                      <a:ea typeface="Cambria Math" panose="02040503050406030204" pitchFamily="18" charset="0"/>
                    </a:rPr>
                    <a:t>where </a:t>
                  </a:r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i="1" dirty="0">
                      <a:ea typeface="Cambria Math" panose="02040503050406030204" pitchFamily="18" charset="0"/>
                    </a:rPr>
                    <a:t> </a:t>
                  </a:r>
                  <a:r>
                    <a:rPr lang="en-US" dirty="0">
                      <a:ea typeface="Cambria Math" panose="02040503050406030204" pitchFamily="18" charset="0"/>
                    </a:rPr>
                    <a:t>is the number of pairs in a bin</a:t>
                  </a: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D0B4BBF-D38B-904D-8281-2A4FC8149E6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7220" y="6154337"/>
                  <a:ext cx="5345749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1185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8154030-7866-B841-A07B-51D3A74AE449}"/>
              </a:ext>
            </a:extLst>
          </p:cNvPr>
          <p:cNvSpPr/>
          <p:nvPr/>
        </p:nvSpPr>
        <p:spPr>
          <a:xfrm>
            <a:off x="1792325" y="4033002"/>
            <a:ext cx="373712" cy="197969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4AA9D6-9C4A-4349-A9D3-1EF17B0B60BD}"/>
              </a:ext>
            </a:extLst>
          </p:cNvPr>
          <p:cNvGrpSpPr/>
          <p:nvPr/>
        </p:nvGrpSpPr>
        <p:grpSpPr>
          <a:xfrm>
            <a:off x="1589068" y="2838005"/>
            <a:ext cx="10224923" cy="2250772"/>
            <a:chOff x="1589068" y="2838005"/>
            <a:chExt cx="10224923" cy="2250772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FD43E134-8CEE-5A45-9695-7271FE108470}"/>
                </a:ext>
              </a:extLst>
            </p:cNvPr>
            <p:cNvGrpSpPr/>
            <p:nvPr/>
          </p:nvGrpSpPr>
          <p:grpSpPr>
            <a:xfrm>
              <a:off x="5548113" y="3922770"/>
              <a:ext cx="2137060" cy="1166007"/>
              <a:chOff x="5548113" y="3922770"/>
              <a:chExt cx="2137060" cy="1166007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4B26A4B0-EE79-B546-A8D6-216C694180AC}"/>
                  </a:ext>
                </a:extLst>
              </p:cNvPr>
              <p:cNvSpPr/>
              <p:nvPr/>
            </p:nvSpPr>
            <p:spPr>
              <a:xfrm rot="7331067">
                <a:off x="7118565" y="4312228"/>
                <a:ext cx="234371" cy="359124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7A94001A-913F-D347-931A-2830E6F0595B}"/>
                  </a:ext>
                </a:extLst>
              </p:cNvPr>
              <p:cNvSpPr/>
              <p:nvPr/>
            </p:nvSpPr>
            <p:spPr>
              <a:xfrm rot="1098932">
                <a:off x="5814798" y="4521890"/>
                <a:ext cx="194067" cy="335350"/>
              </a:xfrm>
              <a:prstGeom prst="ellipse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DB58DEF0-06E8-C046-BD61-A8697ABFB4E5}"/>
                  </a:ext>
                </a:extLst>
              </p:cNvPr>
              <p:cNvSpPr/>
              <p:nvPr/>
            </p:nvSpPr>
            <p:spPr>
              <a:xfrm>
                <a:off x="5568781" y="3922770"/>
                <a:ext cx="2037718" cy="1166007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C7ECD111-8354-504B-A14D-8FEC31183C21}"/>
                  </a:ext>
                </a:extLst>
              </p:cNvPr>
              <p:cNvSpPr/>
              <p:nvPr/>
            </p:nvSpPr>
            <p:spPr>
              <a:xfrm>
                <a:off x="5864886" y="4691981"/>
                <a:ext cx="89561" cy="89561"/>
              </a:xfrm>
              <a:prstGeom prst="ellipse">
                <a:avLst/>
              </a:prstGeom>
              <a:solidFill>
                <a:schemeClr val="accent2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3E08A0B-F8A9-7649-A25B-E90292A996D4}"/>
                  </a:ext>
                </a:extLst>
              </p:cNvPr>
              <p:cNvSpPr/>
              <p:nvPr/>
            </p:nvSpPr>
            <p:spPr>
              <a:xfrm>
                <a:off x="7134650" y="4412420"/>
                <a:ext cx="89561" cy="89561"/>
              </a:xfrm>
              <a:prstGeom prst="ellipse">
                <a:avLst/>
              </a:prstGeom>
              <a:solidFill>
                <a:srgbClr val="7030A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3314CA6-316D-864E-8D26-6076E2B2D43F}"/>
                  </a:ext>
                </a:extLst>
              </p:cNvPr>
              <p:cNvSpPr/>
              <p:nvPr/>
            </p:nvSpPr>
            <p:spPr>
              <a:xfrm>
                <a:off x="5873297" y="4574048"/>
                <a:ext cx="89561" cy="89561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66B68CD-5B85-7D44-B227-BF97DB2D4B36}"/>
                  </a:ext>
                </a:extLst>
              </p:cNvPr>
              <p:cNvSpPr/>
              <p:nvPr/>
            </p:nvSpPr>
            <p:spPr>
              <a:xfrm>
                <a:off x="7232336" y="4508005"/>
                <a:ext cx="89561" cy="89561"/>
              </a:xfrm>
              <a:prstGeom prst="ellipse">
                <a:avLst/>
              </a:prstGeom>
              <a:solidFill>
                <a:srgbClr val="FFFF00"/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ECC7597C-66CD-2942-A132-ACADC4EC6E6E}"/>
                  </a:ext>
                </a:extLst>
              </p:cNvPr>
              <p:cNvSpPr/>
              <p:nvPr/>
            </p:nvSpPr>
            <p:spPr>
              <a:xfrm>
                <a:off x="6265343" y="4959977"/>
                <a:ext cx="89561" cy="8956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6D51468D-82B5-D648-A5FA-B17BAD5F2EC9}"/>
                  </a:ext>
                </a:extLst>
              </p:cNvPr>
              <p:cNvSpPr/>
              <p:nvPr/>
            </p:nvSpPr>
            <p:spPr>
              <a:xfrm>
                <a:off x="6527220" y="4186409"/>
                <a:ext cx="89561" cy="89561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5568168-72A1-D14E-A5D3-4A5C3FDF9B25}"/>
                  </a:ext>
                </a:extLst>
              </p:cNvPr>
              <p:cNvSpPr txBox="1"/>
              <p:nvPr/>
            </p:nvSpPr>
            <p:spPr>
              <a:xfrm>
                <a:off x="5548113" y="3936232"/>
                <a:ext cx="213706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Example Embedding Space</a:t>
                </a:r>
              </a:p>
            </p:txBody>
          </p:sp>
        </p:grp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9C675CF2-F3E8-2A4C-AE59-564FDCC6FA9A}"/>
                </a:ext>
              </a:extLst>
            </p:cNvPr>
            <p:cNvSpPr/>
            <p:nvPr/>
          </p:nvSpPr>
          <p:spPr>
            <a:xfrm flipV="1">
              <a:off x="7641537" y="4397493"/>
              <a:ext cx="274320" cy="27432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61DCEB5-0573-0D46-86E8-32BDFD8EB9C7}"/>
                </a:ext>
              </a:extLst>
            </p:cNvPr>
            <p:cNvGrpSpPr/>
            <p:nvPr/>
          </p:nvGrpSpPr>
          <p:grpSpPr>
            <a:xfrm>
              <a:off x="7975256" y="3922309"/>
              <a:ext cx="3838735" cy="1166008"/>
              <a:chOff x="7975256" y="3922309"/>
              <a:chExt cx="3838735" cy="116600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CF819FDA-26B8-204B-993C-E8F9E7816CCE}"/>
                  </a:ext>
                </a:extLst>
              </p:cNvPr>
              <p:cNvGrpSpPr/>
              <p:nvPr/>
            </p:nvGrpSpPr>
            <p:grpSpPr>
              <a:xfrm>
                <a:off x="7980691" y="4195544"/>
                <a:ext cx="3833300" cy="852878"/>
                <a:chOff x="7947075" y="4261481"/>
                <a:chExt cx="3833300" cy="852878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90E6E9B1-4053-3547-BC38-B65011E4691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47075" y="4261481"/>
                      <a:ext cx="3768532" cy="553357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f>
                              <m:fPr>
                                <m:ctrlPr>
                                  <a:rPr lang="en-US" sz="16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2×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  <m:d>
                              <m:dPr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   )−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   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m:rPr>
                                    <m:nor/>
                                  </m:rPr>
                                  <a:rPr lang="en-US" sz="160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m:rPr>
                                    <m:nor/>
                                  </m:rPr>
                                  <a:rPr lang="en-US" sz="1600" dirty="0"/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 </m:t>
                                    </m:r>
                                    <m:d>
                                      <m:d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   )−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(   )</m:t>
                                        </m:r>
                                      </m:e>
                                    </m:d>
                                  </m:e>
                                  <m:sup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e>
                            </m:d>
                          </m:oMath>
                        </m:oMathPara>
                      </a14:m>
                      <a:endParaRPr lang="en-US" sz="1600" dirty="0"/>
                    </a:p>
                  </p:txBody>
                </p:sp>
              </mc:Choice>
              <mc:Fallback xmlns="">
                <p:sp>
                  <p:nvSpPr>
                    <p:cNvPr id="33" name="Rectangle 32">
                      <a:extLst>
                        <a:ext uri="{FF2B5EF4-FFF2-40B4-BE49-F238E27FC236}">
                          <a16:creationId xmlns:a16="http://schemas.microsoft.com/office/drawing/2014/main" id="{90E6E9B1-4053-3547-BC38-B65011E46918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47075" y="4261481"/>
                      <a:ext cx="3768532" cy="553357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 b="-2326"/>
                      </a:stretch>
                    </a:blipFill>
                    <a:ln>
                      <a:noFill/>
                    </a:ln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35" name="Oval 34">
                  <a:extLst>
                    <a:ext uri="{FF2B5EF4-FFF2-40B4-BE49-F238E27FC236}">
                      <a16:creationId xmlns:a16="http://schemas.microsoft.com/office/drawing/2014/main" id="{BE5BDAC7-C873-6748-9F58-60B30CECB374}"/>
                    </a:ext>
                  </a:extLst>
                </p:cNvPr>
                <p:cNvSpPr/>
                <p:nvPr/>
              </p:nvSpPr>
              <p:spPr>
                <a:xfrm>
                  <a:off x="8887057" y="4523138"/>
                  <a:ext cx="89561" cy="89561"/>
                </a:xfrm>
                <a:prstGeom prst="ellipse">
                  <a:avLst/>
                </a:prstGeom>
                <a:solidFill>
                  <a:schemeClr val="accent6">
                    <a:lumMod val="75000"/>
                  </a:schemeClr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BD873CEA-C30F-6C44-B9BE-CB295223D6A1}"/>
                    </a:ext>
                  </a:extLst>
                </p:cNvPr>
                <p:cNvSpPr/>
                <p:nvPr/>
              </p:nvSpPr>
              <p:spPr>
                <a:xfrm>
                  <a:off x="9566545" y="4523138"/>
                  <a:ext cx="89561" cy="89561"/>
                </a:xfrm>
                <a:prstGeom prst="ellipse">
                  <a:avLst/>
                </a:prstGeom>
                <a:solidFill>
                  <a:schemeClr val="accent2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BB66B8BB-BB7F-404A-B76F-5B06D20E9706}"/>
                    </a:ext>
                  </a:extLst>
                </p:cNvPr>
                <p:cNvSpPr/>
                <p:nvPr/>
              </p:nvSpPr>
              <p:spPr>
                <a:xfrm>
                  <a:off x="10436861" y="4523138"/>
                  <a:ext cx="89561" cy="89561"/>
                </a:xfrm>
                <a:prstGeom prst="ellipse">
                  <a:avLst/>
                </a:prstGeom>
                <a:solidFill>
                  <a:srgbClr val="7030A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EE493663-5F4E-4045-B246-64E5DBC8965B}"/>
                    </a:ext>
                  </a:extLst>
                </p:cNvPr>
                <p:cNvSpPr/>
                <p:nvPr/>
              </p:nvSpPr>
              <p:spPr>
                <a:xfrm>
                  <a:off x="11107205" y="4523138"/>
                  <a:ext cx="89561" cy="89561"/>
                </a:xfrm>
                <a:prstGeom prst="ellipse">
                  <a:avLst/>
                </a:prstGeom>
                <a:solidFill>
                  <a:srgbClr val="FFFF00"/>
                </a:solidFill>
                <a:ln w="31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B0C1D713-D54C-0749-8FF2-9C68E9C08A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968306" y="4837360"/>
                      <a:ext cx="3812069" cy="276999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200" dirty="0">
                          <a:ea typeface="Cambria Math" panose="02040503050406030204" pitchFamily="18" charset="0"/>
                        </a:rPr>
                        <a:t>where </a:t>
                      </a:r>
                      <a14:m>
                        <m:oMath xmlns:m="http://schemas.openxmlformats.org/officeDocument/2006/math"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oMath>
                      </a14:m>
                      <a:r>
                        <a:rPr lang="en-US" sz="1200" dirty="0">
                          <a:ea typeface="Cambria Math" panose="02040503050406030204" pitchFamily="18" charset="0"/>
                        </a:rPr>
                        <a:t> is the air quality value (label) of embedding</a:t>
                      </a:r>
                      <a14:m>
                        <m:oMath xmlns:m="http://schemas.openxmlformats.org/officeDocument/2006/math">
                          <m:r>
                            <a:rPr lang="en-US" sz="12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oMath>
                      </a14:m>
                      <a:endParaRPr lang="en-US" sz="1200" dirty="0"/>
                    </a:p>
                  </p:txBody>
                </p:sp>
              </mc:Choice>
              <mc:Fallback xmlns="">
                <p:sp>
                  <p:nvSpPr>
                    <p:cNvPr id="41" name="Rectangle 40">
                      <a:extLst>
                        <a:ext uri="{FF2B5EF4-FFF2-40B4-BE49-F238E27FC236}">
                          <a16:creationId xmlns:a16="http://schemas.microsoft.com/office/drawing/2014/main" id="{B0C1D713-D54C-0749-8FF2-9C68E9C08A30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968306" y="4837360"/>
                      <a:ext cx="3812069" cy="276999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 b="-1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0032AA1B-658F-8042-90DF-18E299A41BC3}"/>
                  </a:ext>
                </a:extLst>
              </p:cNvPr>
              <p:cNvSpPr/>
              <p:nvPr/>
            </p:nvSpPr>
            <p:spPr>
              <a:xfrm>
                <a:off x="8871301" y="3936232"/>
                <a:ext cx="215469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1400" dirty="0"/>
                  <a:t>Semivariance Computation</a:t>
                </a:r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F763F98A-E940-DB48-9242-FA03B73E0163}"/>
                  </a:ext>
                </a:extLst>
              </p:cNvPr>
              <p:cNvSpPr/>
              <p:nvPr/>
            </p:nvSpPr>
            <p:spPr>
              <a:xfrm>
                <a:off x="7975256" y="3922309"/>
                <a:ext cx="3812068" cy="116600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78C08C3-C3CC-2D43-B4CC-EB0AB97A426E}"/>
                </a:ext>
              </a:extLst>
            </p:cNvPr>
            <p:cNvSpPr txBox="1"/>
            <p:nvPr/>
          </p:nvSpPr>
          <p:spPr>
            <a:xfrm>
              <a:off x="6030864" y="2838005"/>
              <a:ext cx="5021824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In Kriging-like methods, we use geographic distance</a:t>
              </a:r>
            </a:p>
          </p:txBody>
        </p:sp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29EEA1DF-45F7-C846-BC4C-A7141DAC92D7}"/>
                </a:ext>
              </a:extLst>
            </p:cNvPr>
            <p:cNvSpPr/>
            <p:nvPr/>
          </p:nvSpPr>
          <p:spPr>
            <a:xfrm rot="17858782" flipV="1">
              <a:off x="5950154" y="3270396"/>
              <a:ext cx="274320" cy="18288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84C7CF42-7E0A-F347-B892-548732FB6571}"/>
                </a:ext>
              </a:extLst>
            </p:cNvPr>
            <p:cNvSpPr/>
            <p:nvPr/>
          </p:nvSpPr>
          <p:spPr>
            <a:xfrm rot="20890811">
              <a:off x="1589068" y="3824213"/>
              <a:ext cx="4163266" cy="807291"/>
            </a:xfrm>
            <a:prstGeom prst="arc">
              <a:avLst>
                <a:gd name="adj1" fmla="val 11444826"/>
                <a:gd name="adj2" fmla="val 21247301"/>
              </a:avLst>
            </a:prstGeom>
            <a:ln w="12700">
              <a:headEnd type="none" w="med" len="med"/>
              <a:tailEnd type="triangl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B4374C4-4A57-B247-BC5C-7366072EAC02}"/>
                    </a:ext>
                  </a:extLst>
                </p:cNvPr>
                <p:cNvSpPr/>
                <p:nvPr/>
              </p:nvSpPr>
              <p:spPr>
                <a:xfrm>
                  <a:off x="5444616" y="3460546"/>
                  <a:ext cx="4825295" cy="44749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begChr m:val="‖"/>
                                <m:endChr m:val="‖"/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𝑗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en-US" dirty="0"/>
                                  <m:t> </m:t>
                                </m:r>
                              </m:e>
                            </m:d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∈</m:t>
                        </m:r>
                        <m:d>
                          <m:dPr>
                            <m:begChr m:val="["/>
                            <m:endChr m:val=""/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0.1, </m:t>
                            </m:r>
                            <m:d>
                              <m:dPr>
                                <m:begChr m:val=""/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0.2</m:t>
                                </m:r>
                              </m:e>
                            </m:d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𝑒𝑚𝑏𝑒𝑑𝑑𝑖𝑛𝑔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𝑑𝑖𝑠𝑡𝑎𝑛𝑐𝑒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e>
                        </m:d>
                      </m:oMath>
                    </m:oMathPara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AB4374C4-4A57-B247-BC5C-7366072EAC0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4616" y="3460546"/>
                  <a:ext cx="4825295" cy="447495"/>
                </a:xfrm>
                <a:prstGeom prst="rect">
                  <a:avLst/>
                </a:prstGeom>
                <a:blipFill>
                  <a:blip r:embed="rId11"/>
                  <a:stretch>
                    <a:fillRect t="-91667" b="-14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6EEB02C5-6343-174A-BEE3-FB5A06D5794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2266" y="1960363"/>
            <a:ext cx="5455656" cy="419666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D2F126B-BA71-F84C-BFF3-206D7C630056}"/>
              </a:ext>
            </a:extLst>
          </p:cNvPr>
          <p:cNvSpPr txBox="1"/>
          <p:nvPr/>
        </p:nvSpPr>
        <p:spPr>
          <a:xfrm>
            <a:off x="11223125" y="1937841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50C18F8-B3D2-344C-8C4F-77100D3D7CA6}"/>
              </a:ext>
            </a:extLst>
          </p:cNvPr>
          <p:cNvSpPr txBox="1"/>
          <p:nvPr/>
        </p:nvSpPr>
        <p:spPr>
          <a:xfrm>
            <a:off x="11560629" y="15312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B9E181B-12F0-B24E-AC56-0CD94E4C503F}"/>
              </a:ext>
            </a:extLst>
          </p:cNvPr>
          <p:cNvSpPr txBox="1"/>
          <p:nvPr/>
        </p:nvSpPr>
        <p:spPr>
          <a:xfrm>
            <a:off x="8506451" y="1976473"/>
            <a:ext cx="30008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&gt;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5199D1A1-4AAA-C244-9258-24FD24B060CC}"/>
              </a:ext>
            </a:extLst>
          </p:cNvPr>
          <p:cNvSpPr txBox="1"/>
          <p:nvPr/>
        </p:nvSpPr>
        <p:spPr>
          <a:xfrm rot="763170">
            <a:off x="7452368" y="1526977"/>
            <a:ext cx="1280287" cy="338554"/>
          </a:xfrm>
          <a:prstGeom prst="rect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Embeddings</a:t>
            </a:r>
          </a:p>
        </p:txBody>
      </p:sp>
    </p:spTree>
    <p:extLst>
      <p:ext uri="{BB962C8B-B14F-4D97-AF65-F5344CB8AC3E}">
        <p14:creationId xmlns:p14="http://schemas.microsoft.com/office/powerpoint/2010/main" val="316258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7" grpId="0" animBg="1"/>
      <p:bldP spid="8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9E24AFF-B9D0-5D44-A369-42710617B5D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3241" y="4001294"/>
            <a:ext cx="4240353" cy="2383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9D830C-6E6D-7E4D-AA32-DA6634509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autocorrelation pattern in the embedding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521F7-945A-C44B-BDE4-B7F8925B7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23762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First, quantifying the spatial autocorrelation pattern that </a:t>
            </a:r>
            <a:r>
              <a:rPr lang="en-US" sz="2000" dirty="0">
                <a:solidFill>
                  <a:srgbClr val="990000"/>
                </a:solidFill>
              </a:rPr>
              <a:t>nearby embeddings </a:t>
            </a:r>
            <a:r>
              <a:rPr lang="en-US" sz="2000" dirty="0"/>
              <a:t>have</a:t>
            </a:r>
            <a:r>
              <a:rPr lang="en-US" sz="2000" dirty="0">
                <a:solidFill>
                  <a:srgbClr val="990000"/>
                </a:solidFill>
              </a:rPr>
              <a:t> a </a:t>
            </a:r>
            <a:r>
              <a:rPr lang="en-US" sz="2000" dirty="0">
                <a:solidFill>
                  <a:srgbClr val="2D9D2E"/>
                </a:solidFill>
              </a:rPr>
              <a:t>similar air quality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Use a spatial statistical method – Kriging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Quantify the </a:t>
            </a:r>
            <a:r>
              <a:rPr lang="en-US" sz="2000" dirty="0">
                <a:solidFill>
                  <a:srgbClr val="990000"/>
                </a:solidFill>
              </a:rPr>
              <a:t>embedding autocorrelation </a:t>
            </a:r>
            <a:r>
              <a:rPr lang="en-US" sz="2000" dirty="0"/>
              <a:t>with a kernel function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32A41C-E68F-C842-B15D-08D1F7201625}"/>
                  </a:ext>
                </a:extLst>
              </p:cNvPr>
              <p:cNvSpPr/>
              <p:nvPr/>
            </p:nvSpPr>
            <p:spPr>
              <a:xfrm>
                <a:off x="3096165" y="6346489"/>
                <a:ext cx="365228" cy="2769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200" dirty="0">
                    <a:ea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sz="1200" dirty="0"/>
                  <a:t>)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E32A41C-E68F-C842-B15D-08D1F72016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6165" y="6346489"/>
                <a:ext cx="365228" cy="276999"/>
              </a:xfrm>
              <a:prstGeom prst="rect">
                <a:avLst/>
              </a:prstGeom>
              <a:blipFill>
                <a:blip r:embed="rId4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>
            <a:extLst>
              <a:ext uri="{FF2B5EF4-FFF2-40B4-BE49-F238E27FC236}">
                <a16:creationId xmlns:a16="http://schemas.microsoft.com/office/drawing/2014/main" id="{22B9C207-84C7-7344-B3C6-83F4A962849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39" y="3992100"/>
            <a:ext cx="4271527" cy="2383999"/>
          </a:xfrm>
          <a:prstGeom prst="rect">
            <a:avLst/>
          </a:prstGeom>
        </p:spPr>
      </p:pic>
      <p:sp>
        <p:nvSpPr>
          <p:cNvPr id="47" name="Left Brace 46">
            <a:extLst>
              <a:ext uri="{FF2B5EF4-FFF2-40B4-BE49-F238E27FC236}">
                <a16:creationId xmlns:a16="http://schemas.microsoft.com/office/drawing/2014/main" id="{F3E9DB0E-3A01-9947-9083-DAD02DC19312}"/>
              </a:ext>
            </a:extLst>
          </p:cNvPr>
          <p:cNvSpPr/>
          <p:nvPr/>
        </p:nvSpPr>
        <p:spPr>
          <a:xfrm rot="5400000">
            <a:off x="2419218" y="2901240"/>
            <a:ext cx="230331" cy="2169195"/>
          </a:xfrm>
          <a:prstGeom prst="leftBrace">
            <a:avLst>
              <a:gd name="adj1" fmla="val 9899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e 48">
            <a:extLst>
              <a:ext uri="{FF2B5EF4-FFF2-40B4-BE49-F238E27FC236}">
                <a16:creationId xmlns:a16="http://schemas.microsoft.com/office/drawing/2014/main" id="{71AB1B3A-A630-F34C-8B04-6C6F41DCA295}"/>
              </a:ext>
            </a:extLst>
          </p:cNvPr>
          <p:cNvSpPr/>
          <p:nvPr/>
        </p:nvSpPr>
        <p:spPr>
          <a:xfrm rot="5400000">
            <a:off x="4257520" y="3229202"/>
            <a:ext cx="230332" cy="1507408"/>
          </a:xfrm>
          <a:prstGeom prst="leftBrace">
            <a:avLst>
              <a:gd name="adj1" fmla="val 9899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040C9F6-A67E-654E-BBBB-541E6639381F}"/>
              </a:ext>
            </a:extLst>
          </p:cNvPr>
          <p:cNvSpPr/>
          <p:nvPr/>
        </p:nvSpPr>
        <p:spPr>
          <a:xfrm>
            <a:off x="1311680" y="3558422"/>
            <a:ext cx="2110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accent6"/>
                </a:solidFill>
                <a:latin typeface="NimbusRomNo9L"/>
              </a:rPr>
              <a:t>Strong autocorrelation </a:t>
            </a:r>
            <a:endParaRPr lang="en-US" sz="1600" dirty="0">
              <a:solidFill>
                <a:schemeClr val="accent6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2DACFF8-BF4E-CA43-91CD-B6828F5E10F6}"/>
              </a:ext>
            </a:extLst>
          </p:cNvPr>
          <p:cNvSpPr/>
          <p:nvPr/>
        </p:nvSpPr>
        <p:spPr>
          <a:xfrm>
            <a:off x="3264223" y="3564966"/>
            <a:ext cx="2110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NimbusRomNo9L"/>
              </a:rPr>
              <a:t>Little autocorrelation 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965E1EC-F16A-AB4E-8594-9B5D66DFDB51}"/>
              </a:ext>
            </a:extLst>
          </p:cNvPr>
          <p:cNvSpPr/>
          <p:nvPr/>
        </p:nvSpPr>
        <p:spPr>
          <a:xfrm>
            <a:off x="2647249" y="4857779"/>
            <a:ext cx="177478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“Influence Range” </a:t>
            </a:r>
            <a:endParaRPr lang="en-US" sz="1600" dirty="0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60B88459-1ABA-5045-B50B-7F7A3B5DCCEE}"/>
              </a:ext>
            </a:extLst>
          </p:cNvPr>
          <p:cNvSpPr/>
          <p:nvPr/>
        </p:nvSpPr>
        <p:spPr>
          <a:xfrm>
            <a:off x="1324221" y="4950204"/>
            <a:ext cx="11287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kernel function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D4F4838-7ED5-6E40-917B-F6C08B659594}"/>
              </a:ext>
            </a:extLst>
          </p:cNvPr>
          <p:cNvCxnSpPr>
            <a:cxnSpLocks/>
          </p:cNvCxnSpPr>
          <p:nvPr/>
        </p:nvCxnSpPr>
        <p:spPr>
          <a:xfrm>
            <a:off x="3618981" y="3949389"/>
            <a:ext cx="0" cy="1944897"/>
          </a:xfrm>
          <a:prstGeom prst="line">
            <a:avLst/>
          </a:prstGeom>
          <a:ln w="9525">
            <a:prstDash val="dash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43B48196-44CB-294D-8B11-A95C60854659}"/>
              </a:ext>
            </a:extLst>
          </p:cNvPr>
          <p:cNvSpPr txBox="1"/>
          <p:nvPr/>
        </p:nvSpPr>
        <p:spPr>
          <a:xfrm rot="16200000">
            <a:off x="-171261" y="4794701"/>
            <a:ext cx="2430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Air quality semivariance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56033D-67E5-AC41-A81D-42F3172584C3}"/>
              </a:ext>
            </a:extLst>
          </p:cNvPr>
          <p:cNvSpPr txBox="1"/>
          <p:nvPr/>
        </p:nvSpPr>
        <p:spPr>
          <a:xfrm>
            <a:off x="1196426" y="6256949"/>
            <a:ext cx="389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Embedding similarity bins (distance lag)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507F483-8798-F942-B3D4-FEB581AA45C7}"/>
              </a:ext>
            </a:extLst>
          </p:cNvPr>
          <p:cNvGrpSpPr/>
          <p:nvPr/>
        </p:nvGrpSpPr>
        <p:grpSpPr>
          <a:xfrm>
            <a:off x="6591223" y="1690688"/>
            <a:ext cx="5516933" cy="4986450"/>
            <a:chOff x="5697364" y="403394"/>
            <a:chExt cx="5516933" cy="4986450"/>
          </a:xfrm>
        </p:grpSpPr>
        <p:pic>
          <p:nvPicPr>
            <p:cNvPr id="59" name="Picture 58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FC6893B8-7792-E54C-BC38-9FD25A6A7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60" name="Oval Callout 59">
              <a:extLst>
                <a:ext uri="{FF2B5EF4-FFF2-40B4-BE49-F238E27FC236}">
                  <a16:creationId xmlns:a16="http://schemas.microsoft.com/office/drawing/2014/main" id="{B16BB5DB-56A9-0745-BC3F-B11BCE28CBE8}"/>
                </a:ext>
              </a:extLst>
            </p:cNvPr>
            <p:cNvSpPr/>
            <p:nvPr/>
          </p:nvSpPr>
          <p:spPr>
            <a:xfrm flipH="1">
              <a:off x="5697364" y="403394"/>
              <a:ext cx="5516933" cy="339801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The kernel function tells us: 1) within an </a:t>
              </a:r>
              <a:r>
                <a:rPr lang="en-US" sz="2000" dirty="0">
                  <a:solidFill>
                    <a:srgbClr val="990000"/>
                  </a:solidFill>
                </a:rPr>
                <a:t>influence</a:t>
              </a:r>
              <a:r>
                <a:rPr lang="en-US" sz="2000" dirty="0">
                  <a:solidFill>
                    <a:schemeClr val="tx1"/>
                  </a:solidFill>
                </a:rPr>
                <a:t> </a:t>
              </a:r>
              <a:r>
                <a:rPr lang="en-US" sz="2000" dirty="0">
                  <a:solidFill>
                    <a:srgbClr val="990000"/>
                  </a:solidFill>
                </a:rPr>
                <a:t>range</a:t>
              </a:r>
              <a:r>
                <a:rPr lang="en-US" sz="2000" dirty="0">
                  <a:solidFill>
                    <a:schemeClr val="tx1"/>
                  </a:solidFill>
                </a:rPr>
                <a:t>, two nearby embeddings would have similar air quality; 2) theoretically how embedding distance implies air quality similarity (the dashed blue line)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8610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E1AF749-AD73-FF4D-B03F-629F6EFBF5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9335947" cy="4351338"/>
              </a:xfrm>
            </p:spPr>
            <p:txBody>
              <a:bodyPr>
                <a:normAutofit/>
              </a:bodyPr>
              <a:lstStyle/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dirty="0">
                    <a:solidFill>
                      <a:srgbClr val="99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Predictions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should have </a:t>
                </a:r>
                <a:r>
                  <a:rPr lang="en-US" sz="2000" dirty="0">
                    <a:solidFill>
                      <a:srgbClr val="2D9D2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 similar autocorrelation pattern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as the </a:t>
                </a:r>
                <a:r>
                  <a:rPr lang="en-US" sz="2000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observations 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within the </a:t>
                </a:r>
                <a:r>
                  <a:rPr lang="en-US" sz="2000" dirty="0">
                    <a:solidFill>
                      <a:srgbClr val="99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influence range</a:t>
                </a:r>
                <a:endParaRPr lang="en-US" sz="20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i.e., the </a:t>
                </a:r>
                <a:r>
                  <a:rPr lang="en-US" sz="1800" dirty="0">
                    <a:solidFill>
                      <a:srgbClr val="7030A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purple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(observation) and </a:t>
                </a:r>
                <a:r>
                  <a:rPr lang="en-US" sz="1800" dirty="0">
                    <a:solidFill>
                      <a:srgbClr val="2D9D2E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green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(prediction) dashed lines</a:t>
                </a:r>
                <a:r>
                  <a:rPr lang="zh-TW" alt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altLang="zh-TW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(indicating the autocorrelation strength)</a:t>
                </a:r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should be similar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Represent pairwise </a:t>
                </a:r>
                <a:r>
                  <a:rPr lang="en-US" sz="2000" dirty="0"/>
                  <a:t>embedding distances in each bin</a:t>
                </a: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as a Gaussian distribution</a:t>
                </a: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r>
                  <a:rPr lang="en-US" sz="2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Minimizing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</a:rPr>
                              <m:t>𝐾𝐿</m:t>
                            </m:r>
                          </m:sub>
                        </m:sSub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)||</m:t>
                        </m:r>
                        <m:r>
                          <a:rPr lang="en-US" sz="2000" i="1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𝒩</m:t>
                        </m:r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i="1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99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sz="2000" i="1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2000" i="1">
                                        <a:solidFill>
                                          <a:srgbClr val="990000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2000" i="1">
                                    <a:solidFill>
                                      <a:srgbClr val="99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</m:sSub>
                          </m:sub>
                        </m:sSub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  <m:r>
                          <a:rPr lang="en-US" sz="2000" i="1">
                            <a:solidFill>
                              <a:srgbClr val="990000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>
                  <a:lnSpc>
                    <a:spcPct val="100000"/>
                  </a:lnSpc>
                  <a:spcBef>
                    <a:spcPts val="600"/>
                  </a:spcBef>
                </a:pPr>
                <a:endParaRPr lang="en-US" sz="20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8E1AF749-AD73-FF4D-B03F-629F6EFBF5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9335947" cy="4351338"/>
              </a:xfrm>
              <a:blipFill>
                <a:blip r:embed="rId3"/>
                <a:stretch>
                  <a:fillRect l="-679" t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itle 1">
            <a:extLst>
              <a:ext uri="{FF2B5EF4-FFF2-40B4-BE49-F238E27FC236}">
                <a16:creationId xmlns:a16="http://schemas.microsoft.com/office/drawing/2014/main" id="{423ADFF2-5F18-464A-8542-8FB38D94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Enforcing autocorrelation to refine embeddings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CDC43C7-37FC-E945-BB30-65E80DBA4A9A}"/>
              </a:ext>
            </a:extLst>
          </p:cNvPr>
          <p:cNvGrpSpPr/>
          <p:nvPr/>
        </p:nvGrpSpPr>
        <p:grpSpPr>
          <a:xfrm>
            <a:off x="6729227" y="2616216"/>
            <a:ext cx="5448830" cy="4005541"/>
            <a:chOff x="5765468" y="1384303"/>
            <a:chExt cx="5448830" cy="4005541"/>
          </a:xfrm>
        </p:grpSpPr>
        <p:pic>
          <p:nvPicPr>
            <p:cNvPr id="34" name="Picture 33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CE961D32-12C7-294C-9625-9E572FF4B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35" name="Oval Callout 34">
              <a:extLst>
                <a:ext uri="{FF2B5EF4-FFF2-40B4-BE49-F238E27FC236}">
                  <a16:creationId xmlns:a16="http://schemas.microsoft.com/office/drawing/2014/main" id="{D15D0CEE-18EB-3940-93F0-5C3E1A074F9D}"/>
                </a:ext>
              </a:extLst>
            </p:cNvPr>
            <p:cNvSpPr/>
            <p:nvPr/>
          </p:nvSpPr>
          <p:spPr>
            <a:xfrm flipH="1">
              <a:off x="5765468" y="1384303"/>
              <a:ext cx="5448830" cy="2417107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Encourage the network to </a:t>
              </a:r>
              <a:r>
                <a:rPr lang="en-US" sz="2000" dirty="0">
                  <a:solidFill>
                    <a:srgbClr val="990000"/>
                  </a:solidFill>
                </a:rPr>
                <a:t>learn from unlabeled locations </a:t>
              </a:r>
              <a:r>
                <a:rPr lang="en-US" sz="2000" dirty="0">
                  <a:solidFill>
                    <a:schemeClr val="tx1"/>
                  </a:solidFill>
                </a:rPr>
                <a:t>since we can describe each location with an embedding! 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99BB2E-F922-2C4C-BB69-39698F458AA2}"/>
              </a:ext>
            </a:extLst>
          </p:cNvPr>
          <p:cNvSpPr txBox="1"/>
          <p:nvPr/>
        </p:nvSpPr>
        <p:spPr>
          <a:xfrm rot="763170">
            <a:off x="4961172" y="1089393"/>
            <a:ext cx="1280287" cy="338554"/>
          </a:xfrm>
          <a:prstGeom prst="rect">
            <a:avLst/>
          </a:prstGeom>
          <a:solidFill>
            <a:srgbClr val="99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Embeddings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5302325-5C8B-D94D-95BE-E89E0F4FBB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1070" y="1522779"/>
            <a:ext cx="5455656" cy="41966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53166-3B7C-014F-A578-2A2E4DB4B36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849" y="3764014"/>
            <a:ext cx="1147574" cy="25478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D51F06-62D2-F147-A5D1-665AB5BAD1A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723" y="4038160"/>
            <a:ext cx="4644717" cy="259121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B331588-39D0-E547-9F7E-C9E2B93D0501}"/>
              </a:ext>
            </a:extLst>
          </p:cNvPr>
          <p:cNvSpPr/>
          <p:nvPr/>
        </p:nvSpPr>
        <p:spPr>
          <a:xfrm>
            <a:off x="3098646" y="4203558"/>
            <a:ext cx="373712" cy="205143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55EE1418-0725-D549-96E7-1D8052A1910C}"/>
              </a:ext>
            </a:extLst>
          </p:cNvPr>
          <p:cNvSpPr/>
          <p:nvPr/>
        </p:nvSpPr>
        <p:spPr>
          <a:xfrm rot="21266554">
            <a:off x="3106371" y="4068331"/>
            <a:ext cx="3571831" cy="807291"/>
          </a:xfrm>
          <a:prstGeom prst="arc">
            <a:avLst>
              <a:gd name="adj1" fmla="val 11444826"/>
              <a:gd name="adj2" fmla="val 20596742"/>
            </a:avLst>
          </a:prstGeom>
          <a:ln w="12700">
            <a:headEnd type="none" w="med" len="med"/>
            <a:tailEnd type="triangl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DFD604-149A-7340-B02F-B83FCF45AA23}"/>
              </a:ext>
            </a:extLst>
          </p:cNvPr>
          <p:cNvGrpSpPr/>
          <p:nvPr/>
        </p:nvGrpSpPr>
        <p:grpSpPr>
          <a:xfrm>
            <a:off x="-3095394" y="4015010"/>
            <a:ext cx="8400834" cy="2745868"/>
            <a:chOff x="9507171" y="3149019"/>
            <a:chExt cx="8400834" cy="274586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A0387F0-08A9-EF41-967F-6C9800101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1329" y="3149019"/>
              <a:ext cx="4676676" cy="2620374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ectangle 36">
                  <a:extLst>
                    <a:ext uri="{FF2B5EF4-FFF2-40B4-BE49-F238E27FC236}">
                      <a16:creationId xmlns:a16="http://schemas.microsoft.com/office/drawing/2014/main" id="{2E593F36-C9DB-5048-ACCE-DBE099D6FBC9}"/>
                    </a:ext>
                  </a:extLst>
                </p:cNvPr>
                <p:cNvSpPr/>
                <p:nvPr/>
              </p:nvSpPr>
              <p:spPr>
                <a:xfrm>
                  <a:off x="9507171" y="5617888"/>
                  <a:ext cx="365228" cy="2769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>
                      <a:ea typeface="Cambria Math" panose="02040503050406030204" pitchFamily="18" charset="0"/>
                    </a:rPr>
                    <a:t>(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h</m:t>
                      </m:r>
                    </m:oMath>
                  </a14:m>
                  <a:r>
                    <a:rPr lang="en-US" sz="1200" dirty="0"/>
                    <a:t>)</a:t>
                  </a:r>
                </a:p>
              </p:txBody>
            </p:sp>
          </mc:Choice>
          <mc:Fallback xmlns=""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A21769F6-CCBD-CD47-A657-97A65C9DB5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07171" y="5617888"/>
                  <a:ext cx="365228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13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992BB4A-279B-884F-A1A1-B9A00F10BCF1}"/>
              </a:ext>
            </a:extLst>
          </p:cNvPr>
          <p:cNvSpPr txBox="1"/>
          <p:nvPr/>
        </p:nvSpPr>
        <p:spPr>
          <a:xfrm rot="16200000">
            <a:off x="-529365" y="4974754"/>
            <a:ext cx="243028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Air quality semivariance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195B433-58C9-9246-BD67-8AAC4891D166}"/>
              </a:ext>
            </a:extLst>
          </p:cNvPr>
          <p:cNvSpPr txBox="1"/>
          <p:nvPr/>
        </p:nvSpPr>
        <p:spPr>
          <a:xfrm>
            <a:off x="838322" y="6443352"/>
            <a:ext cx="38966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Embedding similarity bins (distance lag)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2DA2C89-0B58-164F-B01E-B26474753E7E}"/>
              </a:ext>
            </a:extLst>
          </p:cNvPr>
          <p:cNvGrpSpPr/>
          <p:nvPr/>
        </p:nvGrpSpPr>
        <p:grpSpPr>
          <a:xfrm>
            <a:off x="2983082" y="5465405"/>
            <a:ext cx="3365770" cy="800579"/>
            <a:chOff x="4849040" y="5964327"/>
            <a:chExt cx="3365770" cy="800579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BF2C2B4-64E6-994A-B34F-CB930AF7AA35}"/>
                </a:ext>
              </a:extLst>
            </p:cNvPr>
            <p:cNvSpPr/>
            <p:nvPr/>
          </p:nvSpPr>
          <p:spPr>
            <a:xfrm>
              <a:off x="4849040" y="5964327"/>
              <a:ext cx="3365770" cy="800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C89ED0A5-4D06-3149-BA9A-A2C4B880ABFA}"/>
                </a:ext>
              </a:extLst>
            </p:cNvPr>
            <p:cNvSpPr/>
            <p:nvPr/>
          </p:nvSpPr>
          <p:spPr>
            <a:xfrm>
              <a:off x="4897800" y="6410409"/>
              <a:ext cx="45720" cy="4572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C6DFBDFB-18CA-6640-ADA9-1F9D751C37A8}"/>
                </a:ext>
              </a:extLst>
            </p:cNvPr>
            <p:cNvSpPr/>
            <p:nvPr/>
          </p:nvSpPr>
          <p:spPr>
            <a:xfrm>
              <a:off x="4897800" y="6169924"/>
              <a:ext cx="45720" cy="45720"/>
            </a:xfrm>
            <a:prstGeom prst="ellipse">
              <a:avLst/>
            </a:prstGeom>
            <a:solidFill>
              <a:srgbClr val="9195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817873-720E-D34B-A37A-644A2CDDD4E2}"/>
                    </a:ext>
                  </a:extLst>
                </p:cNvPr>
                <p:cNvSpPr/>
                <p:nvPr/>
              </p:nvSpPr>
              <p:spPr>
                <a:xfrm>
                  <a:off x="4944275" y="6311167"/>
                  <a:ext cx="1155230" cy="24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Predicted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 dirty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85817873-720E-D34B-A37A-644A2CDDD4E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275" y="6311167"/>
                  <a:ext cx="1155230" cy="244205"/>
                </a:xfrm>
                <a:prstGeom prst="rect">
                  <a:avLst/>
                </a:prstGeom>
                <a:blipFill>
                  <a:blip r:embed="rId10"/>
                  <a:stretch>
                    <a:fillRect l="-1099" r="-14286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942D9E-A610-7947-B988-39DE164C1388}"/>
                    </a:ext>
                  </a:extLst>
                </p:cNvPr>
                <p:cNvSpPr/>
                <p:nvPr/>
              </p:nvSpPr>
              <p:spPr>
                <a:xfrm>
                  <a:off x="4944275" y="6070682"/>
                  <a:ext cx="1203806" cy="24420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Observed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9C942D9E-A610-7947-B988-39DE164C13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44275" y="6070682"/>
                  <a:ext cx="1203806" cy="244205"/>
                </a:xfrm>
                <a:prstGeom prst="rect">
                  <a:avLst/>
                </a:prstGeom>
                <a:blipFill>
                  <a:blip r:embed="rId11"/>
                  <a:stretch>
                    <a:fillRect l="-1053" r="-10526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167D635C-5D38-924A-80A5-663BE79D3B54}"/>
                </a:ext>
              </a:extLst>
            </p:cNvPr>
            <p:cNvSpPr/>
            <p:nvPr/>
          </p:nvSpPr>
          <p:spPr>
            <a:xfrm>
              <a:off x="6400559" y="6108792"/>
              <a:ext cx="302172" cy="167984"/>
            </a:xfrm>
            <a:custGeom>
              <a:avLst/>
              <a:gdLst>
                <a:gd name="connsiteX0" fmla="*/ 0 w 617473"/>
                <a:gd name="connsiteY0" fmla="*/ 151837 h 153650"/>
                <a:gd name="connsiteX1" fmla="*/ 67484 w 617473"/>
                <a:gd name="connsiteY1" fmla="*/ 148463 h 153650"/>
                <a:gd name="connsiteX2" fmla="*/ 141715 w 617473"/>
                <a:gd name="connsiteY2" fmla="*/ 107973 h 153650"/>
                <a:gd name="connsiteX3" fmla="*/ 222696 w 617473"/>
                <a:gd name="connsiteY3" fmla="*/ 26993 h 153650"/>
                <a:gd name="connsiteX4" fmla="*/ 300301 w 617473"/>
                <a:gd name="connsiteY4" fmla="*/ 0 h 153650"/>
                <a:gd name="connsiteX5" fmla="*/ 381281 w 617473"/>
                <a:gd name="connsiteY5" fmla="*/ 26993 h 153650"/>
                <a:gd name="connsiteX6" fmla="*/ 462262 w 617473"/>
                <a:gd name="connsiteY6" fmla="*/ 111347 h 153650"/>
                <a:gd name="connsiteX7" fmla="*/ 563487 w 617473"/>
                <a:gd name="connsiteY7" fmla="*/ 138341 h 153650"/>
                <a:gd name="connsiteX8" fmla="*/ 617473 w 617473"/>
                <a:gd name="connsiteY8" fmla="*/ 138341 h 153650"/>
                <a:gd name="connsiteX0" fmla="*/ 0 w 617473"/>
                <a:gd name="connsiteY0" fmla="*/ 151837 h 153650"/>
                <a:gd name="connsiteX1" fmla="*/ 67484 w 617473"/>
                <a:gd name="connsiteY1" fmla="*/ 148463 h 153650"/>
                <a:gd name="connsiteX2" fmla="*/ 141715 w 617473"/>
                <a:gd name="connsiteY2" fmla="*/ 107973 h 153650"/>
                <a:gd name="connsiteX3" fmla="*/ 222696 w 617473"/>
                <a:gd name="connsiteY3" fmla="*/ 26993 h 153650"/>
                <a:gd name="connsiteX4" fmla="*/ 300301 w 617473"/>
                <a:gd name="connsiteY4" fmla="*/ 0 h 153650"/>
                <a:gd name="connsiteX5" fmla="*/ 381281 w 617473"/>
                <a:gd name="connsiteY5" fmla="*/ 26993 h 153650"/>
                <a:gd name="connsiteX6" fmla="*/ 472384 w 617473"/>
                <a:gd name="connsiteY6" fmla="*/ 104599 h 153650"/>
                <a:gd name="connsiteX7" fmla="*/ 563487 w 617473"/>
                <a:gd name="connsiteY7" fmla="*/ 138341 h 153650"/>
                <a:gd name="connsiteX8" fmla="*/ 617473 w 617473"/>
                <a:gd name="connsiteY8" fmla="*/ 138341 h 153650"/>
                <a:gd name="connsiteX0" fmla="*/ 0 w 618278"/>
                <a:gd name="connsiteY0" fmla="*/ 151837 h 153650"/>
                <a:gd name="connsiteX1" fmla="*/ 67484 w 618278"/>
                <a:gd name="connsiteY1" fmla="*/ 148463 h 153650"/>
                <a:gd name="connsiteX2" fmla="*/ 141715 w 618278"/>
                <a:gd name="connsiteY2" fmla="*/ 107973 h 153650"/>
                <a:gd name="connsiteX3" fmla="*/ 222696 w 618278"/>
                <a:gd name="connsiteY3" fmla="*/ 26993 h 153650"/>
                <a:gd name="connsiteX4" fmla="*/ 300301 w 618278"/>
                <a:gd name="connsiteY4" fmla="*/ 0 h 153650"/>
                <a:gd name="connsiteX5" fmla="*/ 381281 w 618278"/>
                <a:gd name="connsiteY5" fmla="*/ 26993 h 153650"/>
                <a:gd name="connsiteX6" fmla="*/ 472384 w 618278"/>
                <a:gd name="connsiteY6" fmla="*/ 104599 h 153650"/>
                <a:gd name="connsiteX7" fmla="*/ 563487 w 618278"/>
                <a:gd name="connsiteY7" fmla="*/ 138341 h 153650"/>
                <a:gd name="connsiteX8" fmla="*/ 618278 w 618278"/>
                <a:gd name="connsiteY8" fmla="*/ 145814 h 15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8278" h="153650">
                  <a:moveTo>
                    <a:pt x="0" y="151837"/>
                  </a:moveTo>
                  <a:cubicBezTo>
                    <a:pt x="21932" y="153805"/>
                    <a:pt x="43865" y="155774"/>
                    <a:pt x="67484" y="148463"/>
                  </a:cubicBezTo>
                  <a:cubicBezTo>
                    <a:pt x="91103" y="141152"/>
                    <a:pt x="115846" y="128218"/>
                    <a:pt x="141715" y="107973"/>
                  </a:cubicBezTo>
                  <a:cubicBezTo>
                    <a:pt x="167584" y="87728"/>
                    <a:pt x="196265" y="44988"/>
                    <a:pt x="222696" y="26993"/>
                  </a:cubicBezTo>
                  <a:cubicBezTo>
                    <a:pt x="249127" y="8997"/>
                    <a:pt x="273870" y="0"/>
                    <a:pt x="300301" y="0"/>
                  </a:cubicBezTo>
                  <a:cubicBezTo>
                    <a:pt x="326732" y="0"/>
                    <a:pt x="352601" y="9560"/>
                    <a:pt x="381281" y="26993"/>
                  </a:cubicBezTo>
                  <a:cubicBezTo>
                    <a:pt x="409961" y="44426"/>
                    <a:pt x="442016" y="86041"/>
                    <a:pt x="472384" y="104599"/>
                  </a:cubicBezTo>
                  <a:cubicBezTo>
                    <a:pt x="502752" y="123157"/>
                    <a:pt x="539171" y="131472"/>
                    <a:pt x="563487" y="138341"/>
                  </a:cubicBezTo>
                  <a:cubicBezTo>
                    <a:pt x="587803" y="145210"/>
                    <a:pt x="604219" y="148063"/>
                    <a:pt x="618278" y="145814"/>
                  </a:cubicBezTo>
                </a:path>
              </a:pathLst>
            </a:custGeom>
            <a:noFill/>
            <a:ln w="19050">
              <a:solidFill>
                <a:srgbClr val="8F8D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9A7D4389-574D-3549-9B3F-56242A877E14}"/>
                </a:ext>
              </a:extLst>
            </p:cNvPr>
            <p:cNvSpPr/>
            <p:nvPr/>
          </p:nvSpPr>
          <p:spPr>
            <a:xfrm>
              <a:off x="6401766" y="6350172"/>
              <a:ext cx="302172" cy="166195"/>
            </a:xfrm>
            <a:custGeom>
              <a:avLst/>
              <a:gdLst>
                <a:gd name="connsiteX0" fmla="*/ 0 w 617473"/>
                <a:gd name="connsiteY0" fmla="*/ 151837 h 153650"/>
                <a:gd name="connsiteX1" fmla="*/ 67484 w 617473"/>
                <a:gd name="connsiteY1" fmla="*/ 148463 h 153650"/>
                <a:gd name="connsiteX2" fmla="*/ 141715 w 617473"/>
                <a:gd name="connsiteY2" fmla="*/ 107973 h 153650"/>
                <a:gd name="connsiteX3" fmla="*/ 222696 w 617473"/>
                <a:gd name="connsiteY3" fmla="*/ 26993 h 153650"/>
                <a:gd name="connsiteX4" fmla="*/ 300301 w 617473"/>
                <a:gd name="connsiteY4" fmla="*/ 0 h 153650"/>
                <a:gd name="connsiteX5" fmla="*/ 381281 w 617473"/>
                <a:gd name="connsiteY5" fmla="*/ 26993 h 153650"/>
                <a:gd name="connsiteX6" fmla="*/ 462262 w 617473"/>
                <a:gd name="connsiteY6" fmla="*/ 111347 h 153650"/>
                <a:gd name="connsiteX7" fmla="*/ 563487 w 617473"/>
                <a:gd name="connsiteY7" fmla="*/ 138341 h 153650"/>
                <a:gd name="connsiteX8" fmla="*/ 617473 w 617473"/>
                <a:gd name="connsiteY8" fmla="*/ 138341 h 153650"/>
                <a:gd name="connsiteX0" fmla="*/ 0 w 617473"/>
                <a:gd name="connsiteY0" fmla="*/ 151837 h 153650"/>
                <a:gd name="connsiteX1" fmla="*/ 67484 w 617473"/>
                <a:gd name="connsiteY1" fmla="*/ 148463 h 153650"/>
                <a:gd name="connsiteX2" fmla="*/ 141715 w 617473"/>
                <a:gd name="connsiteY2" fmla="*/ 107973 h 153650"/>
                <a:gd name="connsiteX3" fmla="*/ 222696 w 617473"/>
                <a:gd name="connsiteY3" fmla="*/ 26993 h 153650"/>
                <a:gd name="connsiteX4" fmla="*/ 300301 w 617473"/>
                <a:gd name="connsiteY4" fmla="*/ 0 h 153650"/>
                <a:gd name="connsiteX5" fmla="*/ 381281 w 617473"/>
                <a:gd name="connsiteY5" fmla="*/ 26993 h 153650"/>
                <a:gd name="connsiteX6" fmla="*/ 472384 w 617473"/>
                <a:gd name="connsiteY6" fmla="*/ 104599 h 153650"/>
                <a:gd name="connsiteX7" fmla="*/ 563487 w 617473"/>
                <a:gd name="connsiteY7" fmla="*/ 138341 h 153650"/>
                <a:gd name="connsiteX8" fmla="*/ 617473 w 617473"/>
                <a:gd name="connsiteY8" fmla="*/ 138341 h 153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17473" h="153650">
                  <a:moveTo>
                    <a:pt x="0" y="151837"/>
                  </a:moveTo>
                  <a:cubicBezTo>
                    <a:pt x="21932" y="153805"/>
                    <a:pt x="43865" y="155774"/>
                    <a:pt x="67484" y="148463"/>
                  </a:cubicBezTo>
                  <a:cubicBezTo>
                    <a:pt x="91103" y="141152"/>
                    <a:pt x="115846" y="128218"/>
                    <a:pt x="141715" y="107973"/>
                  </a:cubicBezTo>
                  <a:cubicBezTo>
                    <a:pt x="167584" y="87728"/>
                    <a:pt x="196265" y="44988"/>
                    <a:pt x="222696" y="26993"/>
                  </a:cubicBezTo>
                  <a:cubicBezTo>
                    <a:pt x="249127" y="8997"/>
                    <a:pt x="273870" y="0"/>
                    <a:pt x="300301" y="0"/>
                  </a:cubicBezTo>
                  <a:cubicBezTo>
                    <a:pt x="326732" y="0"/>
                    <a:pt x="352601" y="9560"/>
                    <a:pt x="381281" y="26993"/>
                  </a:cubicBezTo>
                  <a:cubicBezTo>
                    <a:pt x="409961" y="44426"/>
                    <a:pt x="442016" y="86041"/>
                    <a:pt x="472384" y="104599"/>
                  </a:cubicBezTo>
                  <a:cubicBezTo>
                    <a:pt x="502752" y="123157"/>
                    <a:pt x="539306" y="132717"/>
                    <a:pt x="563487" y="138341"/>
                  </a:cubicBezTo>
                  <a:cubicBezTo>
                    <a:pt x="587668" y="143965"/>
                    <a:pt x="603414" y="140590"/>
                    <a:pt x="617473" y="138341"/>
                  </a:cubicBezTo>
                </a:path>
              </a:pathLst>
            </a:custGeom>
            <a:noFill/>
            <a:ln w="190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73E09-B007-1A40-99B5-7E2B1E3EE623}"/>
                    </a:ext>
                  </a:extLst>
                </p:cNvPr>
                <p:cNvSpPr/>
                <p:nvPr/>
              </p:nvSpPr>
              <p:spPr>
                <a:xfrm>
                  <a:off x="6677723" y="6307353"/>
                  <a:ext cx="1259110" cy="251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Predicted 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acc>
                            </m:sub>
                          </m:sSub>
                        </m:e>
                      </m:d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4F473E09-B007-1A40-99B5-7E2B1E3EE6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7723" y="6307353"/>
                  <a:ext cx="1259110" cy="251832"/>
                </a:xfrm>
                <a:prstGeom prst="rect">
                  <a:avLst/>
                </a:prstGeom>
                <a:blipFill>
                  <a:blip r:embed="rId12"/>
                  <a:stretch>
                    <a:fillRect r="-10891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178B004-60B1-634D-8B55-4DE3AA6B7E75}"/>
                    </a:ext>
                  </a:extLst>
                </p:cNvPr>
                <p:cNvSpPr/>
                <p:nvPr/>
              </p:nvSpPr>
              <p:spPr>
                <a:xfrm>
                  <a:off x="6695973" y="6066868"/>
                  <a:ext cx="1233683" cy="2518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200" dirty="0"/>
                    <a:t>Observed </a:t>
                  </a:r>
                  <a14:m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𝒩</m:t>
                      </m:r>
                      <m:d>
                        <m:d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sz="1200" dirty="0"/>
                </a:p>
              </p:txBody>
            </p:sp>
          </mc:Choice>
          <mc:Fallback xmlns=""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7178B004-60B1-634D-8B55-4DE3AA6B7E7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95973" y="6066868"/>
                  <a:ext cx="1233683" cy="251832"/>
                </a:xfrm>
                <a:prstGeom prst="rect">
                  <a:avLst/>
                </a:prstGeom>
                <a:blipFill>
                  <a:blip r:embed="rId13"/>
                  <a:stretch>
                    <a:fillRect r="-11224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514CF66-1F1C-7147-8F01-CC7ECCB102AB}"/>
              </a:ext>
            </a:extLst>
          </p:cNvPr>
          <p:cNvSpPr txBox="1"/>
          <p:nvPr/>
        </p:nvSpPr>
        <p:spPr>
          <a:xfrm>
            <a:off x="8752114" y="1522951"/>
            <a:ext cx="2746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99515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38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CE858-05D5-5441-8C39-F70F73491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Put everything together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20427F-5687-1043-9C7A-BDB9BC4AB186}"/>
              </a:ext>
            </a:extLst>
          </p:cNvPr>
          <p:cNvGrpSpPr/>
          <p:nvPr/>
        </p:nvGrpSpPr>
        <p:grpSpPr>
          <a:xfrm>
            <a:off x="2707987" y="5360406"/>
            <a:ext cx="8290218" cy="723275"/>
            <a:chOff x="838200" y="4511730"/>
            <a:chExt cx="8290218" cy="723275"/>
          </a:xfrm>
        </p:grpSpPr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2BAFA931-F195-EB43-BBC5-705A6ED4EAEC}"/>
                </a:ext>
              </a:extLst>
            </p:cNvPr>
            <p:cNvSpPr/>
            <p:nvPr/>
          </p:nvSpPr>
          <p:spPr>
            <a:xfrm>
              <a:off x="5275432" y="4910917"/>
              <a:ext cx="3044953" cy="307796"/>
            </a:xfrm>
            <a:prstGeom prst="rect">
              <a:avLst/>
            </a:prstGeom>
            <a:solidFill>
              <a:srgbClr val="002060">
                <a:alpha val="50980"/>
              </a:srgb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 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C0CC4CC-DC6E-6A43-B165-09BB7EF5CBFE}"/>
                </a:ext>
              </a:extLst>
            </p:cNvPr>
            <p:cNvSpPr/>
            <p:nvPr/>
          </p:nvSpPr>
          <p:spPr>
            <a:xfrm>
              <a:off x="2166473" y="4913202"/>
              <a:ext cx="2953512" cy="307796"/>
            </a:xfrm>
            <a:prstGeom prst="rect">
              <a:avLst/>
            </a:prstGeom>
            <a:solidFill>
              <a:schemeClr val="accent6">
                <a:lumMod val="50000"/>
                <a:alpha val="5098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CB9AA158-E457-3A46-8D3C-34D9DB112CB2}"/>
                </a:ext>
              </a:extLst>
            </p:cNvPr>
            <p:cNvSpPr/>
            <p:nvPr/>
          </p:nvSpPr>
          <p:spPr>
            <a:xfrm>
              <a:off x="6590738" y="4545252"/>
              <a:ext cx="2223423" cy="307796"/>
            </a:xfrm>
            <a:prstGeom prst="rect">
              <a:avLst/>
            </a:prstGeom>
            <a:solidFill>
              <a:schemeClr val="bg2">
                <a:lumMod val="90000"/>
                <a:alpha val="50980"/>
              </a:scheme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       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0F1910C-5FD4-C046-8F77-DCD44E2D3411}"/>
                </a:ext>
              </a:extLst>
            </p:cNvPr>
            <p:cNvSpPr/>
            <p:nvPr/>
          </p:nvSpPr>
          <p:spPr>
            <a:xfrm>
              <a:off x="4306620" y="4545252"/>
              <a:ext cx="2120957" cy="307796"/>
            </a:xfrm>
            <a:prstGeom prst="rect">
              <a:avLst/>
            </a:prstGeom>
            <a:solidFill>
              <a:srgbClr val="D0CECE">
                <a:alpha val="50196"/>
              </a:srgbClr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10AD43-3C5F-A04A-A75F-6A86F7B48EC6}"/>
                </a:ext>
              </a:extLst>
            </p:cNvPr>
            <p:cNvSpPr txBox="1"/>
            <p:nvPr/>
          </p:nvSpPr>
          <p:spPr>
            <a:xfrm>
              <a:off x="838200" y="4511730"/>
              <a:ext cx="8290218" cy="7232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dirty="0">
                  <a:solidFill>
                    <a:schemeClr val="bg1"/>
                  </a:solidFill>
                </a:rPr>
                <a:t>Total Loss = Loss[</a:t>
              </a:r>
              <a:r>
                <a:rPr lang="en-US" dirty="0" err="1">
                  <a:solidFill>
                    <a:schemeClr val="bg1"/>
                  </a:solidFill>
                </a:rPr>
                <a:t>Trainin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/>
                <a:t>Total Loss =  𝛼 × Loss[Sparse Layer] + 𝛽 × Loss[Auto-Encoder] </a:t>
              </a:r>
            </a:p>
            <a:p>
              <a:pPr>
                <a:spcBef>
                  <a:spcPts val="600"/>
                </a:spcBef>
              </a:pPr>
              <a:r>
                <a:rPr lang="en-US" dirty="0"/>
                <a:t>	    + 𝛾 × Loss[Local Autocorrelation] + 𝜂 × Loss[Global Autocorrelation]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7FCD937-D3C1-0445-9AB9-4F47D6A82615}"/>
              </a:ext>
            </a:extLst>
          </p:cNvPr>
          <p:cNvGrpSpPr/>
          <p:nvPr/>
        </p:nvGrpSpPr>
        <p:grpSpPr>
          <a:xfrm>
            <a:off x="6202255" y="1197117"/>
            <a:ext cx="4965011" cy="613881"/>
            <a:chOff x="5704165" y="4793655"/>
            <a:chExt cx="4965011" cy="61388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0977B4E-93CD-4841-9A72-9BB2AAECA02B}"/>
                </a:ext>
              </a:extLst>
            </p:cNvPr>
            <p:cNvSpPr txBox="1"/>
            <p:nvPr/>
          </p:nvSpPr>
          <p:spPr>
            <a:xfrm>
              <a:off x="5704165" y="4793655"/>
              <a:ext cx="2752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Spatial and Temporal Space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95FABD-401A-F24D-B3E4-1913449EA56E}"/>
                </a:ext>
              </a:extLst>
            </p:cNvPr>
            <p:cNvSpPr txBox="1"/>
            <p:nvPr/>
          </p:nvSpPr>
          <p:spPr>
            <a:xfrm>
              <a:off x="8818990" y="4793655"/>
              <a:ext cx="18501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Embedding Space</a:t>
              </a:r>
            </a:p>
          </p:txBody>
        </p:sp>
        <p:sp>
          <p:nvSpPr>
            <p:cNvPr id="41" name="Right Arrow 40">
              <a:extLst>
                <a:ext uri="{FF2B5EF4-FFF2-40B4-BE49-F238E27FC236}">
                  <a16:creationId xmlns:a16="http://schemas.microsoft.com/office/drawing/2014/main" id="{2A473438-DE28-D045-BE41-C03DEE7F12E2}"/>
                </a:ext>
              </a:extLst>
            </p:cNvPr>
            <p:cNvSpPr/>
            <p:nvPr/>
          </p:nvSpPr>
          <p:spPr>
            <a:xfrm rot="6947533">
              <a:off x="7190627" y="5128556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ight Arrow 41">
              <a:extLst>
                <a:ext uri="{FF2B5EF4-FFF2-40B4-BE49-F238E27FC236}">
                  <a16:creationId xmlns:a16="http://schemas.microsoft.com/office/drawing/2014/main" id="{68E400FE-9391-FC4F-8344-0666C68A9900}"/>
                </a:ext>
              </a:extLst>
            </p:cNvPr>
            <p:cNvSpPr/>
            <p:nvPr/>
          </p:nvSpPr>
          <p:spPr>
            <a:xfrm rot="3300381">
              <a:off x="9171628" y="5156076"/>
              <a:ext cx="274320" cy="228600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AC581B22-8D39-B841-8FF3-70F60ACA04C6}"/>
              </a:ext>
            </a:extLst>
          </p:cNvPr>
          <p:cNvGrpSpPr/>
          <p:nvPr/>
        </p:nvGrpSpPr>
        <p:grpSpPr>
          <a:xfrm>
            <a:off x="658976" y="1812992"/>
            <a:ext cx="10694824" cy="2777034"/>
            <a:chOff x="632426" y="3949037"/>
            <a:chExt cx="10694824" cy="2777034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79151B04-86D6-EF4E-965A-4F2053B40280}"/>
                </a:ext>
              </a:extLst>
            </p:cNvPr>
            <p:cNvGrpSpPr/>
            <p:nvPr/>
          </p:nvGrpSpPr>
          <p:grpSpPr>
            <a:xfrm>
              <a:off x="632426" y="4692768"/>
              <a:ext cx="2379710" cy="2033303"/>
              <a:chOff x="591736" y="1142989"/>
              <a:chExt cx="2379710" cy="2033303"/>
            </a:xfrm>
          </p:grpSpPr>
          <p:sp>
            <p:nvSpPr>
              <p:cNvPr id="107" name="TextBox 106">
                <a:extLst>
                  <a:ext uri="{FF2B5EF4-FFF2-40B4-BE49-F238E27FC236}">
                    <a16:creationId xmlns:a16="http://schemas.microsoft.com/office/drawing/2014/main" id="{ECA2803D-571B-4445-85E7-F113EB332CB1}"/>
                  </a:ext>
                </a:extLst>
              </p:cNvPr>
              <p:cNvSpPr txBox="1"/>
              <p:nvPr/>
            </p:nvSpPr>
            <p:spPr>
              <a:xfrm>
                <a:off x="1479597" y="1492072"/>
                <a:ext cx="117923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5"/>
                    </a:solidFill>
                  </a:rPr>
                  <a:t>Road length</a:t>
                </a:r>
              </a:p>
            </p:txBody>
          </p: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6C7A6297-060E-6C4F-AF1A-1D93353ED11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6536" y="2261892"/>
                <a:ext cx="91197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D5F28CE4-ED7B-F847-B288-1E5DB71AB579}"/>
                  </a:ext>
                </a:extLst>
              </p:cNvPr>
              <p:cNvSpPr txBox="1"/>
              <p:nvPr/>
            </p:nvSpPr>
            <p:spPr>
              <a:xfrm>
                <a:off x="1479597" y="2489637"/>
                <a:ext cx="125406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6"/>
                    </a:solidFill>
                  </a:rPr>
                  <a:t>Temperature</a:t>
                </a:r>
              </a:p>
            </p:txBody>
          </p:sp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964DEBA9-CB10-7A4D-8FC6-0C658BCE7534}"/>
                  </a:ext>
                </a:extLst>
              </p:cNvPr>
              <p:cNvSpPr txBox="1"/>
              <p:nvPr/>
            </p:nvSpPr>
            <p:spPr>
              <a:xfrm rot="16200000">
                <a:off x="1711367" y="1937798"/>
                <a:ext cx="67999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… …</a:t>
                </a:r>
              </a:p>
            </p:txBody>
          </p:sp>
          <p:sp>
            <p:nvSpPr>
              <p:cNvPr id="111" name="Right Arrow 110">
                <a:extLst>
                  <a:ext uri="{FF2B5EF4-FFF2-40B4-BE49-F238E27FC236}">
                    <a16:creationId xmlns:a16="http://schemas.microsoft.com/office/drawing/2014/main" id="{E93D05B0-5989-A74E-9630-3C1A00CA4677}"/>
                  </a:ext>
                </a:extLst>
              </p:cNvPr>
              <p:cNvSpPr/>
              <p:nvPr/>
            </p:nvSpPr>
            <p:spPr>
              <a:xfrm>
                <a:off x="2697126" y="1573220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ight Arrow 111">
                <a:extLst>
                  <a:ext uri="{FF2B5EF4-FFF2-40B4-BE49-F238E27FC236}">
                    <a16:creationId xmlns:a16="http://schemas.microsoft.com/office/drawing/2014/main" id="{9AFB16B1-C81D-E44E-84D8-32AE6DC4A52B}"/>
                  </a:ext>
                </a:extLst>
              </p:cNvPr>
              <p:cNvSpPr/>
              <p:nvPr/>
            </p:nvSpPr>
            <p:spPr>
              <a:xfrm>
                <a:off x="2697126" y="2066563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ight Arrow 112">
                <a:extLst>
                  <a:ext uri="{FF2B5EF4-FFF2-40B4-BE49-F238E27FC236}">
                    <a16:creationId xmlns:a16="http://schemas.microsoft.com/office/drawing/2014/main" id="{E3EC3083-820C-434C-B21A-7AF23A8EA0E7}"/>
                  </a:ext>
                </a:extLst>
              </p:cNvPr>
              <p:cNvSpPr/>
              <p:nvPr/>
            </p:nvSpPr>
            <p:spPr>
              <a:xfrm>
                <a:off x="2697125" y="2559905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A070BD0E-5E79-B543-872E-6FDA669A3D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91736" y="1142989"/>
                <a:ext cx="91461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6B2AD9-FE52-F544-8385-B79ED19977F2}"/>
                </a:ext>
              </a:extLst>
            </p:cNvPr>
            <p:cNvGrpSpPr/>
            <p:nvPr/>
          </p:nvGrpSpPr>
          <p:grpSpPr>
            <a:xfrm>
              <a:off x="6230991" y="3949038"/>
              <a:ext cx="5096259" cy="2400462"/>
              <a:chOff x="6436764" y="3708996"/>
              <a:chExt cx="5096259" cy="2400462"/>
            </a:xfrm>
          </p:grpSpPr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A05CA87D-DE24-C347-BFFF-FD0322601838}"/>
                  </a:ext>
                </a:extLst>
              </p:cNvPr>
              <p:cNvSpPr txBox="1"/>
              <p:nvPr/>
            </p:nvSpPr>
            <p:spPr>
              <a:xfrm>
                <a:off x="6711083" y="3708996"/>
                <a:ext cx="1828799" cy="914400"/>
              </a:xfrm>
              <a:prstGeom prst="rect">
                <a:avLst/>
              </a:prstGeom>
              <a:solidFill>
                <a:schemeClr val="accent6">
                  <a:lumMod val="50000"/>
                </a:schemeClr>
              </a:solidFill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Enforcing Local Embeddings to be Similar</a:t>
                </a:r>
              </a:p>
            </p:txBody>
          </p:sp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A6832FF5-576E-7F49-9D00-F7F6C9AACAC8}"/>
                  </a:ext>
                </a:extLst>
              </p:cNvPr>
              <p:cNvSpPr txBox="1"/>
              <p:nvPr/>
            </p:nvSpPr>
            <p:spPr>
              <a:xfrm>
                <a:off x="8584586" y="3714082"/>
                <a:ext cx="1828799" cy="914400"/>
              </a:xfrm>
              <a:prstGeom prst="rect">
                <a:avLst/>
              </a:prstGeom>
              <a:solidFill>
                <a:srgbClr val="002060"/>
              </a:solidFill>
              <a:ln>
                <a:solidFill>
                  <a:schemeClr val="tx1"/>
                </a:solidFill>
                <a:prstDash val="dash"/>
              </a:ln>
            </p:spPr>
            <p:txBody>
              <a:bodyPr wrap="square" rtlCol="0">
                <a:noAutofit/>
              </a:bodyPr>
              <a:lstStyle/>
              <a:p>
                <a:pPr algn="ctr">
                  <a:spcBef>
                    <a:spcPts val="600"/>
                  </a:spcBef>
                </a:pPr>
                <a:r>
                  <a:rPr lang="en-US" sz="1600" dirty="0">
                    <a:solidFill>
                      <a:schemeClr val="bg1"/>
                    </a:solidFill>
                  </a:rPr>
                  <a:t>Enforcing Autocorrelation Pattern</a:t>
                </a: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0B0E6F66-D6EA-274A-8A0E-59A16876E6BF}"/>
                  </a:ext>
                </a:extLst>
              </p:cNvPr>
              <p:cNvGrpSpPr/>
              <p:nvPr/>
            </p:nvGrpSpPr>
            <p:grpSpPr>
              <a:xfrm>
                <a:off x="9921768" y="4829298"/>
                <a:ext cx="1611255" cy="1280160"/>
                <a:chOff x="10231271" y="2268395"/>
                <a:chExt cx="1611255" cy="1280160"/>
              </a:xfrm>
            </p:grpSpPr>
            <p:pic>
              <p:nvPicPr>
                <p:cNvPr id="105" name="Picture 104">
                  <a:extLst>
                    <a:ext uri="{FF2B5EF4-FFF2-40B4-BE49-F238E27FC236}">
                      <a16:creationId xmlns:a16="http://schemas.microsoft.com/office/drawing/2014/main" id="{54AF738D-0FC4-F346-9182-45F7C8E014E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62366" y="2268395"/>
                  <a:ext cx="1280160" cy="1280160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106" name="Right Arrow 105">
                  <a:extLst>
                    <a:ext uri="{FF2B5EF4-FFF2-40B4-BE49-F238E27FC236}">
                      <a16:creationId xmlns:a16="http://schemas.microsoft.com/office/drawing/2014/main" id="{A4B018E3-739B-E24A-BFFB-E93E78DD57EE}"/>
                    </a:ext>
                  </a:extLst>
                </p:cNvPr>
                <p:cNvSpPr/>
                <p:nvPr/>
              </p:nvSpPr>
              <p:spPr>
                <a:xfrm>
                  <a:off x="10231271" y="2786768"/>
                  <a:ext cx="274320" cy="228600"/>
                </a:xfrm>
                <a:prstGeom prst="rightArrow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1" name="Group 100">
                <a:extLst>
                  <a:ext uri="{FF2B5EF4-FFF2-40B4-BE49-F238E27FC236}">
                    <a16:creationId xmlns:a16="http://schemas.microsoft.com/office/drawing/2014/main" id="{AFBC3F76-21D6-5549-8B4C-D24694B71E73}"/>
                  </a:ext>
                </a:extLst>
              </p:cNvPr>
              <p:cNvGrpSpPr/>
              <p:nvPr/>
            </p:nvGrpSpPr>
            <p:grpSpPr>
              <a:xfrm>
                <a:off x="6776679" y="5003189"/>
                <a:ext cx="3108960" cy="914400"/>
                <a:chOff x="6750095" y="1698161"/>
                <a:chExt cx="3108960" cy="914400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A85605C6-707F-FC49-AF8B-2D052BB658D2}"/>
                    </a:ext>
                  </a:extLst>
                </p:cNvPr>
                <p:cNvSpPr/>
                <p:nvPr/>
              </p:nvSpPr>
              <p:spPr>
                <a:xfrm>
                  <a:off x="6750095" y="1698161"/>
                  <a:ext cx="3108960" cy="914400"/>
                </a:xfrm>
                <a:prstGeom prst="rect">
                  <a:avLst/>
                </a:prstGeom>
                <a:solidFill>
                  <a:srgbClr val="99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50599B61-0784-764B-BB42-E5D8767B6FF7}"/>
                    </a:ext>
                  </a:extLst>
                </p:cNvPr>
                <p:cNvSpPr/>
                <p:nvPr/>
              </p:nvSpPr>
              <p:spPr>
                <a:xfrm>
                  <a:off x="6838226" y="1832196"/>
                  <a:ext cx="293337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bg1"/>
                      </a:solidFill>
                    </a:rPr>
                    <a:t>Leveraging spatial properties to improve embeddings</a:t>
                  </a:r>
                </a:p>
              </p:txBody>
            </p:sp>
          </p:grpSp>
          <p:sp>
            <p:nvSpPr>
              <p:cNvPr id="102" name="Right Arrow 101">
                <a:extLst>
                  <a:ext uri="{FF2B5EF4-FFF2-40B4-BE49-F238E27FC236}">
                    <a16:creationId xmlns:a16="http://schemas.microsoft.com/office/drawing/2014/main" id="{825D9ADB-06F0-5A40-8F90-29B3697BCECB}"/>
                  </a:ext>
                </a:extLst>
              </p:cNvPr>
              <p:cNvSpPr/>
              <p:nvPr/>
            </p:nvSpPr>
            <p:spPr>
              <a:xfrm>
                <a:off x="6436764" y="5362068"/>
                <a:ext cx="274320" cy="228600"/>
              </a:xfrm>
              <a:prstGeom prst="rightArrow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92" name="Group 91">
              <a:extLst>
                <a:ext uri="{FF2B5EF4-FFF2-40B4-BE49-F238E27FC236}">
                  <a16:creationId xmlns:a16="http://schemas.microsoft.com/office/drawing/2014/main" id="{157B2108-97B3-BB42-B33D-AFB315FDFB31}"/>
                </a:ext>
              </a:extLst>
            </p:cNvPr>
            <p:cNvGrpSpPr/>
            <p:nvPr/>
          </p:nvGrpSpPr>
          <p:grpSpPr>
            <a:xfrm>
              <a:off x="2668330" y="3949037"/>
              <a:ext cx="3793010" cy="2208594"/>
              <a:chOff x="2874104" y="2836754"/>
              <a:chExt cx="3793010" cy="2208594"/>
            </a:xfrm>
          </p:grpSpPr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2C7589DB-0895-6C49-B554-B59569C745F1}"/>
                  </a:ext>
                </a:extLst>
              </p:cNvPr>
              <p:cNvSpPr/>
              <p:nvPr/>
            </p:nvSpPr>
            <p:spPr>
              <a:xfrm>
                <a:off x="2874104" y="2840627"/>
                <a:ext cx="1920240" cy="914400"/>
              </a:xfrm>
              <a:prstGeom prst="rect">
                <a:avLst/>
              </a:prstGeom>
              <a:solidFill>
                <a:schemeClr val="bg2">
                  <a:alpha val="50980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Feature </a:t>
                </a:r>
              </a:p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Selection</a:t>
                </a:r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:a16="http://schemas.microsoft.com/office/drawing/2014/main" id="{B7AEFC62-927E-9E47-BA6E-CE5E519AEB9B}"/>
                  </a:ext>
                </a:extLst>
              </p:cNvPr>
              <p:cNvSpPr/>
              <p:nvPr/>
            </p:nvSpPr>
            <p:spPr>
              <a:xfrm>
                <a:off x="4838314" y="2836754"/>
                <a:ext cx="1828800" cy="914400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  <a:alpha val="50196"/>
                </a:schemeClr>
              </a:solidFill>
              <a:ln w="1270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chemeClr val="tx1"/>
                    </a:solidFill>
                  </a:rPr>
                  <a:t>Jointly Learning Spatiotemporal Effects</a:t>
                </a:r>
              </a:p>
            </p:txBody>
          </p:sp>
          <p:grpSp>
            <p:nvGrpSpPr>
              <p:cNvPr id="95" name="Group 94">
                <a:extLst>
                  <a:ext uri="{FF2B5EF4-FFF2-40B4-BE49-F238E27FC236}">
                    <a16:creationId xmlns:a16="http://schemas.microsoft.com/office/drawing/2014/main" id="{B89E2A50-4E82-2D41-AD33-90855E4D8C58}"/>
                  </a:ext>
                </a:extLst>
              </p:cNvPr>
              <p:cNvGrpSpPr/>
              <p:nvPr/>
            </p:nvGrpSpPr>
            <p:grpSpPr>
              <a:xfrm>
                <a:off x="3272519" y="4130948"/>
                <a:ext cx="3108960" cy="914400"/>
                <a:chOff x="2670048" y="1690688"/>
                <a:chExt cx="3108960" cy="914400"/>
              </a:xfrm>
            </p:grpSpPr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453309-1DC0-8546-8B94-1DE195EBA710}"/>
                    </a:ext>
                  </a:extLst>
                </p:cNvPr>
                <p:cNvSpPr/>
                <p:nvPr/>
              </p:nvSpPr>
              <p:spPr>
                <a:xfrm>
                  <a:off x="2670048" y="1690688"/>
                  <a:ext cx="3108960" cy="914400"/>
                </a:xfrm>
                <a:prstGeom prst="rect">
                  <a:avLst/>
                </a:prstGeom>
                <a:solidFill>
                  <a:srgbClr val="9900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0CA932D2-3AF9-2048-B83D-B7318FAF24DF}"/>
                    </a:ext>
                  </a:extLst>
                </p:cNvPr>
                <p:cNvSpPr/>
                <p:nvPr/>
              </p:nvSpPr>
              <p:spPr>
                <a:xfrm>
                  <a:off x="2702053" y="1824723"/>
                  <a:ext cx="304495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ts val="600"/>
                    </a:spcBef>
                  </a:pPr>
                  <a:r>
                    <a:rPr lang="en-US" dirty="0">
                      <a:solidFill>
                        <a:schemeClr val="bg1"/>
                      </a:solidFill>
                    </a:rPr>
                    <a:t>Creating initial environmental characteristics embeddings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46285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7471-8DD4-DE4D-A46C-BE695DA5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settings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DB5B6-33E0-DD48-98D9-E912C8D3F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80" y="1776460"/>
            <a:ext cx="7199608" cy="476245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Create a grid surface with cell size 500m×500m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zh-CN" sz="1800" dirty="0"/>
              <a:t>-</a:t>
            </a:r>
            <a:r>
              <a:rPr lang="zh-CN" altLang="en-US" sz="1800" dirty="0"/>
              <a:t> </a:t>
            </a:r>
            <a:r>
              <a:rPr lang="en-US" altLang="zh-CN" sz="1800" dirty="0"/>
              <a:t>50km×40km in Los Angeles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Input Data</a:t>
            </a:r>
            <a:endParaRPr lang="en-US" sz="1800" dirty="0"/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Air quality data: </a:t>
            </a:r>
            <a:r>
              <a:rPr lang="en-US" sz="2000" dirty="0" err="1"/>
              <a:t>PurpleAir</a:t>
            </a:r>
            <a:r>
              <a:rPr lang="en-US" sz="2000" dirty="0"/>
              <a:t>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1800" dirty="0"/>
              <a:t>hourly PM</a:t>
            </a:r>
            <a:r>
              <a:rPr lang="en-US" sz="1800" baseline="-25000" dirty="0"/>
              <a:t>2.5</a:t>
            </a:r>
            <a:r>
              <a:rPr lang="en-US" sz="1800" dirty="0"/>
              <a:t> measurements (2018)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Meteorological data: </a:t>
            </a:r>
            <a:r>
              <a:rPr lang="en-US" sz="2000" dirty="0" err="1"/>
              <a:t>DarkSky</a:t>
            </a:r>
            <a:r>
              <a:rPr lang="en-US" sz="2000" dirty="0"/>
              <a:t> 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1800" dirty="0"/>
              <a:t>hourly weather information, e.g., temperature, visibility, pressure, humidity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Geographic data: </a:t>
            </a:r>
            <a:r>
              <a:rPr lang="en-US" sz="2000" dirty="0"/>
              <a:t>OpenStreetMap</a:t>
            </a:r>
          </a:p>
          <a:p>
            <a:pPr lvl="2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altLang="zh-CN" sz="1800" dirty="0"/>
              <a:t>82</a:t>
            </a:r>
            <a:r>
              <a:rPr lang="zh-CN" altLang="en-US" sz="1800" dirty="0"/>
              <a:t> </a:t>
            </a:r>
            <a:r>
              <a:rPr lang="en-US" sz="1800" dirty="0"/>
              <a:t>features, e.g., length(primary roads), area(green land), count(hotels)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Other features: </a:t>
            </a:r>
            <a:r>
              <a:rPr lang="en-US" sz="2000" dirty="0"/>
              <a:t>hour of day, day of week, day of year, longitude and latitude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1800" dirty="0"/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99607-2FBA-274F-8594-BA2C982EC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8DD4-F289-5A49-83BB-4D378DD7E49A}" type="slidenum">
              <a:rPr lang="en-US" smtClean="0"/>
              <a:t>26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DFD2A5-44C4-3F4D-9464-A3E7DAA4E8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1388" y="1055535"/>
            <a:ext cx="4501212" cy="531877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4919930-AC8C-2147-85D5-C43DCEF5CAD7}"/>
              </a:ext>
            </a:extLst>
          </p:cNvPr>
          <p:cNvSpPr/>
          <p:nvPr/>
        </p:nvSpPr>
        <p:spPr>
          <a:xfrm>
            <a:off x="7983212" y="1100950"/>
            <a:ext cx="2536250" cy="35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Gridded Space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1456A3-47E3-B54E-A232-3EB433FA47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7402" y="1623985"/>
            <a:ext cx="924673" cy="5195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DA410-AD9A-0F4B-95EE-0E6EF22872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6275" y="1937649"/>
            <a:ext cx="924673" cy="6102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6775EB4-02FD-A448-80E4-D249B288D62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339" y="3582740"/>
            <a:ext cx="877413" cy="6580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13AA92A-F66A-6845-8548-BB38D506AC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47028" y="1913935"/>
            <a:ext cx="951484" cy="63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62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35DFEF-25FC-FE43-9C8F-639E8C3527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630" y="168323"/>
            <a:ext cx="5351740" cy="668967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23480D-F58C-4D47-930E-EEFDB160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settings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74E85B2-EC60-FA4A-BD75-86A6C96B65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04675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Training settings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2000" dirty="0"/>
              <a:t>Dividing the area into four parts, each selecting randomly 60% locations for </a:t>
            </a:r>
            <a:r>
              <a:rPr lang="en-US" sz="2000" dirty="0">
                <a:solidFill>
                  <a:srgbClr val="FF0000"/>
                </a:solidFill>
              </a:rPr>
              <a:t>training</a:t>
            </a:r>
            <a:r>
              <a:rPr lang="en-US" sz="2000" dirty="0"/>
              <a:t>, 20% for </a:t>
            </a:r>
            <a:r>
              <a:rPr lang="en-US" sz="2000" dirty="0">
                <a:solidFill>
                  <a:srgbClr val="0070C0"/>
                </a:solidFill>
              </a:rPr>
              <a:t>validation</a:t>
            </a:r>
            <a:r>
              <a:rPr lang="en-US" sz="2000" dirty="0"/>
              <a:t>, and 20% for </a:t>
            </a:r>
            <a:r>
              <a:rPr lang="en-US" sz="2000" dirty="0">
                <a:solidFill>
                  <a:srgbClr val="2D9D2E"/>
                </a:solidFill>
              </a:rPr>
              <a:t>testing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834DA97-4E32-D648-85EA-E1615D4B977B}"/>
              </a:ext>
            </a:extLst>
          </p:cNvPr>
          <p:cNvGrpSpPr/>
          <p:nvPr/>
        </p:nvGrpSpPr>
        <p:grpSpPr>
          <a:xfrm>
            <a:off x="330780" y="3166960"/>
            <a:ext cx="3157178" cy="3700002"/>
            <a:chOff x="1510641" y="3962331"/>
            <a:chExt cx="2232455" cy="2707763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DCBD3E-979A-3D4A-A6E9-628326BCA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10641" y="3962331"/>
              <a:ext cx="2232455" cy="2707763"/>
            </a:xfrm>
            <a:prstGeom prst="rect">
              <a:avLst/>
            </a:prstGeom>
          </p:spPr>
        </p:pic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D1CF3E1B-52C5-074E-A997-84BBF63C9B9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4882" y="5276211"/>
              <a:ext cx="2033529" cy="729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596E60CE-CF5F-A74F-AA76-79C21144363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61647" y="4070298"/>
              <a:ext cx="877" cy="2437856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334B108-F17D-AF41-909C-6B9E68EAF167}"/>
              </a:ext>
            </a:extLst>
          </p:cNvPr>
          <p:cNvSpPr txBox="1"/>
          <p:nvPr/>
        </p:nvSpPr>
        <p:spPr>
          <a:xfrm>
            <a:off x="1110899" y="3873099"/>
            <a:ext cx="317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2120CC-D819-1E4F-892F-3AF1D7344B30}"/>
              </a:ext>
            </a:extLst>
          </p:cNvPr>
          <p:cNvSpPr txBox="1"/>
          <p:nvPr/>
        </p:nvSpPr>
        <p:spPr>
          <a:xfrm>
            <a:off x="2467213" y="3873099"/>
            <a:ext cx="317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0F8BD9B-4480-BA4E-B322-E837D89D26DA}"/>
              </a:ext>
            </a:extLst>
          </p:cNvPr>
          <p:cNvSpPr txBox="1"/>
          <p:nvPr/>
        </p:nvSpPr>
        <p:spPr>
          <a:xfrm>
            <a:off x="1109980" y="5650468"/>
            <a:ext cx="31771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921C18-A8F1-5A40-B2B5-E4808323F36F}"/>
              </a:ext>
            </a:extLst>
          </p:cNvPr>
          <p:cNvSpPr txBox="1"/>
          <p:nvPr/>
        </p:nvSpPr>
        <p:spPr>
          <a:xfrm>
            <a:off x="2519351" y="5650468"/>
            <a:ext cx="32733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D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3E0D61D-96BC-DC4A-A728-C2F0AA2EC69A}"/>
              </a:ext>
            </a:extLst>
          </p:cNvPr>
          <p:cNvGrpSpPr/>
          <p:nvPr/>
        </p:nvGrpSpPr>
        <p:grpSpPr>
          <a:xfrm>
            <a:off x="1677039" y="3211120"/>
            <a:ext cx="5038354" cy="3456358"/>
            <a:chOff x="5674833" y="143431"/>
            <a:chExt cx="5038354" cy="3456358"/>
          </a:xfrm>
        </p:grpSpPr>
        <p:pic>
          <p:nvPicPr>
            <p:cNvPr id="11" name="Picture 10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D1615855-5111-D44D-88A4-C805A9993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12" name="Oval Callout 11">
              <a:extLst>
                <a:ext uri="{FF2B5EF4-FFF2-40B4-BE49-F238E27FC236}">
                  <a16:creationId xmlns:a16="http://schemas.microsoft.com/office/drawing/2014/main" id="{9A135307-B79E-C244-9E65-A6417DC99EF8}"/>
                </a:ext>
              </a:extLst>
            </p:cNvPr>
            <p:cNvSpPr/>
            <p:nvPr/>
          </p:nvSpPr>
          <p:spPr>
            <a:xfrm flipH="1">
              <a:off x="5674833" y="143431"/>
              <a:ext cx="4946543" cy="19221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00000"/>
                </a:lnSpc>
                <a:spcBef>
                  <a:spcPts val="6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Ensure similar spatial distribution of the training data and validation data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103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57471-8DD4-DE4D-A46C-BE695DA5E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Quantitative</a:t>
            </a:r>
            <a:r>
              <a:rPr lang="zh-CN" altLang="en-US" dirty="0"/>
              <a:t> </a:t>
            </a:r>
            <a:r>
              <a:rPr lang="en-US" dirty="0"/>
              <a:t>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DB5B6-33E0-DD48-98D9-E912C8D3F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371667" cy="5032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Built one predictive model per month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DeepLATTE (red line) outperformed all baseline methods in RMSE and R2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Ablation studies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Without the feature selection module underperforms 1.8%-5.1% in RMSE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800" dirty="0"/>
              <a:t>Without learning autocorrelation underperforms 4.1%- 8.3% in RMSE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82FD6F-FE37-A44B-8272-420D907C7760}"/>
              </a:ext>
            </a:extLst>
          </p:cNvPr>
          <p:cNvGrpSpPr/>
          <p:nvPr/>
        </p:nvGrpSpPr>
        <p:grpSpPr>
          <a:xfrm>
            <a:off x="1280738" y="2733649"/>
            <a:ext cx="5202779" cy="2346765"/>
            <a:chOff x="1688960" y="3680582"/>
            <a:chExt cx="6055360" cy="273133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85415A6-62A6-0948-A62A-FF76C5611501}"/>
                </a:ext>
              </a:extLst>
            </p:cNvPr>
            <p:cNvGrpSpPr/>
            <p:nvPr/>
          </p:nvGrpSpPr>
          <p:grpSpPr>
            <a:xfrm>
              <a:off x="2027514" y="3680582"/>
              <a:ext cx="5716806" cy="2731330"/>
              <a:chOff x="1581819" y="3396512"/>
              <a:chExt cx="6165648" cy="2933243"/>
            </a:xfrm>
          </p:grpSpPr>
          <p:pic>
            <p:nvPicPr>
              <p:cNvPr id="7" name="Picture 6" descr="Chart, line chart&#10;&#10;Description automatically generated">
                <a:extLst>
                  <a:ext uri="{FF2B5EF4-FFF2-40B4-BE49-F238E27FC236}">
                    <a16:creationId xmlns:a16="http://schemas.microsoft.com/office/drawing/2014/main" id="{D0054714-551B-824B-80E0-34ED94F951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81819" y="3396512"/>
                <a:ext cx="6165648" cy="2933243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9650961-5590-2542-87C8-7BDCB88FF03D}"/>
                  </a:ext>
                </a:extLst>
              </p:cNvPr>
              <p:cNvSpPr/>
              <p:nvPr/>
            </p:nvSpPr>
            <p:spPr>
              <a:xfrm>
                <a:off x="3953062" y="3729840"/>
                <a:ext cx="278295" cy="23853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CDEE883-BE08-F743-AB4C-A0A3A18C9C17}"/>
                </a:ext>
              </a:extLst>
            </p:cNvPr>
            <p:cNvSpPr/>
            <p:nvPr/>
          </p:nvSpPr>
          <p:spPr>
            <a:xfrm rot="16200000">
              <a:off x="1524652" y="4727113"/>
              <a:ext cx="667170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/>
                <a:t>RMSE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0C453C1-496A-6942-BB46-12C2418C4115}"/>
              </a:ext>
            </a:extLst>
          </p:cNvPr>
          <p:cNvSpPr/>
          <p:nvPr/>
        </p:nvSpPr>
        <p:spPr>
          <a:xfrm>
            <a:off x="4081866" y="3027566"/>
            <a:ext cx="731520" cy="163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C6B7F2-7457-224F-B898-67718DCDAA94}"/>
              </a:ext>
            </a:extLst>
          </p:cNvPr>
          <p:cNvSpPr txBox="1"/>
          <p:nvPr/>
        </p:nvSpPr>
        <p:spPr>
          <a:xfrm>
            <a:off x="4081866" y="2974092"/>
            <a:ext cx="8050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DeepLATTE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992818A-EDC5-DF43-931B-0AC0446867B8}"/>
              </a:ext>
            </a:extLst>
          </p:cNvPr>
          <p:cNvSpPr/>
          <p:nvPr/>
        </p:nvSpPr>
        <p:spPr>
          <a:xfrm>
            <a:off x="2923559" y="3045729"/>
            <a:ext cx="693917" cy="13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86535-8D6C-AD4A-B6AD-C1D0010D3258}"/>
              </a:ext>
            </a:extLst>
          </p:cNvPr>
          <p:cNvSpPr txBox="1"/>
          <p:nvPr/>
        </p:nvSpPr>
        <p:spPr>
          <a:xfrm>
            <a:off x="2868806" y="2974092"/>
            <a:ext cx="107433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/>
              <a:t>Our 2017 model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5AA3DFB-0412-FA45-9671-B1191966E670}"/>
              </a:ext>
            </a:extLst>
          </p:cNvPr>
          <p:cNvGrpSpPr/>
          <p:nvPr/>
        </p:nvGrpSpPr>
        <p:grpSpPr>
          <a:xfrm>
            <a:off x="6575328" y="2855542"/>
            <a:ext cx="5038354" cy="3456358"/>
            <a:chOff x="5674833" y="143431"/>
            <a:chExt cx="5038354" cy="3456358"/>
          </a:xfrm>
        </p:grpSpPr>
        <p:pic>
          <p:nvPicPr>
            <p:cNvPr id="16" name="Picture 15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39E4B691-D890-C14D-AF84-73612B178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17" name="Oval Callout 16">
              <a:extLst>
                <a:ext uri="{FF2B5EF4-FFF2-40B4-BE49-F238E27FC236}">
                  <a16:creationId xmlns:a16="http://schemas.microsoft.com/office/drawing/2014/main" id="{42AA0141-6652-2149-871E-CB66954D5AC9}"/>
                </a:ext>
              </a:extLst>
            </p:cNvPr>
            <p:cNvSpPr/>
            <p:nvPr/>
          </p:nvSpPr>
          <p:spPr>
            <a:xfrm flipH="1">
              <a:off x="5674833" y="143431"/>
              <a:ext cx="4946543" cy="19221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00000"/>
                </a:lnSpc>
                <a:spcBef>
                  <a:spcPts val="6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But, for the locations that do not have a ground observation, how do we know we are correct?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4319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C801C190-4A99-B24D-B8F1-E41C799C733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200" y="2755667"/>
            <a:ext cx="1551239" cy="1888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60D084-0728-FD4B-9AA8-7A7E113FC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779494" cy="1325563"/>
          </a:xfrm>
        </p:spPr>
        <p:txBody>
          <a:bodyPr>
            <a:normAutofit/>
          </a:bodyPr>
          <a:lstStyle/>
          <a:p>
            <a:r>
              <a:rPr lang="en-US" dirty="0"/>
              <a:t>Evaluating geo-features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88F810-28D9-1042-B785-2E15067BB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46356" cy="160337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Evaluating the relationships between predictions and geographic features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r>
              <a:rPr lang="en-US" sz="1800" dirty="0"/>
              <a:t>Showing the result in Oct. 2018, i.e., computing monthly average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76A9B2-460E-4741-9230-68237637BF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320" y="2755667"/>
            <a:ext cx="1554480" cy="18882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8659885-FD00-B642-B1CF-A2FCBF793007}"/>
              </a:ext>
            </a:extLst>
          </p:cNvPr>
          <p:cNvSpPr txBox="1"/>
          <p:nvPr/>
        </p:nvSpPr>
        <p:spPr>
          <a:xfrm>
            <a:off x="10000846" y="4305389"/>
            <a:ext cx="1151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Motorway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B41371F-ADC1-934B-AC1C-F4B87EB68A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401794"/>
              </p:ext>
            </p:extLst>
          </p:nvPr>
        </p:nvGraphicFramePr>
        <p:xfrm>
          <a:off x="3772240" y="3039982"/>
          <a:ext cx="393192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341347351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787395821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962714263"/>
                    </a:ext>
                  </a:extLst>
                </a:gridCol>
              </a:tblGrid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Motorway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Light Rail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711966"/>
                  </a:ext>
                </a:extLst>
              </a:tr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16.9374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17.2880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260085"/>
                  </a:ext>
                </a:extLst>
              </a:tr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Distance &lt;=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C000"/>
                          </a:solidFill>
                        </a:rPr>
                        <a:t>16.7656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C000"/>
                          </a:solidFill>
                        </a:rPr>
                        <a:t>17.1838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937054"/>
                  </a:ext>
                </a:extLst>
              </a:tr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Distance &lt;= 1,000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16.6616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00B050"/>
                          </a:solidFill>
                        </a:rPr>
                        <a:t>17.0828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1523048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F229FA6-509F-3047-A195-97676EBA48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1200" y="4712550"/>
            <a:ext cx="1554480" cy="190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AD801BB-C5AB-CA4E-90D8-9F353605BE6D}"/>
              </a:ext>
            </a:extLst>
          </p:cNvPr>
          <p:cNvSpPr txBox="1"/>
          <p:nvPr/>
        </p:nvSpPr>
        <p:spPr>
          <a:xfrm>
            <a:off x="8473779" y="6274811"/>
            <a:ext cx="9493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/>
              <a:t>Light Rail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3F35FA7-051F-7947-91E6-5A467BE7F82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320" y="4712550"/>
            <a:ext cx="1554480" cy="190081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AB8BEBB-2647-0B4B-A91C-EF9D937E4A03}"/>
              </a:ext>
            </a:extLst>
          </p:cNvPr>
          <p:cNvSpPr txBox="1"/>
          <p:nvPr/>
        </p:nvSpPr>
        <p:spPr>
          <a:xfrm>
            <a:off x="8390980" y="4305389"/>
            <a:ext cx="11149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Predictions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2C7D399-2DDF-6C4C-BD1D-035BFB255129}"/>
              </a:ext>
            </a:extLst>
          </p:cNvPr>
          <p:cNvSpPr txBox="1"/>
          <p:nvPr/>
        </p:nvSpPr>
        <p:spPr>
          <a:xfrm>
            <a:off x="10262981" y="6274811"/>
            <a:ext cx="627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Parks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7F90E4F5-7F3E-744B-82E4-5A8D448EA7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3630264"/>
              </p:ext>
            </p:extLst>
          </p:nvPr>
        </p:nvGraphicFramePr>
        <p:xfrm>
          <a:off x="4964340" y="5089365"/>
          <a:ext cx="2743200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4480">
                  <a:extLst>
                    <a:ext uri="{9D8B030D-6E8A-4147-A177-3AD203B41FA5}">
                      <a16:colId xmlns:a16="http://schemas.microsoft.com/office/drawing/2014/main" val="3413473519"/>
                    </a:ext>
                  </a:extLst>
                </a:gridCol>
                <a:gridCol w="1188720">
                  <a:extLst>
                    <a:ext uri="{9D8B030D-6E8A-4147-A177-3AD203B41FA5}">
                      <a16:colId xmlns:a16="http://schemas.microsoft.com/office/drawing/2014/main" val="3266799496"/>
                    </a:ext>
                  </a:extLst>
                </a:gridCol>
              </a:tblGrid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(m)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Park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711966"/>
                  </a:ext>
                </a:extLst>
              </a:tr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00B050"/>
                          </a:solidFill>
                          <a:effectLst/>
                          <a:latin typeface="var(--jp-code-font-family)"/>
                        </a:rPr>
                        <a:t>16.4163</a:t>
                      </a:r>
                      <a:endParaRPr lang="en-US" sz="1400" b="1" dirty="0">
                        <a:solidFill>
                          <a:srgbClr val="00B050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260085"/>
                  </a:ext>
                </a:extLst>
              </a:tr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Distance &gt; 500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C000"/>
                          </a:solidFill>
                        </a:rPr>
                        <a:t>16.6054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4186"/>
                  </a:ext>
                </a:extLst>
              </a:tr>
              <a:tr h="290859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>
                          <a:solidFill>
                            <a:schemeClr val="tx1"/>
                          </a:solidFill>
                        </a:rPr>
                        <a:t>Distance &gt; 1,000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solidFill>
                            <a:srgbClr val="FF0000"/>
                          </a:solidFill>
                        </a:rPr>
                        <a:t>17.0344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726295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7F8BF8EC-F197-214D-8886-80575F308F18}"/>
              </a:ext>
            </a:extLst>
          </p:cNvPr>
          <p:cNvSpPr txBox="1"/>
          <p:nvPr/>
        </p:nvSpPr>
        <p:spPr>
          <a:xfrm>
            <a:off x="1420513" y="5514299"/>
            <a:ext cx="3311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Close</a:t>
            </a:r>
            <a:r>
              <a:rPr lang="en-US" dirty="0"/>
              <a:t> to parks improve air quality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40C78E2-8A53-904A-8806-E598258F9B3A}"/>
              </a:ext>
            </a:extLst>
          </p:cNvPr>
          <p:cNvSpPr txBox="1"/>
          <p:nvPr/>
        </p:nvSpPr>
        <p:spPr>
          <a:xfrm>
            <a:off x="235636" y="3400961"/>
            <a:ext cx="33358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Away</a:t>
            </a:r>
            <a:r>
              <a:rPr lang="en-US" dirty="0"/>
              <a:t> from major transportation networks improve air quality</a:t>
            </a:r>
          </a:p>
        </p:txBody>
      </p:sp>
    </p:spTree>
    <p:extLst>
      <p:ext uri="{BB962C8B-B14F-4D97-AF65-F5344CB8AC3E}">
        <p14:creationId xmlns:p14="http://schemas.microsoft.com/office/powerpoint/2010/main" val="21244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  <p:bldP spid="22" grpId="0"/>
      <p:bldP spid="24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937847-B4B4-3148-ABBE-083F15721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Why do we care?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E004B8-E2E5-7647-9D7E-6D8E61F15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89009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Location</a:t>
            </a:r>
            <a:r>
              <a:rPr lang="zh-TW" altLang="en-US" sz="2400" b="1" dirty="0"/>
              <a:t> </a:t>
            </a:r>
            <a:r>
              <a:rPr lang="en-US" altLang="zh-TW" sz="2400" dirty="0"/>
              <a:t>is the key to</a:t>
            </a:r>
            <a:r>
              <a:rPr lang="en-US" sz="2400" dirty="0"/>
              <a:t> link various types of data</a:t>
            </a:r>
          </a:p>
          <a:p>
            <a:pPr lvl="1"/>
            <a:r>
              <a:rPr lang="en-US" sz="2000" dirty="0"/>
              <a:t>e.g. can provide context-rich annotated (training) data (if we do it correctly)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0397B5-5F33-6B4E-9759-23BF99B3D286}"/>
              </a:ext>
            </a:extLst>
          </p:cNvPr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3089" y="4356123"/>
            <a:ext cx="2535121" cy="23669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4039E6-4EB3-F948-813D-3ADC871851D2}"/>
              </a:ext>
            </a:extLst>
          </p:cNvPr>
          <p:cNvSpPr txBox="1"/>
          <p:nvPr/>
        </p:nvSpPr>
        <p:spPr>
          <a:xfrm>
            <a:off x="5346049" y="4968689"/>
            <a:ext cx="40462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Data scale/representation conflict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6CDF589-3BE3-A045-97D2-2F8DFB29BF40}"/>
              </a:ext>
            </a:extLst>
          </p:cNvPr>
          <p:cNvSpPr/>
          <p:nvPr/>
        </p:nvSpPr>
        <p:spPr>
          <a:xfrm>
            <a:off x="1354363" y="5946130"/>
            <a:ext cx="3734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4"/>
              </a:rPr>
              <a:t>https://ai.facebook.com/blog/mapping-the-world-to-help-aid-workers-with-weakly-semi-supervised-learning/</a:t>
            </a:r>
            <a:endParaRPr lang="en-US" sz="12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93ED0A-63D9-A24B-8FF7-51D24CD70D0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91" y="3510636"/>
            <a:ext cx="702072" cy="70207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141E2B5-97A7-4F4D-8F5D-F788EF682ECD}"/>
              </a:ext>
            </a:extLst>
          </p:cNvPr>
          <p:cNvGrpSpPr/>
          <p:nvPr/>
        </p:nvGrpSpPr>
        <p:grpSpPr>
          <a:xfrm>
            <a:off x="5435787" y="1825625"/>
            <a:ext cx="6272423" cy="4644925"/>
            <a:chOff x="5553086" y="1834454"/>
            <a:chExt cx="6272423" cy="46449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FE836E4-2DF5-5940-AF58-B50B804B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9435" y="1834454"/>
              <a:ext cx="4619727" cy="420543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6C96DEF-C7DE-1743-9424-993AA99537A5}"/>
                </a:ext>
              </a:extLst>
            </p:cNvPr>
            <p:cNvSpPr txBox="1"/>
            <p:nvPr/>
          </p:nvSpPr>
          <p:spPr>
            <a:xfrm>
              <a:off x="5553086" y="6079269"/>
              <a:ext cx="62724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Label road locations on imagery with OpenStreetMap data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9044F1A5-C440-4C46-9927-4B1B852F50D9}"/>
              </a:ext>
            </a:extLst>
          </p:cNvPr>
          <p:cNvSpPr txBox="1"/>
          <p:nvPr/>
        </p:nvSpPr>
        <p:spPr>
          <a:xfrm>
            <a:off x="1508998" y="3406974"/>
            <a:ext cx="43085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B2D31"/>
                </a:solidFill>
                <a:latin typeface="Freight Sans LF Pro Light"/>
              </a:rPr>
              <a:t>“By using the data in OSM, we were able to collect more than </a:t>
            </a:r>
            <a:r>
              <a:rPr lang="en-US" dirty="0">
                <a:solidFill>
                  <a:srgbClr val="0070C0"/>
                </a:solidFill>
                <a:latin typeface="Freight Sans LF Pro Light"/>
              </a:rPr>
              <a:t>100 million labeled examples</a:t>
            </a:r>
            <a:r>
              <a:rPr lang="en-US" dirty="0">
                <a:solidFill>
                  <a:srgbClr val="00B0F0"/>
                </a:solidFill>
                <a:latin typeface="Freight Sans LF Pro Light"/>
              </a:rPr>
              <a:t> </a:t>
            </a:r>
            <a:r>
              <a:rPr lang="en-US" dirty="0">
                <a:solidFill>
                  <a:srgbClr val="2B2D31"/>
                </a:solidFill>
                <a:latin typeface="Freight Sans LF Pro Light"/>
              </a:rPr>
              <a:t>to add to our training data set.”</a:t>
            </a:r>
          </a:p>
          <a:p>
            <a:r>
              <a:rPr lang="en-US" dirty="0">
                <a:solidFill>
                  <a:srgbClr val="2B2D31"/>
                </a:solidFill>
                <a:latin typeface="Freight Sans LF Pro Light"/>
              </a:rPr>
              <a:t> “However, </a:t>
            </a:r>
            <a:r>
              <a:rPr lang="en-US" dirty="0">
                <a:latin typeface="Freight Sans LF Pro Light"/>
              </a:rPr>
              <a:t>using OSM data for labels </a:t>
            </a:r>
            <a:r>
              <a:rPr lang="en-US" dirty="0">
                <a:solidFill>
                  <a:srgbClr val="990000"/>
                </a:solidFill>
                <a:latin typeface="Freight Sans LF Pro Light"/>
              </a:rPr>
              <a:t>presented several challenges that required novel approaches </a:t>
            </a:r>
            <a:r>
              <a:rPr lang="en-US" dirty="0">
                <a:latin typeface="Freight Sans LF Pro Light"/>
              </a:rPr>
              <a:t>to overcome.</a:t>
            </a:r>
            <a:r>
              <a:rPr lang="en-US" dirty="0">
                <a:solidFill>
                  <a:srgbClr val="2B2D31"/>
                </a:solidFill>
                <a:latin typeface="Freight Sans LF Pro Light"/>
              </a:rPr>
              <a:t>”</a:t>
            </a:r>
          </a:p>
          <a:p>
            <a:endParaRPr lang="en-US" dirty="0">
              <a:solidFill>
                <a:srgbClr val="2B2D31"/>
              </a:solidFill>
              <a:latin typeface="Freight Sans LF Pro Light"/>
            </a:endParaRPr>
          </a:p>
          <a:p>
            <a:r>
              <a:rPr lang="en-US" strike="sngStrike" dirty="0">
                <a:solidFill>
                  <a:srgbClr val="2B2D31"/>
                </a:solidFill>
                <a:latin typeface="Freight Sans LF Pro Light"/>
              </a:rPr>
              <a:t>Facebook</a:t>
            </a:r>
            <a:r>
              <a:rPr lang="en-US" dirty="0">
                <a:solidFill>
                  <a:srgbClr val="2B2D31"/>
                </a:solidFill>
                <a:latin typeface="Freight Sans LF Pro Light"/>
              </a:rPr>
              <a:t> Map with AI</a:t>
            </a:r>
            <a:endParaRPr lang="en-US" dirty="0"/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FF39225-6E6A-924F-8251-CEFE295A4982}"/>
              </a:ext>
            </a:extLst>
          </p:cNvPr>
          <p:cNvGrpSpPr/>
          <p:nvPr/>
        </p:nvGrpSpPr>
        <p:grpSpPr>
          <a:xfrm>
            <a:off x="6075949" y="1573134"/>
            <a:ext cx="6391739" cy="2302939"/>
            <a:chOff x="6102150" y="1823749"/>
            <a:chExt cx="6391739" cy="230293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856FB7D-55C7-A24A-B550-853F3F43AA2A}"/>
                </a:ext>
              </a:extLst>
            </p:cNvPr>
            <p:cNvSpPr txBox="1"/>
            <p:nvPr/>
          </p:nvSpPr>
          <p:spPr>
            <a:xfrm>
              <a:off x="9502755" y="2495472"/>
              <a:ext cx="299113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/>
                <a:t>Positional offsets: buildings are not aligned</a:t>
              </a:r>
            </a:p>
            <a:p>
              <a:r>
                <a:rPr lang="en-US" sz="2000" dirty="0"/>
                <a:t>&amp;</a:t>
              </a:r>
            </a:p>
            <a:p>
              <a:r>
                <a:rPr lang="en-US" sz="2000" dirty="0"/>
                <a:t>Content inconsistency:</a:t>
              </a:r>
            </a:p>
            <a:p>
              <a:r>
                <a:rPr lang="en-US" sz="2000" dirty="0"/>
                <a:t>One building vs. multiple </a:t>
              </a: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7250A5E-D976-B349-8E61-BC48F8444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02150" y="1823749"/>
              <a:ext cx="3369465" cy="213887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DF721390-6F1C-5B4E-B516-38F59DF68F42}"/>
                </a:ext>
              </a:extLst>
            </p:cNvPr>
            <p:cNvSpPr/>
            <p:nvPr/>
          </p:nvSpPr>
          <p:spPr>
            <a:xfrm rot="11855965">
              <a:off x="7614763" y="3394534"/>
              <a:ext cx="1914470" cy="179739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BE174547-C516-604A-BC42-BA395B756723}"/>
                </a:ext>
              </a:extLst>
            </p:cNvPr>
            <p:cNvSpPr/>
            <p:nvPr/>
          </p:nvSpPr>
          <p:spPr>
            <a:xfrm rot="9832680" flipV="1">
              <a:off x="8773231" y="2444552"/>
              <a:ext cx="724516" cy="175849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>
            <a:extLst>
              <a:ext uri="{FF2B5EF4-FFF2-40B4-BE49-F238E27FC236}">
                <a16:creationId xmlns:a16="http://schemas.microsoft.com/office/drawing/2014/main" id="{8853B862-8E2A-D845-BC60-EB11B59338FD}"/>
              </a:ext>
            </a:extLst>
          </p:cNvPr>
          <p:cNvSpPr/>
          <p:nvPr/>
        </p:nvSpPr>
        <p:spPr>
          <a:xfrm rot="6157641" flipV="1">
            <a:off x="10701073" y="5290341"/>
            <a:ext cx="724516" cy="175849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7FB63C0-3BD1-0F46-9850-4B54B0B7636E}"/>
              </a:ext>
            </a:extLst>
          </p:cNvPr>
          <p:cNvSpPr txBox="1"/>
          <p:nvPr/>
        </p:nvSpPr>
        <p:spPr>
          <a:xfrm>
            <a:off x="10457303" y="4398903"/>
            <a:ext cx="21669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USGS Railroads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871141AF-DE0D-E044-A1EF-32C02A4DD67B}"/>
              </a:ext>
            </a:extLst>
          </p:cNvPr>
          <p:cNvSpPr/>
          <p:nvPr/>
        </p:nvSpPr>
        <p:spPr>
          <a:xfrm rot="1847751" flipV="1">
            <a:off x="8417036" y="6319870"/>
            <a:ext cx="724516" cy="175849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22306C-CB7F-0741-9733-D04FAE216047}"/>
              </a:ext>
            </a:extLst>
          </p:cNvPr>
          <p:cNvSpPr txBox="1"/>
          <p:nvPr/>
        </p:nvSpPr>
        <p:spPr>
          <a:xfrm>
            <a:off x="7419759" y="5490799"/>
            <a:ext cx="2166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USGS historical topo. map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0D07D4-9E5C-2349-A27A-4E32CC4AB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2887">
            <a:off x="451009" y="5295547"/>
            <a:ext cx="1156201" cy="177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940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21" grpId="0" animBg="1"/>
      <p:bldP spid="22" grpId="0"/>
      <p:bldP spid="22" grpId="1"/>
      <p:bldP spid="23" grpId="0" animBg="1"/>
      <p:bldP spid="24" grpId="0"/>
      <p:bldP spid="24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57DC6169-809F-744D-82C1-7B143D8DF8B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429" y="4326923"/>
            <a:ext cx="1797867" cy="21793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5345D8E-1508-A546-A905-2FDD113F6F7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7755" y="4326923"/>
            <a:ext cx="1810495" cy="2186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E9EE683-1F8A-7646-B59F-C9CC9D80F5B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92" y="4326923"/>
            <a:ext cx="1810495" cy="2186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12B2A0-7C2A-1C42-8F6F-BF1385BAA76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2849" y="2129039"/>
            <a:ext cx="1823574" cy="21799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1C3049-F593-D643-B756-62CAF4F4E44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9757" y="2132896"/>
            <a:ext cx="1797866" cy="2179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2F1F74D-2C1A-354C-A554-D1A83DB7F02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737" y="2125841"/>
            <a:ext cx="1803092" cy="2179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933D9-8B53-E14A-B4E3-DC81E8BD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Visualizing hourly average</a:t>
            </a:r>
            <a:r>
              <a:rPr lang="zh-CN" altLang="en-US" dirty="0"/>
              <a:t> </a:t>
            </a:r>
            <a:r>
              <a:rPr lang="en-US" altLang="zh-CN" dirty="0"/>
              <a:t>prediction patterns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F20663-DEBC-CA4C-A275-F11770218DC1}"/>
              </a:ext>
            </a:extLst>
          </p:cNvPr>
          <p:cNvSpPr txBox="1"/>
          <p:nvPr/>
        </p:nvSpPr>
        <p:spPr>
          <a:xfrm>
            <a:off x="689258" y="3933953"/>
            <a:ext cx="9377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Midnight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7FF6F-1E95-7041-ABF1-5A86D5536285}"/>
              </a:ext>
            </a:extLst>
          </p:cNvPr>
          <p:cNvSpPr txBox="1"/>
          <p:nvPr/>
        </p:nvSpPr>
        <p:spPr>
          <a:xfrm>
            <a:off x="2666822" y="3938059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79B429-8142-5C41-9919-DD189FEA1F6D}"/>
              </a:ext>
            </a:extLst>
          </p:cNvPr>
          <p:cNvSpPr txBox="1"/>
          <p:nvPr/>
        </p:nvSpPr>
        <p:spPr>
          <a:xfrm>
            <a:off x="4521005" y="394596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6AM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1D29FA3-9284-3340-923B-2F0C143BFBE1}"/>
              </a:ext>
            </a:extLst>
          </p:cNvPr>
          <p:cNvSpPr txBox="1"/>
          <p:nvPr/>
        </p:nvSpPr>
        <p:spPr>
          <a:xfrm>
            <a:off x="894283" y="6121954"/>
            <a:ext cx="6735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12PM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73CA2A-782E-BC47-896B-89761A622BCD}"/>
              </a:ext>
            </a:extLst>
          </p:cNvPr>
          <p:cNvSpPr txBox="1"/>
          <p:nvPr/>
        </p:nvSpPr>
        <p:spPr>
          <a:xfrm>
            <a:off x="2688612" y="6121954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3PM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6E40D8-9FD8-AD42-8036-2BD19EAB4A83}"/>
              </a:ext>
            </a:extLst>
          </p:cNvPr>
          <p:cNvSpPr txBox="1"/>
          <p:nvPr/>
        </p:nvSpPr>
        <p:spPr>
          <a:xfrm>
            <a:off x="4506199" y="6121954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6PM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77DA87D-95AD-8443-9513-93E1C287736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9156" y="2132896"/>
            <a:ext cx="1817241" cy="2172335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1117F97-4306-8B4E-BA3D-F0142537F910}"/>
              </a:ext>
            </a:extLst>
          </p:cNvPr>
          <p:cNvSpPr txBox="1"/>
          <p:nvPr/>
        </p:nvSpPr>
        <p:spPr>
          <a:xfrm>
            <a:off x="6303003" y="3933953"/>
            <a:ext cx="5822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9AM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46F38BB5-4683-0440-BF6E-35129DAAC02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3356" y="4323537"/>
            <a:ext cx="1799137" cy="218616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4542FA1-8AA2-5344-AA3F-B0F6C8A83894}"/>
              </a:ext>
            </a:extLst>
          </p:cNvPr>
          <p:cNvSpPr txBox="1"/>
          <p:nvPr/>
        </p:nvSpPr>
        <p:spPr>
          <a:xfrm>
            <a:off x="6296670" y="6121954"/>
            <a:ext cx="5693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9PM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8D136A6-93FD-E649-AD4C-2AE92AC34A21}"/>
              </a:ext>
            </a:extLst>
          </p:cNvPr>
          <p:cNvGrpSpPr/>
          <p:nvPr/>
        </p:nvGrpSpPr>
        <p:grpSpPr>
          <a:xfrm>
            <a:off x="7565825" y="2896238"/>
            <a:ext cx="4438613" cy="2438003"/>
            <a:chOff x="7772637" y="2024463"/>
            <a:chExt cx="4438613" cy="2438003"/>
          </a:xfrm>
        </p:grpSpPr>
        <p:pic>
          <p:nvPicPr>
            <p:cNvPr id="40" name="Picture 39" descr="A close up of a map&#10;&#10;Description automatically generated">
              <a:extLst>
                <a:ext uri="{FF2B5EF4-FFF2-40B4-BE49-F238E27FC236}">
                  <a16:creationId xmlns:a16="http://schemas.microsoft.com/office/drawing/2014/main" id="{229F8055-3C50-BE4C-BA2D-8092096C559B}"/>
                </a:ext>
              </a:extLst>
            </p:cNvPr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14285" y="2024463"/>
              <a:ext cx="4396965" cy="234524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F04AD86C-6B8B-424E-9A1F-63CA638E243A}"/>
                </a:ext>
              </a:extLst>
            </p:cNvPr>
            <p:cNvSpPr/>
            <p:nvPr/>
          </p:nvSpPr>
          <p:spPr>
            <a:xfrm rot="5400000">
              <a:off x="9787466" y="2526363"/>
              <a:ext cx="189959" cy="3682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30DC4A3-3A09-AD4C-BFBA-30AE4DDCA016}"/>
                </a:ext>
              </a:extLst>
            </p:cNvPr>
            <p:cNvSpPr/>
            <p:nvPr/>
          </p:nvSpPr>
          <p:spPr>
            <a:xfrm>
              <a:off x="7788101" y="2125841"/>
              <a:ext cx="198621" cy="21864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FCA4A3C-8C51-604C-9D0F-352BAD826611}"/>
                </a:ext>
              </a:extLst>
            </p:cNvPr>
            <p:cNvSpPr txBox="1"/>
            <p:nvPr/>
          </p:nvSpPr>
          <p:spPr>
            <a:xfrm>
              <a:off x="8076784" y="4234560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0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F4EC6A80-A395-5F47-B839-A0EF92E19999}"/>
                </a:ext>
              </a:extLst>
            </p:cNvPr>
            <p:cNvSpPr txBox="1"/>
            <p:nvPr/>
          </p:nvSpPr>
          <p:spPr>
            <a:xfrm>
              <a:off x="8899321" y="4234560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5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3B7CB4-B1FB-974C-A573-3B01168307CF}"/>
                </a:ext>
              </a:extLst>
            </p:cNvPr>
            <p:cNvSpPr txBox="1"/>
            <p:nvPr/>
          </p:nvSpPr>
          <p:spPr>
            <a:xfrm>
              <a:off x="9683358" y="423456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10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08163B0-4CE0-2E40-9C99-456780AF3762}"/>
                </a:ext>
              </a:extLst>
            </p:cNvPr>
            <p:cNvSpPr txBox="1"/>
            <p:nvPr/>
          </p:nvSpPr>
          <p:spPr>
            <a:xfrm>
              <a:off x="10510654" y="423456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15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C8B725F-72B1-9444-9E0E-2B9CC9F065E6}"/>
                </a:ext>
              </a:extLst>
            </p:cNvPr>
            <p:cNvSpPr txBox="1"/>
            <p:nvPr/>
          </p:nvSpPr>
          <p:spPr>
            <a:xfrm>
              <a:off x="11337952" y="4234560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3DC4BEF-05C5-DB42-853C-813773BD9AF4}"/>
                </a:ext>
              </a:extLst>
            </p:cNvPr>
            <p:cNvSpPr txBox="1"/>
            <p:nvPr/>
          </p:nvSpPr>
          <p:spPr>
            <a:xfrm>
              <a:off x="7823933" y="4089787"/>
              <a:ext cx="235962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8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EF08AC78-9F3A-2940-BE89-23D1D173EE96}"/>
                </a:ext>
              </a:extLst>
            </p:cNvPr>
            <p:cNvSpPr txBox="1"/>
            <p:nvPr/>
          </p:nvSpPr>
          <p:spPr>
            <a:xfrm>
              <a:off x="7772637" y="3781587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10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B02695A-CC13-B447-B323-2D4538739531}"/>
                </a:ext>
              </a:extLst>
            </p:cNvPr>
            <p:cNvSpPr txBox="1"/>
            <p:nvPr/>
          </p:nvSpPr>
          <p:spPr>
            <a:xfrm>
              <a:off x="7772637" y="3473386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DB87BD3-0E78-F443-9948-C9DA428DDC6E}"/>
                </a:ext>
              </a:extLst>
            </p:cNvPr>
            <p:cNvSpPr txBox="1"/>
            <p:nvPr/>
          </p:nvSpPr>
          <p:spPr>
            <a:xfrm>
              <a:off x="7772637" y="3165185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14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8440728D-2AA8-0546-B38D-B0CA966C1526}"/>
                </a:ext>
              </a:extLst>
            </p:cNvPr>
            <p:cNvSpPr txBox="1"/>
            <p:nvPr/>
          </p:nvSpPr>
          <p:spPr>
            <a:xfrm>
              <a:off x="7772637" y="2856984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16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71FCAF-622D-C140-B530-18A53D067996}"/>
                </a:ext>
              </a:extLst>
            </p:cNvPr>
            <p:cNvSpPr txBox="1"/>
            <p:nvPr/>
          </p:nvSpPr>
          <p:spPr>
            <a:xfrm>
              <a:off x="7772637" y="2548783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18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2DC22D0-857E-1440-9E44-6357030F2216}"/>
                </a:ext>
              </a:extLst>
            </p:cNvPr>
            <p:cNvSpPr txBox="1"/>
            <p:nvPr/>
          </p:nvSpPr>
          <p:spPr>
            <a:xfrm>
              <a:off x="7772637" y="2240582"/>
              <a:ext cx="28725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/>
                <a:t>20</a:t>
              </a:r>
            </a:p>
          </p:txBody>
        </p: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74A5115A-8790-F841-A156-A07FD1E57D8C}"/>
              </a:ext>
            </a:extLst>
          </p:cNvPr>
          <p:cNvSpPr/>
          <p:nvPr/>
        </p:nvSpPr>
        <p:spPr>
          <a:xfrm>
            <a:off x="7586650" y="2125841"/>
            <a:ext cx="43969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/>
              <a:t>For each grid, computing the hourly average over a year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372D9BA-6492-EE44-9D99-ABEA24B867FE}"/>
              </a:ext>
            </a:extLst>
          </p:cNvPr>
          <p:cNvSpPr txBox="1"/>
          <p:nvPr/>
        </p:nvSpPr>
        <p:spPr>
          <a:xfrm>
            <a:off x="2878908" y="1756365"/>
            <a:ext cx="1923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Same-scale legend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1CE2C7-2AC4-0243-969B-0C247344DF46}"/>
              </a:ext>
            </a:extLst>
          </p:cNvPr>
          <p:cNvSpPr txBox="1"/>
          <p:nvPr/>
        </p:nvSpPr>
        <p:spPr>
          <a:xfrm>
            <a:off x="7759955" y="5609718"/>
            <a:ext cx="3473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Large temperature differences in a day create a thick layer in the air preventing PM2.5 to escape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533F443-3D94-1D4A-AF5C-AB6522C8D3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131140" y="5448248"/>
            <a:ext cx="904589" cy="136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72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933D9-8B53-E14A-B4E3-DC81E8BD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Spatial </a:t>
            </a:r>
            <a:r>
              <a:rPr lang="en-US" dirty="0"/>
              <a:t>Visualizations</a:t>
            </a:r>
            <a:br>
              <a:rPr lang="en-US" dirty="0"/>
            </a:br>
            <a:r>
              <a:rPr lang="en-US" dirty="0"/>
              <a:t>Monthly Average</a:t>
            </a:r>
            <a:r>
              <a:rPr lang="zh-CN" altLang="en-US" dirty="0"/>
              <a:t> </a:t>
            </a:r>
            <a:r>
              <a:rPr lang="en-US" altLang="zh-CN" dirty="0"/>
              <a:t>Predictions</a:t>
            </a:r>
            <a:endParaRPr lang="en-US" dirty="0"/>
          </a:p>
        </p:txBody>
      </p:sp>
      <p:pic>
        <p:nvPicPr>
          <p:cNvPr id="33" name="Picture 32" descr="A picture containing sitting, court, people, player&#10;&#10;Description automatically generated">
            <a:extLst>
              <a:ext uri="{FF2B5EF4-FFF2-40B4-BE49-F238E27FC236}">
                <a16:creationId xmlns:a16="http://schemas.microsoft.com/office/drawing/2014/main" id="{E6BC11C8-BE3A-3940-A27C-098659AB8C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413" y="2483271"/>
            <a:ext cx="2194560" cy="2679216"/>
          </a:xfrm>
          <a:prstGeom prst="rect">
            <a:avLst/>
          </a:prstGeom>
        </p:spPr>
      </p:pic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D1D439-79B7-9141-A640-0313380A0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6040" y="2495439"/>
            <a:ext cx="2194560" cy="2654880"/>
          </a:xfrm>
          <a:prstGeom prst="rect">
            <a:avLst/>
          </a:prstGeom>
        </p:spPr>
      </p:pic>
      <p:pic>
        <p:nvPicPr>
          <p:cNvPr id="35" name="Picture 34" descr="A picture containing chart&#10;&#10;Description automatically generated">
            <a:extLst>
              <a:ext uri="{FF2B5EF4-FFF2-40B4-BE49-F238E27FC236}">
                <a16:creationId xmlns:a16="http://schemas.microsoft.com/office/drawing/2014/main" id="{F66AAB2E-EC52-F849-A70D-7EEDC15E73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0580" y="2489307"/>
            <a:ext cx="2194560" cy="2667144"/>
          </a:xfrm>
          <a:prstGeom prst="rect">
            <a:avLst/>
          </a:prstGeom>
        </p:spPr>
      </p:pic>
      <p:pic>
        <p:nvPicPr>
          <p:cNvPr id="36" name="Picture 35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2A1DB00E-E194-6448-8BD5-53B933B6DA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98891" y="2495439"/>
            <a:ext cx="2194560" cy="2654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030A77-D0E4-7E4A-B9A6-14FDC460E03C}"/>
              </a:ext>
            </a:extLst>
          </p:cNvPr>
          <p:cNvSpPr/>
          <p:nvPr/>
        </p:nvSpPr>
        <p:spPr>
          <a:xfrm>
            <a:off x="1044919" y="5209883"/>
            <a:ext cx="2047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NimbusRomNo9L"/>
              </a:rPr>
              <a:t>Feb. 2019, Our Model 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1F50C8-66D5-0142-B2E9-CF2288BD5942}"/>
              </a:ext>
            </a:extLst>
          </p:cNvPr>
          <p:cNvSpPr/>
          <p:nvPr/>
        </p:nvSpPr>
        <p:spPr>
          <a:xfrm>
            <a:off x="3312166" y="5209883"/>
            <a:ext cx="24913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NimbusRomNo9L"/>
              </a:rPr>
              <a:t>Feb. 2019, Ordinary Kriging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632EC-0F3E-4E4D-8976-6BA9119D585E}"/>
              </a:ext>
            </a:extLst>
          </p:cNvPr>
          <p:cNvSpPr/>
          <p:nvPr/>
        </p:nvSpPr>
        <p:spPr>
          <a:xfrm>
            <a:off x="6489546" y="5216101"/>
            <a:ext cx="2047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NimbusRomNo9L"/>
              </a:rPr>
              <a:t>Oct. 2019, Our Model </a:t>
            </a:r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03DC2E-0807-E149-A591-F7F08AFB32A7}"/>
              </a:ext>
            </a:extLst>
          </p:cNvPr>
          <p:cNvSpPr/>
          <p:nvPr/>
        </p:nvSpPr>
        <p:spPr>
          <a:xfrm>
            <a:off x="8755382" y="5209883"/>
            <a:ext cx="24815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NimbusRomNo9L"/>
              </a:rPr>
              <a:t>Oct. 2019, Ordinary Kriging </a:t>
            </a:r>
            <a:endParaRPr lang="en-US" sz="16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CED3860-B2E3-F340-B530-606CD9E8748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  |  </a:t>
            </a:r>
            <a:fld id="{7A4A8DD4-F289-5A49-83BB-4D378DD7E49A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165BB32B-D443-8049-8264-B68F4D7B42B5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108964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01E6370B-A3C3-A943-8926-A88984BD397B}"/>
              </a:ext>
            </a:extLst>
          </p:cNvPr>
          <p:cNvSpPr/>
          <p:nvPr/>
        </p:nvSpPr>
        <p:spPr>
          <a:xfrm rot="5400000">
            <a:off x="2468095" y="3687876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A01B825-4FD3-DF4D-9138-D247A4DBD0D1}"/>
              </a:ext>
            </a:extLst>
          </p:cNvPr>
          <p:cNvSpPr txBox="1"/>
          <p:nvPr/>
        </p:nvSpPr>
        <p:spPr>
          <a:xfrm>
            <a:off x="2330145" y="34150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105</a:t>
            </a:r>
          </a:p>
        </p:txBody>
      </p:sp>
      <p:sp>
        <p:nvSpPr>
          <p:cNvPr id="28" name="Right Arrow 27">
            <a:extLst>
              <a:ext uri="{FF2B5EF4-FFF2-40B4-BE49-F238E27FC236}">
                <a16:creationId xmlns:a16="http://schemas.microsoft.com/office/drawing/2014/main" id="{5B19E910-B41F-3149-BB13-8E44ADF0957C}"/>
              </a:ext>
            </a:extLst>
          </p:cNvPr>
          <p:cNvSpPr/>
          <p:nvPr/>
        </p:nvSpPr>
        <p:spPr>
          <a:xfrm>
            <a:off x="2463415" y="4321457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7538BA1-86B2-BC4F-BE75-509AAF9B3D6D}"/>
              </a:ext>
            </a:extLst>
          </p:cNvPr>
          <p:cNvSpPr txBox="1"/>
          <p:nvPr/>
        </p:nvSpPr>
        <p:spPr>
          <a:xfrm>
            <a:off x="2036253" y="426404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710</a:t>
            </a:r>
          </a:p>
        </p:txBody>
      </p:sp>
      <p:sp>
        <p:nvSpPr>
          <p:cNvPr id="30" name="Right Arrow 29">
            <a:extLst>
              <a:ext uri="{FF2B5EF4-FFF2-40B4-BE49-F238E27FC236}">
                <a16:creationId xmlns:a16="http://schemas.microsoft.com/office/drawing/2014/main" id="{734ECC27-642F-CB40-861B-7087CDC3A41B}"/>
              </a:ext>
            </a:extLst>
          </p:cNvPr>
          <p:cNvSpPr/>
          <p:nvPr/>
        </p:nvSpPr>
        <p:spPr>
          <a:xfrm rot="2015871">
            <a:off x="2081729" y="3095914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8130953-7A3B-CA4D-8BAF-E1A5A259E674}"/>
              </a:ext>
            </a:extLst>
          </p:cNvPr>
          <p:cNvSpPr txBox="1"/>
          <p:nvPr/>
        </p:nvSpPr>
        <p:spPr>
          <a:xfrm>
            <a:off x="1008281" y="2809662"/>
            <a:ext cx="125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Intersection of 110 and 10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F6752D66-40A9-7C44-812A-8C006C2D17D1}"/>
              </a:ext>
            </a:extLst>
          </p:cNvPr>
          <p:cNvSpPr/>
          <p:nvPr/>
        </p:nvSpPr>
        <p:spPr>
          <a:xfrm>
            <a:off x="2036248" y="3943945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DD101DB-C64D-FF42-9CBB-F1D65A8394FA}"/>
              </a:ext>
            </a:extLst>
          </p:cNvPr>
          <p:cNvSpPr/>
          <p:nvPr/>
        </p:nvSpPr>
        <p:spPr>
          <a:xfrm>
            <a:off x="1608378" y="3884977"/>
            <a:ext cx="45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66A01E8-10E8-2C40-96B0-9572E3C49FC1}"/>
              </a:ext>
            </a:extLst>
          </p:cNvPr>
          <p:cNvSpPr txBox="1"/>
          <p:nvPr/>
        </p:nvSpPr>
        <p:spPr>
          <a:xfrm>
            <a:off x="1635788" y="2036010"/>
            <a:ext cx="106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Griffith Park</a:t>
            </a:r>
          </a:p>
        </p:txBody>
      </p:sp>
      <p:sp>
        <p:nvSpPr>
          <p:cNvPr id="40" name="Right Arrow 39">
            <a:extLst>
              <a:ext uri="{FF2B5EF4-FFF2-40B4-BE49-F238E27FC236}">
                <a16:creationId xmlns:a16="http://schemas.microsoft.com/office/drawing/2014/main" id="{DA612BE2-14E1-B040-8609-A3EF4621A310}"/>
              </a:ext>
            </a:extLst>
          </p:cNvPr>
          <p:cNvSpPr/>
          <p:nvPr/>
        </p:nvSpPr>
        <p:spPr>
          <a:xfrm rot="5400000">
            <a:off x="2075563" y="2343787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4986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1557B74-F34F-5141-BEF6-970AE56A1B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152" y="2478119"/>
            <a:ext cx="2205168" cy="2684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2933D9-8B53-E14A-B4E3-DC81E8BDC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Spatial </a:t>
            </a:r>
            <a:r>
              <a:rPr lang="en-US" dirty="0"/>
              <a:t>Visualizations</a:t>
            </a:r>
            <a:br>
              <a:rPr lang="en-US" dirty="0"/>
            </a:br>
            <a:r>
              <a:rPr lang="en-US" dirty="0"/>
              <a:t>Monthly Average</a:t>
            </a:r>
            <a:r>
              <a:rPr lang="zh-CN" altLang="en-US" dirty="0"/>
              <a:t> </a:t>
            </a:r>
            <a:r>
              <a:rPr lang="en-US" altLang="zh-CN" dirty="0"/>
              <a:t>Predictions</a:t>
            </a:r>
            <a:endParaRPr lang="en-US" dirty="0"/>
          </a:p>
        </p:txBody>
      </p:sp>
      <p:pic>
        <p:nvPicPr>
          <p:cNvPr id="33" name="Picture 32" descr="A picture containing sitting, court, people, player&#10;&#10;Description automatically generated">
            <a:extLst>
              <a:ext uri="{FF2B5EF4-FFF2-40B4-BE49-F238E27FC236}">
                <a16:creationId xmlns:a16="http://schemas.microsoft.com/office/drawing/2014/main" id="{E6BC11C8-BE3A-3940-A27C-098659AB8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413" y="2483271"/>
            <a:ext cx="2194560" cy="2679216"/>
          </a:xfrm>
          <a:prstGeom prst="rect">
            <a:avLst/>
          </a:prstGeom>
        </p:spPr>
      </p:pic>
      <p:pic>
        <p:nvPicPr>
          <p:cNvPr id="34" name="Picture 33" descr="A screenshot of a cell phone&#10;&#10;Description automatically generated">
            <a:extLst>
              <a:ext uri="{FF2B5EF4-FFF2-40B4-BE49-F238E27FC236}">
                <a16:creationId xmlns:a16="http://schemas.microsoft.com/office/drawing/2014/main" id="{51D1D439-79B7-9141-A640-0313380A0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6040" y="2495439"/>
            <a:ext cx="2194560" cy="26548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4030A77-D0E4-7E4A-B9A6-14FDC460E03C}"/>
              </a:ext>
            </a:extLst>
          </p:cNvPr>
          <p:cNvSpPr/>
          <p:nvPr/>
        </p:nvSpPr>
        <p:spPr>
          <a:xfrm>
            <a:off x="1044919" y="5209883"/>
            <a:ext cx="204754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NimbusRomNo9L"/>
              </a:rPr>
              <a:t>Feb. 2019, Our Model </a:t>
            </a:r>
            <a:endParaRPr lang="en-US" sz="16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1F50C8-66D5-0142-B2E9-CF2288BD5942}"/>
              </a:ext>
            </a:extLst>
          </p:cNvPr>
          <p:cNvSpPr/>
          <p:nvPr/>
        </p:nvSpPr>
        <p:spPr>
          <a:xfrm>
            <a:off x="3312166" y="5209883"/>
            <a:ext cx="25325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NimbusRomNo9L"/>
              </a:rPr>
              <a:t>Feb. 2019, Universal Kriging </a:t>
            </a:r>
            <a:endParaRPr lang="en-US" sz="16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D632EC-0F3E-4E4D-8976-6BA9119D585E}"/>
              </a:ext>
            </a:extLst>
          </p:cNvPr>
          <p:cNvSpPr/>
          <p:nvPr/>
        </p:nvSpPr>
        <p:spPr>
          <a:xfrm>
            <a:off x="6489546" y="5216101"/>
            <a:ext cx="20475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latin typeface="NimbusRomNo9L"/>
              </a:rPr>
              <a:t>Oct. 2019, Our Model </a:t>
            </a:r>
            <a:endParaRPr lang="en-US" sz="16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803DC2E-0807-E149-A591-F7F08AFB32A7}"/>
              </a:ext>
            </a:extLst>
          </p:cNvPr>
          <p:cNvSpPr/>
          <p:nvPr/>
        </p:nvSpPr>
        <p:spPr>
          <a:xfrm>
            <a:off x="8755382" y="5209883"/>
            <a:ext cx="252274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NimbusRomNo9L"/>
              </a:rPr>
              <a:t>Oct. 2019, Universal Kriging </a:t>
            </a:r>
            <a:endParaRPr lang="en-US" sz="1600" dirty="0"/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6CED3860-B2E3-F340-B530-606CD9E8748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EXPERIMENT  |  </a:t>
            </a:r>
            <a:fld id="{7A4A8DD4-F289-5A49-83BB-4D378DD7E49A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9C3AF1C-F90B-D048-9E26-7BAAECFCCE6C}"/>
              </a:ext>
            </a:extLst>
          </p:cNvPr>
          <p:cNvSpPr/>
          <p:nvPr/>
        </p:nvSpPr>
        <p:spPr>
          <a:xfrm>
            <a:off x="231647" y="6158192"/>
            <a:ext cx="87553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zh-CN" dirty="0"/>
              <a:t>* Universal Kriging can </a:t>
            </a:r>
            <a:r>
              <a:rPr lang="en-US" dirty="0"/>
              <a:t>leverage covariates (e.g., temperature) to estimate a trend in the spatial process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F144F2-86C3-EF4A-9EB1-325789F4D3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4264" y="2483271"/>
            <a:ext cx="2205168" cy="267921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0D73E78-BA68-3A45-AA7A-56F39CB5DE76}"/>
              </a:ext>
            </a:extLst>
          </p:cNvPr>
          <p:cNvSpPr txBox="1"/>
          <p:nvPr/>
        </p:nvSpPr>
        <p:spPr>
          <a:xfrm>
            <a:off x="4611699" y="4789842"/>
            <a:ext cx="1034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Golf Course</a:t>
            </a:r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1E5ED8D7-59EF-5C4C-A9EB-2E7928223EA1}"/>
              </a:ext>
            </a:extLst>
          </p:cNvPr>
          <p:cNvSpPr/>
          <p:nvPr/>
        </p:nvSpPr>
        <p:spPr>
          <a:xfrm rot="10800000">
            <a:off x="4428819" y="4855733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1EDE7B8-1E01-3A4F-B5B6-DF134925928E}"/>
              </a:ext>
            </a:extLst>
          </p:cNvPr>
          <p:cNvSpPr/>
          <p:nvPr/>
        </p:nvSpPr>
        <p:spPr>
          <a:xfrm rot="5400000">
            <a:off x="2468095" y="3687876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B6AF0BC-A909-8543-A865-3A647FC9BE54}"/>
              </a:ext>
            </a:extLst>
          </p:cNvPr>
          <p:cNvSpPr txBox="1"/>
          <p:nvPr/>
        </p:nvSpPr>
        <p:spPr>
          <a:xfrm>
            <a:off x="2330145" y="3415033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105</a:t>
            </a:r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3136D73F-F8C4-3947-8F9A-1CDE4AB00B90}"/>
              </a:ext>
            </a:extLst>
          </p:cNvPr>
          <p:cNvSpPr/>
          <p:nvPr/>
        </p:nvSpPr>
        <p:spPr>
          <a:xfrm>
            <a:off x="2463415" y="4321457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9C6067-F498-8646-A215-026FC8997BD5}"/>
              </a:ext>
            </a:extLst>
          </p:cNvPr>
          <p:cNvSpPr txBox="1"/>
          <p:nvPr/>
        </p:nvSpPr>
        <p:spPr>
          <a:xfrm>
            <a:off x="2036253" y="4264047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710</a:t>
            </a:r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498B3D1E-FE20-E74A-97A0-844862A6BE49}"/>
              </a:ext>
            </a:extLst>
          </p:cNvPr>
          <p:cNvSpPr/>
          <p:nvPr/>
        </p:nvSpPr>
        <p:spPr>
          <a:xfrm rot="2015871">
            <a:off x="2081729" y="3095914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235E5B-EEC3-5C45-9B9F-23445A14C28D}"/>
              </a:ext>
            </a:extLst>
          </p:cNvPr>
          <p:cNvSpPr txBox="1"/>
          <p:nvPr/>
        </p:nvSpPr>
        <p:spPr>
          <a:xfrm>
            <a:off x="1008281" y="2809662"/>
            <a:ext cx="12550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Intersection of 110 and 10</a:t>
            </a:r>
          </a:p>
        </p:txBody>
      </p:sp>
      <p:sp>
        <p:nvSpPr>
          <p:cNvPr id="31" name="Right Arrow 30">
            <a:extLst>
              <a:ext uri="{FF2B5EF4-FFF2-40B4-BE49-F238E27FC236}">
                <a16:creationId xmlns:a16="http://schemas.microsoft.com/office/drawing/2014/main" id="{4258C760-9122-F748-A8C5-CA8430FDD206}"/>
              </a:ext>
            </a:extLst>
          </p:cNvPr>
          <p:cNvSpPr/>
          <p:nvPr/>
        </p:nvSpPr>
        <p:spPr>
          <a:xfrm>
            <a:off x="2036248" y="3943945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44CB6E9-D475-AD43-8578-8DB14721AA6F}"/>
              </a:ext>
            </a:extLst>
          </p:cNvPr>
          <p:cNvSpPr/>
          <p:nvPr/>
        </p:nvSpPr>
        <p:spPr>
          <a:xfrm>
            <a:off x="1608378" y="3884977"/>
            <a:ext cx="4587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/>
              <a:t>110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C574DA-DD73-F34F-9659-5A568061F490}"/>
              </a:ext>
            </a:extLst>
          </p:cNvPr>
          <p:cNvSpPr txBox="1"/>
          <p:nvPr/>
        </p:nvSpPr>
        <p:spPr>
          <a:xfrm>
            <a:off x="1635788" y="2036010"/>
            <a:ext cx="106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Griffith Park</a:t>
            </a:r>
          </a:p>
        </p:txBody>
      </p:sp>
      <p:sp>
        <p:nvSpPr>
          <p:cNvPr id="42" name="Right Arrow 41">
            <a:extLst>
              <a:ext uri="{FF2B5EF4-FFF2-40B4-BE49-F238E27FC236}">
                <a16:creationId xmlns:a16="http://schemas.microsoft.com/office/drawing/2014/main" id="{5691572E-9099-9E4C-85A7-5F756418FEBC}"/>
              </a:ext>
            </a:extLst>
          </p:cNvPr>
          <p:cNvSpPr/>
          <p:nvPr/>
        </p:nvSpPr>
        <p:spPr>
          <a:xfrm rot="5400000">
            <a:off x="2075563" y="2343787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EBC7A2-6CAA-D04A-B1B8-8AF41441201A}"/>
              </a:ext>
            </a:extLst>
          </p:cNvPr>
          <p:cNvSpPr txBox="1"/>
          <p:nvPr/>
        </p:nvSpPr>
        <p:spPr>
          <a:xfrm>
            <a:off x="4078123" y="2040049"/>
            <a:ext cx="10671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Griffith Park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071AC7F3-D9F1-7D48-83D3-5EDC8FA4AFF3}"/>
              </a:ext>
            </a:extLst>
          </p:cNvPr>
          <p:cNvSpPr/>
          <p:nvPr/>
        </p:nvSpPr>
        <p:spPr>
          <a:xfrm rot="5400000">
            <a:off x="4517898" y="2347826"/>
            <a:ext cx="182880" cy="182880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5247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3777F-BB56-834E-8133-786B80A4A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618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Selected dynamic features (10 out of 14), Oct. 2018 monthly average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Visibility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Day of week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Dew point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Day of year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Temperature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Wind speed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Wind direction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Cloud cover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Pressure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Hour of day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600"/>
              </a:spcBef>
              <a:buFontTx/>
              <a:buChar char="-"/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F0C044-EDC9-AD4B-BDD4-FECBDAC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8DD4-F289-5A49-83BB-4D378DD7E49A}" type="slidenum">
              <a:rPr lang="en-US" smtClean="0"/>
              <a:t>33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E0B0A8-E48B-1040-9420-0075DB6E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Evaluating selected dynamic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80F28-A9B8-194B-83C4-9BBAC434A147}"/>
              </a:ext>
            </a:extLst>
          </p:cNvPr>
          <p:cNvSpPr txBox="1"/>
          <p:nvPr/>
        </p:nvSpPr>
        <p:spPr>
          <a:xfrm>
            <a:off x="3770800" y="2465222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“Atmospheric </a:t>
            </a:r>
            <a:r>
              <a:rPr lang="en-US" dirty="0">
                <a:solidFill>
                  <a:srgbClr val="990000"/>
                </a:solidFill>
              </a:rPr>
              <a:t>visibility</a:t>
            </a:r>
            <a:r>
              <a:rPr lang="en-US" dirty="0"/>
              <a:t> has been found to correlate well with PM2.5 concentrations” [Zhang et al. (2006)]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051A4AF4-889D-4B4A-A092-14EBB8AED655}"/>
              </a:ext>
            </a:extLst>
          </p:cNvPr>
          <p:cNvGraphicFramePr>
            <a:graphicFrameLocks noGrp="1"/>
          </p:cNvGraphicFramePr>
          <p:nvPr/>
        </p:nvGraphicFramePr>
        <p:xfrm>
          <a:off x="3923151" y="3246489"/>
          <a:ext cx="4345698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1497">
                  <a:extLst>
                    <a:ext uri="{9D8B030D-6E8A-4147-A177-3AD203B41FA5}">
                      <a16:colId xmlns:a16="http://schemas.microsoft.com/office/drawing/2014/main" val="3413473519"/>
                    </a:ext>
                  </a:extLst>
                </a:gridCol>
                <a:gridCol w="2454201">
                  <a:extLst>
                    <a:ext uri="{9D8B030D-6E8A-4147-A177-3AD203B41FA5}">
                      <a16:colId xmlns:a16="http://schemas.microsoft.com/office/drawing/2014/main" val="787395821"/>
                    </a:ext>
                  </a:extLst>
                </a:gridCol>
              </a:tblGrid>
              <a:tr h="301047"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Dynamic Features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1" dirty="0">
                          <a:solidFill>
                            <a:schemeClr val="tx1"/>
                          </a:solidFill>
                        </a:rPr>
                        <a:t>Pearson Correlation with Predictions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5711966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Visibility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/>
                        <a:t>-0.7395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7260085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400" b="0" dirty="0"/>
                        <a:t>Dew point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/>
                        <a:t>0.3070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4754042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Temperature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-0.2417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937054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Wind speed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b="0" dirty="0"/>
                        <a:t>-0.2608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167451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Wind direction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/>
                      <a:r>
                        <a:rPr lang="en-US" sz="1400" dirty="0"/>
                        <a:t>0.1794</a:t>
                      </a:r>
                      <a:endParaRPr lang="en-US" sz="1400" b="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0819268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/>
                        <a:t>Cloud cover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0.25413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67303398"/>
                  </a:ext>
                </a:extLst>
              </a:tr>
              <a:tr h="301047">
                <a:tc>
                  <a:txBody>
                    <a:bodyPr/>
                    <a:lstStyle/>
                    <a:p>
                      <a:pPr marL="0" lvl="1" algn="ctr">
                        <a:lnSpc>
                          <a:spcPct val="100000"/>
                        </a:lnSpc>
                        <a:spcBef>
                          <a:spcPts val="0"/>
                        </a:spcBef>
                        <a:buFontTx/>
                        <a:buNone/>
                      </a:pPr>
                      <a:r>
                        <a:rPr lang="en-US" sz="1400" b="0" dirty="0"/>
                        <a:t>Pressure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-0.0613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7463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4079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3777F-BB56-834E-8133-786B80A4A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38267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/>
              <a:t>Selected static features (21 out of 84, showing top 12)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endParaRPr lang="en-US" sz="2000" dirty="0"/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2D9D2E"/>
                </a:solidFill>
              </a:rPr>
              <a:t>Latitude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2D9D2E"/>
                </a:solidFill>
              </a:rPr>
              <a:t>Longitude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Land use: commercial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Roads: motorway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Traffic: stops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Land use: residential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Traffic: fuel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Roads: secondary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990000"/>
                </a:solidFill>
              </a:rPr>
              <a:t>Roads: service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/>
              <a:t>Waterways: river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Railways: light rail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buFontTx/>
              <a:buChar char="-"/>
            </a:pPr>
            <a:r>
              <a:rPr lang="en-US" sz="2000" dirty="0">
                <a:solidFill>
                  <a:srgbClr val="0070C0"/>
                </a:solidFill>
              </a:rPr>
              <a:t>Railways: rail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5F0C044-EDC9-AD4B-BDD4-FECBDACD6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8DD4-F289-5A49-83BB-4D378DD7E49A}" type="slidenum">
              <a:rPr lang="en-US" smtClean="0"/>
              <a:t>34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EE0B0A8-E48B-1040-9420-0075DB6E8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Evaluating selected static features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DEF42D-31B3-C741-93AD-80B176E38F36}"/>
              </a:ext>
            </a:extLst>
          </p:cNvPr>
          <p:cNvSpPr txBox="1"/>
          <p:nvPr/>
        </p:nvSpPr>
        <p:spPr>
          <a:xfrm>
            <a:off x="4446270" y="3259875"/>
            <a:ext cx="65627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Moore et al. </a:t>
            </a:r>
            <a:r>
              <a:rPr lang="en-US" dirty="0"/>
              <a:t>show that </a:t>
            </a:r>
            <a:r>
              <a:rPr lang="en-US" dirty="0">
                <a:solidFill>
                  <a:srgbClr val="990000"/>
                </a:solidFill>
              </a:rPr>
              <a:t>industrial areas</a:t>
            </a:r>
            <a:r>
              <a:rPr lang="en-US" dirty="0"/>
              <a:t>, </a:t>
            </a:r>
            <a:r>
              <a:rPr lang="en-US" dirty="0">
                <a:solidFill>
                  <a:srgbClr val="990000"/>
                </a:solidFill>
              </a:rPr>
              <a:t>arterial roads</a:t>
            </a:r>
            <a:r>
              <a:rPr lang="en-US" dirty="0"/>
              <a:t>, </a:t>
            </a:r>
            <a:r>
              <a:rPr lang="en-US" dirty="0">
                <a:solidFill>
                  <a:srgbClr val="990000"/>
                </a:solidFill>
              </a:rPr>
              <a:t>open areas </a:t>
            </a:r>
            <a:r>
              <a:rPr lang="en-US" dirty="0"/>
              <a:t>are statistically significantly associated with PM2.5 in Los Angeles (R-value is approximately 0.4 to 0.6 respectively) using LUR approach.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D8F3E-1104-4548-B1BA-387509BF98D9}"/>
              </a:ext>
            </a:extLst>
          </p:cNvPr>
          <p:cNvSpPr txBox="1"/>
          <p:nvPr/>
        </p:nvSpPr>
        <p:spPr>
          <a:xfrm>
            <a:off x="4446270" y="5284965"/>
            <a:ext cx="62674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Kam et al. </a:t>
            </a:r>
            <a:r>
              <a:rPr lang="en-US" dirty="0"/>
              <a:t>demonstrated that the </a:t>
            </a:r>
            <a:r>
              <a:rPr lang="en-US" dirty="0">
                <a:solidFill>
                  <a:srgbClr val="0070C0"/>
                </a:solidFill>
              </a:rPr>
              <a:t>light-rail lines </a:t>
            </a:r>
            <a:r>
              <a:rPr lang="en-US" dirty="0"/>
              <a:t>and </a:t>
            </a:r>
            <a:r>
              <a:rPr lang="en-US" dirty="0">
                <a:solidFill>
                  <a:srgbClr val="0070C0"/>
                </a:solidFill>
              </a:rPr>
              <a:t>subways</a:t>
            </a:r>
            <a:r>
              <a:rPr lang="en-US" dirty="0"/>
              <a:t> are strongly associated with ambient PM levels in Los Angeles (R2=0.61) by personally monitoring the air quality at the stations. </a:t>
            </a:r>
          </a:p>
        </p:txBody>
      </p:sp>
    </p:spTree>
    <p:extLst>
      <p:ext uri="{BB962C8B-B14F-4D97-AF65-F5344CB8AC3E}">
        <p14:creationId xmlns:p14="http://schemas.microsoft.com/office/powerpoint/2010/main" val="164555296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0C96-8EF5-6844-8AC1-BD766D87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0513E-4D90-6249-8E08-29E5EB724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Presented a novel spatial-enabled machine learning approach that predicts fine-scale air quality, support interpretable results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Future Work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2000" dirty="0"/>
              <a:t>Apply our model to other location-dependent time-series data, e.g., remotely sensed thermal imagery over time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2000" dirty="0"/>
              <a:t>Improve</a:t>
            </a:r>
            <a:r>
              <a:rPr lang="zh-CN" altLang="en-US" sz="2000" dirty="0"/>
              <a:t> </a:t>
            </a:r>
            <a:r>
              <a:rPr lang="en-US" altLang="zh-CN" sz="2000" dirty="0"/>
              <a:t>the interpretability (the selected features)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altLang="zh-CN" sz="2000" dirty="0"/>
              <a:t>Model the uncertainty in the contextual data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altLang="zh-CN" sz="2000" dirty="0"/>
              <a:t>Improve handling the spatial non-stationarity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A7C7D-7F38-F748-8586-BD506244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8DD4-F289-5A49-83BB-4D378DD7E49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860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413531-210B-B44E-8172-91D0397C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altLang="zh-TW" sz="4000" b="1" dirty="0">
                <a:solidFill>
                  <a:srgbClr val="990000"/>
                </a:solidFill>
                <a:cs typeface="Arial"/>
              </a:rPr>
              <a:t>Generating Linked Historical Maps</a:t>
            </a:r>
            <a:endParaRPr lang="en-US" sz="4000" b="1" dirty="0">
              <a:solidFill>
                <a:srgbClr val="990000"/>
              </a:solidFill>
              <a:cs typeface="Arial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85E0D-9911-E84F-A700-3ADF3F6F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020233"/>
            <a:ext cx="10515600" cy="1500187"/>
          </a:xfrm>
        </p:spPr>
        <p:txBody>
          <a:bodyPr>
            <a:normAutofit/>
          </a:bodyPr>
          <a:lstStyle/>
          <a:p>
            <a:r>
              <a:rPr lang="en-US" sz="1800" dirty="0"/>
              <a:t>Li et al. KDD (2020)</a:t>
            </a: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20215-67BB-C44F-B750-420699D6DC7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9031" y="6161956"/>
            <a:ext cx="2280618" cy="583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C19A6-887A-894C-9E7D-96A23C8500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913" y="5808363"/>
            <a:ext cx="1099863" cy="960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389A2-352C-6F4D-9609-958CD425B76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626" y="5817800"/>
            <a:ext cx="986197" cy="986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6A8D5-E0A5-9140-8F98-6A34E97956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267" y="5935207"/>
            <a:ext cx="1815499" cy="833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0699A-4945-9345-B731-187244DDB8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210" y="5874523"/>
            <a:ext cx="871259" cy="871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69092-B37A-3849-ABE0-D66EFB4DAF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074" y="5784646"/>
            <a:ext cx="971860" cy="754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F86A3B-2654-E54B-A938-B858665DCC7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220" y="5782937"/>
            <a:ext cx="1927004" cy="3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680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E3A41C-F392-0C4F-83BF-8DEAE8C2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historical maps?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94C767-78ED-AD4B-9410-B00E4313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3212" cy="4351338"/>
          </a:xfrm>
        </p:spPr>
        <p:txBody>
          <a:bodyPr/>
          <a:lstStyle/>
          <a:p>
            <a:r>
              <a:rPr lang="en-US" sz="2000" dirty="0"/>
              <a:t>Existing data sources typically contain only contemporary datasets, </a:t>
            </a:r>
            <a:r>
              <a:rPr lang="en-US" sz="1800" dirty="0"/>
              <a:t>e.g., present place names</a:t>
            </a:r>
          </a:p>
          <a:p>
            <a:r>
              <a:rPr lang="en-US" sz="2000" dirty="0"/>
              <a:t>Thousands of historical maps contain </a:t>
            </a:r>
            <a:r>
              <a:rPr lang="en-US" sz="2000" dirty="0">
                <a:solidFill>
                  <a:srgbClr val="0070C0"/>
                </a:solidFill>
              </a:rPr>
              <a:t>detailed geographic information at various times in the past</a:t>
            </a:r>
          </a:p>
          <a:p>
            <a:r>
              <a:rPr lang="en-US" sz="2000" dirty="0"/>
              <a:t>Most of the historical maps are usually just scanned images with </a:t>
            </a:r>
            <a:r>
              <a:rPr lang="en-US" sz="2000" dirty="0">
                <a:solidFill>
                  <a:srgbClr val="FF0000"/>
                </a:solidFill>
              </a:rPr>
              <a:t>limited metadata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919E62-8C17-424E-9175-95DAC988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702" y="4627062"/>
            <a:ext cx="3718053" cy="202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4988C7-7DB6-A942-B690-14CA059F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6" y="4001294"/>
            <a:ext cx="3968487" cy="26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BA2FA-637B-4545-8927-AAE5E98AC79D}"/>
              </a:ext>
            </a:extLst>
          </p:cNvPr>
          <p:cNvGrpSpPr/>
          <p:nvPr/>
        </p:nvGrpSpPr>
        <p:grpSpPr>
          <a:xfrm>
            <a:off x="6315446" y="1121649"/>
            <a:ext cx="5038354" cy="3456358"/>
            <a:chOff x="5674833" y="143431"/>
            <a:chExt cx="5038354" cy="3456358"/>
          </a:xfrm>
        </p:grpSpPr>
        <p:pic>
          <p:nvPicPr>
            <p:cNvPr id="18" name="Picture 17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951D3589-F3FD-254D-A63A-70587CAC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5210CC0-33EE-4043-876A-C4478040C17F}"/>
                </a:ext>
              </a:extLst>
            </p:cNvPr>
            <p:cNvSpPr/>
            <p:nvPr/>
          </p:nvSpPr>
          <p:spPr>
            <a:xfrm flipH="1">
              <a:off x="5674833" y="143431"/>
              <a:ext cx="4946543" cy="19221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00000"/>
                </a:lnSpc>
                <a:spcBef>
                  <a:spcPts val="6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How can we </a:t>
              </a:r>
              <a:r>
                <a:rPr lang="en-US" sz="2000" dirty="0">
                  <a:solidFill>
                    <a:srgbClr val="0070C0"/>
                  </a:solidFill>
                </a:rPr>
                <a:t>find relevant maps</a:t>
              </a:r>
              <a:r>
                <a:rPr lang="en-US" sz="2000" dirty="0">
                  <a:solidFill>
                    <a:schemeClr val="tx1"/>
                  </a:solidFill>
                </a:rPr>
                <a:t> and </a:t>
              </a:r>
              <a:r>
                <a:rPr lang="en-US" sz="2000" dirty="0">
                  <a:solidFill>
                    <a:srgbClr val="0070C0"/>
                  </a:solidFill>
                </a:rPr>
                <a:t>make them useful</a:t>
              </a:r>
              <a:r>
                <a:rPr lang="en-US" sz="2000" dirty="0">
                  <a:solidFill>
                    <a:schemeClr val="tx1"/>
                  </a:solidFill>
                </a:rPr>
                <a:t> if manual metadata curation is not possible?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CB12DF-16F5-4740-90F7-7474629F6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45685" y="3823727"/>
            <a:ext cx="2578591" cy="193394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32410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3C62F-504C-AE49-A079-937F75B9B4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Text on maps are useful</a:t>
            </a:r>
            <a:r>
              <a:rPr lang="zh-TW" altLang="en-US" dirty="0"/>
              <a:t> </a:t>
            </a:r>
            <a:r>
              <a:rPr lang="en-US" altLang="zh-TW" dirty="0"/>
              <a:t>but </a:t>
            </a:r>
            <a:r>
              <a:rPr lang="en-US" dirty="0"/>
              <a:t>complex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4F3C43-6128-E043-AD2F-C267B3129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887" y="1559259"/>
            <a:ext cx="4841293" cy="4426673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4859AE0-D207-D04C-BA3A-E71F32DEC2ED}"/>
              </a:ext>
            </a:extLst>
          </p:cNvPr>
          <p:cNvGrpSpPr/>
          <p:nvPr/>
        </p:nvGrpSpPr>
        <p:grpSpPr>
          <a:xfrm>
            <a:off x="5356308" y="1931158"/>
            <a:ext cx="6530891" cy="3652780"/>
            <a:chOff x="5349642" y="-52991"/>
            <a:chExt cx="6530891" cy="3652780"/>
          </a:xfrm>
        </p:grpSpPr>
        <p:pic>
          <p:nvPicPr>
            <p:cNvPr id="10" name="Picture 9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E87BD587-65F4-404A-A997-76CF777F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03764138-8111-D946-8F8E-9A00C3684F60}"/>
                </a:ext>
              </a:extLst>
            </p:cNvPr>
            <p:cNvSpPr/>
            <p:nvPr/>
          </p:nvSpPr>
          <p:spPr>
            <a:xfrm flipH="1">
              <a:off x="5349642" y="-52991"/>
              <a:ext cx="6530891" cy="211859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kern="0" dirty="0">
                  <a:solidFill>
                    <a:srgbClr val="000000"/>
                  </a:solidFill>
                </a:rPr>
                <a:t>OCR (optical character recognition) tools, such as Google Vision API, would only generate “Fall” and “River” but not “Fall River”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214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700D4DC-734C-C440-A496-66FB1459C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linked historical maps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B901F4-65F4-D84E-AFA1-AC7DDAE101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191" y="2614721"/>
            <a:ext cx="1137537" cy="13765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116803-00CE-7E4C-8DCE-4B2444B72243}"/>
              </a:ext>
            </a:extLst>
          </p:cNvPr>
          <p:cNvSpPr txBox="1"/>
          <p:nvPr/>
        </p:nvSpPr>
        <p:spPr>
          <a:xfrm>
            <a:off x="561694" y="2368147"/>
            <a:ext cx="922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Map Image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B079D7B3-6BA5-4143-9A76-1A66C91B0E88}"/>
              </a:ext>
            </a:extLst>
          </p:cNvPr>
          <p:cNvSpPr/>
          <p:nvPr/>
        </p:nvSpPr>
        <p:spPr>
          <a:xfrm>
            <a:off x="1930069" y="2873818"/>
            <a:ext cx="1287663" cy="8583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Location Phrase Generation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B01BD33-42E2-8240-B4D4-1B8747632866}"/>
              </a:ext>
            </a:extLst>
          </p:cNvPr>
          <p:cNvGrpSpPr/>
          <p:nvPr/>
        </p:nvGrpSpPr>
        <p:grpSpPr>
          <a:xfrm>
            <a:off x="3529813" y="2464626"/>
            <a:ext cx="1288461" cy="1480216"/>
            <a:chOff x="3414532" y="1769199"/>
            <a:chExt cx="1517223" cy="1891449"/>
          </a:xfrm>
        </p:grpSpPr>
        <p:sp>
          <p:nvSpPr>
            <p:cNvPr id="10" name="Vertical Scroll 9">
              <a:extLst>
                <a:ext uri="{FF2B5EF4-FFF2-40B4-BE49-F238E27FC236}">
                  <a16:creationId xmlns:a16="http://schemas.microsoft.com/office/drawing/2014/main" id="{84323960-016B-2E41-B464-D18187BA001B}"/>
                </a:ext>
              </a:extLst>
            </p:cNvPr>
            <p:cNvSpPr/>
            <p:nvPr/>
          </p:nvSpPr>
          <p:spPr>
            <a:xfrm>
              <a:off x="3414532" y="1769199"/>
              <a:ext cx="1516283" cy="1876826"/>
            </a:xfrm>
            <a:prstGeom prst="verticalScroll">
              <a:avLst>
                <a:gd name="adj" fmla="val 7237"/>
              </a:avLst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286477-4857-E846-BD0A-A248F1956417}"/>
                </a:ext>
              </a:extLst>
            </p:cNvPr>
            <p:cNvSpPr txBox="1"/>
            <p:nvPr/>
          </p:nvSpPr>
          <p:spPr>
            <a:xfrm>
              <a:off x="3511559" y="1890874"/>
              <a:ext cx="1420196" cy="1769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Mindego Creek</a:t>
              </a:r>
            </a:p>
            <a:p>
              <a:r>
                <a:rPr lang="en-US" sz="1200" dirty="0">
                  <a:solidFill>
                    <a:srgbClr val="000000"/>
                  </a:solidFill>
                </a:rPr>
                <a:t>La Honda</a:t>
              </a:r>
            </a:p>
            <a:p>
              <a:r>
                <a:rPr lang="en-US" sz="1200" dirty="0">
                  <a:solidFill>
                    <a:srgbClr val="000000"/>
                  </a:solidFill>
                </a:rPr>
                <a:t>Skyline Ridge</a:t>
              </a:r>
            </a:p>
            <a:p>
              <a:endParaRPr lang="en-US" sz="1200" dirty="0">
                <a:solidFill>
                  <a:srgbClr val="000000"/>
                </a:solidFill>
              </a:endParaRPr>
            </a:p>
            <a:p>
              <a:r>
                <a:rPr lang="en-US" sz="1200" dirty="0">
                  <a:solidFill>
                    <a:srgbClr val="000000"/>
                  </a:solidFill>
                </a:rPr>
                <a:t>…</a:t>
              </a:r>
            </a:p>
            <a:p>
              <a:endParaRPr lang="en-US" sz="1200" dirty="0">
                <a:solidFill>
                  <a:srgbClr val="000000"/>
                </a:solidFill>
              </a:endParaRPr>
            </a:p>
            <a:p>
              <a:r>
                <a:rPr lang="en-US" sz="1200" dirty="0">
                  <a:solidFill>
                    <a:srgbClr val="000000"/>
                  </a:solidFill>
                </a:rPr>
                <a:t>Black Mountain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291116DA-460A-9348-80FB-40B15D2EFA3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496" y="2368147"/>
            <a:ext cx="1371444" cy="146877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719E2D-29B7-F443-A09D-D9F691FA35C5}"/>
              </a:ext>
            </a:extLst>
          </p:cNvPr>
          <p:cNvCxnSpPr/>
          <p:nvPr/>
        </p:nvCxnSpPr>
        <p:spPr>
          <a:xfrm>
            <a:off x="1552727" y="3338898"/>
            <a:ext cx="35290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D0AD744-7A1D-334D-9F3D-0344DFF1CC75}"/>
              </a:ext>
            </a:extLst>
          </p:cNvPr>
          <p:cNvCxnSpPr/>
          <p:nvPr/>
        </p:nvCxnSpPr>
        <p:spPr>
          <a:xfrm>
            <a:off x="3259302" y="3338898"/>
            <a:ext cx="35290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4530576-4A83-D04E-8EB4-A345F8E23C13}"/>
              </a:ext>
            </a:extLst>
          </p:cNvPr>
          <p:cNvCxnSpPr/>
          <p:nvPr/>
        </p:nvCxnSpPr>
        <p:spPr>
          <a:xfrm>
            <a:off x="4817475" y="3338898"/>
            <a:ext cx="35290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61EA50F-E41F-5945-898D-05F898F1AE6E}"/>
              </a:ext>
            </a:extLst>
          </p:cNvPr>
          <p:cNvCxnSpPr/>
          <p:nvPr/>
        </p:nvCxnSpPr>
        <p:spPr>
          <a:xfrm>
            <a:off x="6630181" y="3302995"/>
            <a:ext cx="352908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4F3AAD16-5CD4-8944-B125-FF29AFFA4D01}"/>
              </a:ext>
            </a:extLst>
          </p:cNvPr>
          <p:cNvSpPr/>
          <p:nvPr/>
        </p:nvSpPr>
        <p:spPr>
          <a:xfrm>
            <a:off x="5254111" y="2898562"/>
            <a:ext cx="1287663" cy="8583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Map Geo</a:t>
            </a:r>
          </a:p>
          <a:p>
            <a:pPr algn="ctr"/>
            <a:r>
              <a:rPr lang="en-US" sz="1600" dirty="0">
                <a:solidFill>
                  <a:srgbClr val="000000"/>
                </a:solidFill>
              </a:rPr>
              <a:t>localization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6A7956B7-2971-D242-AAD2-44E0A3ACD91F}"/>
              </a:ext>
            </a:extLst>
          </p:cNvPr>
          <p:cNvSpPr/>
          <p:nvPr/>
        </p:nvSpPr>
        <p:spPr>
          <a:xfrm>
            <a:off x="5254110" y="4504033"/>
            <a:ext cx="1287663" cy="858354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Entity Matching</a:t>
            </a:r>
          </a:p>
        </p:txBody>
      </p: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D76EA9BB-8768-C543-AC4A-CED96214D3AD}"/>
              </a:ext>
            </a:extLst>
          </p:cNvPr>
          <p:cNvCxnSpPr>
            <a:cxnSpLocks/>
          </p:cNvCxnSpPr>
          <p:nvPr/>
        </p:nvCxnSpPr>
        <p:spPr>
          <a:xfrm rot="10800000" flipV="1">
            <a:off x="6747909" y="4169456"/>
            <a:ext cx="950581" cy="813208"/>
          </a:xfrm>
          <a:prstGeom prst="bentConnector3">
            <a:avLst>
              <a:gd name="adj1" fmla="val 758"/>
            </a:avLst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1412F12-780A-6740-90CE-8F36A3A043EB}"/>
              </a:ext>
            </a:extLst>
          </p:cNvPr>
          <p:cNvCxnSpPr/>
          <p:nvPr/>
        </p:nvCxnSpPr>
        <p:spPr>
          <a:xfrm flipH="1">
            <a:off x="4925567" y="4928007"/>
            <a:ext cx="244817" cy="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EBB69A66-2D22-0D4F-BE7A-C932C15F03C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3075" y="5679575"/>
            <a:ext cx="989797" cy="98979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3B190A4-33FF-2C4F-A754-A3E317E5C42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319" y="4465263"/>
            <a:ext cx="875203" cy="875203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47BBBD7-ADB2-984B-81BF-2ACE18E6133C}"/>
              </a:ext>
            </a:extLst>
          </p:cNvPr>
          <p:cNvSpPr/>
          <p:nvPr/>
        </p:nvSpPr>
        <p:spPr>
          <a:xfrm>
            <a:off x="3448230" y="5321908"/>
            <a:ext cx="159974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kern="0" dirty="0">
                <a:solidFill>
                  <a:srgbClr val="000000"/>
                </a:solidFill>
              </a:rPr>
              <a:t>Linked Historical Maps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35C9DE6-67C0-0147-93E9-964B24DDD018}"/>
              </a:ext>
            </a:extLst>
          </p:cNvPr>
          <p:cNvSpPr/>
          <p:nvPr/>
        </p:nvSpPr>
        <p:spPr>
          <a:xfrm>
            <a:off x="5607988" y="6188368"/>
            <a:ext cx="11761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kern="0" dirty="0">
                <a:solidFill>
                  <a:srgbClr val="000000"/>
                </a:solidFill>
              </a:rPr>
              <a:t>External KBs: </a:t>
            </a:r>
            <a:r>
              <a:rPr lang="en-US" altLang="en-US" sz="1200" kern="0" dirty="0" err="1">
                <a:solidFill>
                  <a:srgbClr val="000000"/>
                </a:solidFill>
              </a:rPr>
              <a:t>LinkedGeoData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5" name="Left-Right Arrow 24">
            <a:extLst>
              <a:ext uri="{FF2B5EF4-FFF2-40B4-BE49-F238E27FC236}">
                <a16:creationId xmlns:a16="http://schemas.microsoft.com/office/drawing/2014/main" id="{BBCF6CEF-554B-C041-9658-02F181125B70}"/>
              </a:ext>
            </a:extLst>
          </p:cNvPr>
          <p:cNvSpPr/>
          <p:nvPr/>
        </p:nvSpPr>
        <p:spPr>
          <a:xfrm rot="3085412">
            <a:off x="4069579" y="5759429"/>
            <a:ext cx="492273" cy="214589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E6DCA022-FEC5-7048-A8B4-6A6126EC4CEA}"/>
              </a:ext>
            </a:extLst>
          </p:cNvPr>
          <p:cNvSpPr/>
          <p:nvPr/>
        </p:nvSpPr>
        <p:spPr>
          <a:xfrm>
            <a:off x="3653533" y="5815954"/>
            <a:ext cx="662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200" kern="0" dirty="0">
                <a:solidFill>
                  <a:srgbClr val="000000"/>
                </a:solidFill>
              </a:rPr>
              <a:t>Linked</a:t>
            </a:r>
            <a:endParaRPr lang="en-US" sz="1200" dirty="0">
              <a:solidFill>
                <a:srgbClr val="000000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743B583-FFDA-A74D-AFC0-851D974CB134}"/>
              </a:ext>
            </a:extLst>
          </p:cNvPr>
          <p:cNvGrpSpPr/>
          <p:nvPr/>
        </p:nvGrpSpPr>
        <p:grpSpPr>
          <a:xfrm>
            <a:off x="7979228" y="3991274"/>
            <a:ext cx="3892575" cy="2664912"/>
            <a:chOff x="6820612" y="934877"/>
            <a:chExt cx="3892575" cy="2664912"/>
          </a:xfrm>
        </p:grpSpPr>
        <p:pic>
          <p:nvPicPr>
            <p:cNvPr id="28" name="Picture 27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E9272709-E4DF-344B-B3A9-961DFE8895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29" name="Oval Callout 28">
              <a:extLst>
                <a:ext uri="{FF2B5EF4-FFF2-40B4-BE49-F238E27FC236}">
                  <a16:creationId xmlns:a16="http://schemas.microsoft.com/office/drawing/2014/main" id="{A3EEEC7F-0DAA-9642-821D-25A30212520A}"/>
                </a:ext>
              </a:extLst>
            </p:cNvPr>
            <p:cNvSpPr/>
            <p:nvPr/>
          </p:nvSpPr>
          <p:spPr>
            <a:xfrm flipH="1">
              <a:off x="6820612" y="934877"/>
              <a:ext cx="3800761" cy="1130722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kern="0" dirty="0">
                  <a:solidFill>
                    <a:srgbClr val="000000"/>
                  </a:solidFill>
                </a:rPr>
                <a:t>A fully automatic pipeline!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0" name="Left-Right Arrow 29">
            <a:extLst>
              <a:ext uri="{FF2B5EF4-FFF2-40B4-BE49-F238E27FC236}">
                <a16:creationId xmlns:a16="http://schemas.microsoft.com/office/drawing/2014/main" id="{08935A3B-BE7E-B24F-854F-BA0325940CEA}"/>
              </a:ext>
            </a:extLst>
          </p:cNvPr>
          <p:cNvSpPr/>
          <p:nvPr/>
        </p:nvSpPr>
        <p:spPr>
          <a:xfrm rot="7636992">
            <a:off x="5461125" y="5531144"/>
            <a:ext cx="492273" cy="214589"/>
          </a:xfrm>
          <a:prstGeom prst="leftRightArrow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33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7" grpId="0" animBg="1"/>
      <p:bldP spid="18" grpId="0" animBg="1"/>
      <p:bldP spid="23" grpId="0"/>
      <p:bldP spid="24" grpId="0"/>
      <p:bldP spid="25" grpId="0" animBg="1"/>
      <p:bldP spid="26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E6504635-154E-E44E-91FC-6FA0352F79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5633" y="4753149"/>
            <a:ext cx="1060258" cy="92595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40935C9-94BB-B94F-BA00-0107D024A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we building?</a:t>
            </a:r>
            <a:endParaRPr lang="en-US" dirty="0">
              <a:ea typeface="Calibri" charset="0"/>
              <a:cs typeface="Calibri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E5055B2-6AF0-0A43-A8DE-A2F793BF2E2A}"/>
              </a:ext>
            </a:extLst>
          </p:cNvPr>
          <p:cNvSpPr txBox="1"/>
          <p:nvPr/>
        </p:nvSpPr>
        <p:spPr>
          <a:xfrm>
            <a:off x="457648" y="1704573"/>
            <a:ext cx="3847905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Real-World Problems &amp; Data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863199F-CB68-7347-BA83-B02395ACD7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7883" y="3183840"/>
            <a:ext cx="2490157" cy="13093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2FB0415-A670-E841-ADFB-5ED7034D15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5513" y="3333407"/>
            <a:ext cx="1060257" cy="10602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5E8270F-48F1-6C47-80FD-3FAC85759EE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1253" y="5161952"/>
            <a:ext cx="2031083" cy="35900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BE46259-6FC3-B840-8C21-D1139D8D1C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6500" y="2391261"/>
            <a:ext cx="1525363" cy="56680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59CA3EA4-96A7-B749-AB3F-E62E95CE5F5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1558" y="4287311"/>
            <a:ext cx="1534100" cy="6473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28F00D8-488E-044F-800B-E9A5ECC0093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6646" y="2728577"/>
            <a:ext cx="1464519" cy="4906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205BE92-8144-1148-A516-CFBC5F76ED0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7842" y="4192893"/>
            <a:ext cx="702072" cy="702072"/>
          </a:xfrm>
          <a:prstGeom prst="rect">
            <a:avLst/>
          </a:prstGeom>
        </p:spPr>
      </p:pic>
      <p:sp>
        <p:nvSpPr>
          <p:cNvPr id="42" name="Right Arrow 41">
            <a:extLst>
              <a:ext uri="{FF2B5EF4-FFF2-40B4-BE49-F238E27FC236}">
                <a16:creationId xmlns:a16="http://schemas.microsoft.com/office/drawing/2014/main" id="{F4B9D258-8F4C-614C-83A8-92E64B74079F}"/>
              </a:ext>
            </a:extLst>
          </p:cNvPr>
          <p:cNvSpPr/>
          <p:nvPr/>
        </p:nvSpPr>
        <p:spPr>
          <a:xfrm rot="19584598">
            <a:off x="7007663" y="3423762"/>
            <a:ext cx="461670" cy="43418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1FEB775-7D34-FD41-B13C-900F9F35CE20}"/>
              </a:ext>
            </a:extLst>
          </p:cNvPr>
          <p:cNvSpPr txBox="1"/>
          <p:nvPr/>
        </p:nvSpPr>
        <p:spPr>
          <a:xfrm>
            <a:off x="7959048" y="1289074"/>
            <a:ext cx="3570024" cy="83099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Impact: Tech. Transfer &amp; </a:t>
            </a:r>
          </a:p>
          <a:p>
            <a:r>
              <a:rPr lang="en-US" sz="2400" dirty="0"/>
              <a:t>Open Source Tools In-Use</a:t>
            </a:r>
          </a:p>
        </p:txBody>
      </p:sp>
      <p:sp>
        <p:nvSpPr>
          <p:cNvPr id="44" name="Right Arrow 43">
            <a:extLst>
              <a:ext uri="{FF2B5EF4-FFF2-40B4-BE49-F238E27FC236}">
                <a16:creationId xmlns:a16="http://schemas.microsoft.com/office/drawing/2014/main" id="{F9679DB2-817F-C743-BEEF-CB5F0DB57E01}"/>
              </a:ext>
            </a:extLst>
          </p:cNvPr>
          <p:cNvSpPr/>
          <p:nvPr/>
        </p:nvSpPr>
        <p:spPr>
          <a:xfrm rot="5400000">
            <a:off x="2538992" y="2224168"/>
            <a:ext cx="461670" cy="43418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0FF85606-4E93-5B48-8C5A-2C551ED62885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7933" y="3145650"/>
            <a:ext cx="1707577" cy="3196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447BBD3-961F-1240-930F-CB544CF9F93C}"/>
              </a:ext>
            </a:extLst>
          </p:cNvPr>
          <p:cNvSpPr txBox="1"/>
          <p:nvPr/>
        </p:nvSpPr>
        <p:spPr>
          <a:xfrm>
            <a:off x="475958" y="2721965"/>
            <a:ext cx="6193697" cy="2154436"/>
          </a:xfrm>
          <a:prstGeom prst="rect">
            <a:avLst/>
          </a:prstGeom>
          <a:noFill/>
          <a:ln w="9525"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End-to-End Data Analytics Systems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DeepLATTE: </a:t>
            </a:r>
            <a:r>
              <a:rPr lang="en-US" dirty="0"/>
              <a:t>Air Quality Prediction &amp; Forecasting Framework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Strabo &amp; </a:t>
            </a:r>
            <a:r>
              <a:rPr lang="en-US" b="1" dirty="0" err="1"/>
              <a:t>mapKurator</a:t>
            </a:r>
            <a:r>
              <a:rPr lang="en-US" b="1" dirty="0"/>
              <a:t>: </a:t>
            </a:r>
            <a:r>
              <a:rPr lang="en-US" dirty="0"/>
              <a:t>Map Processing Platform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ADMS:</a:t>
            </a:r>
            <a:r>
              <a:rPr lang="en-US" dirty="0"/>
              <a:t> Transportation Data Analytics Platform (joint work with USC IMSC)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…</a:t>
            </a:r>
          </a:p>
        </p:txBody>
      </p:sp>
      <p:sp>
        <p:nvSpPr>
          <p:cNvPr id="55" name="Right Arrow 54">
            <a:extLst>
              <a:ext uri="{FF2B5EF4-FFF2-40B4-BE49-F238E27FC236}">
                <a16:creationId xmlns:a16="http://schemas.microsoft.com/office/drawing/2014/main" id="{FC5F9F84-D48B-BA45-AA7D-30C65AA20924}"/>
              </a:ext>
            </a:extLst>
          </p:cNvPr>
          <p:cNvSpPr/>
          <p:nvPr/>
        </p:nvSpPr>
        <p:spPr>
          <a:xfrm rot="5400000">
            <a:off x="2538992" y="4924054"/>
            <a:ext cx="461670" cy="43418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3C2BB88-8F43-A04D-85D0-325D82A1B40D}"/>
              </a:ext>
            </a:extLst>
          </p:cNvPr>
          <p:cNvSpPr txBox="1"/>
          <p:nvPr/>
        </p:nvSpPr>
        <p:spPr>
          <a:xfrm>
            <a:off x="475959" y="5405890"/>
            <a:ext cx="3095399" cy="4616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Fundamental Research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1C81C0B-950D-E449-AD83-4D04801ABDA5}"/>
              </a:ext>
            </a:extLst>
          </p:cNvPr>
          <p:cNvSpPr txBox="1"/>
          <p:nvPr/>
        </p:nvSpPr>
        <p:spPr>
          <a:xfrm>
            <a:off x="457648" y="5948928"/>
            <a:ext cx="9724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ACM SIGSPATIAL, ACM KDD, IEEE International Conference on Data Mining, IEEE </a:t>
            </a:r>
            <a:r>
              <a:rPr lang="en-US" dirty="0" err="1"/>
              <a:t>BigData</a:t>
            </a:r>
            <a:r>
              <a:rPr lang="en-US" dirty="0"/>
              <a:t>, IEEE Mobile Data Management, Extended Semantic Web Conference, International Journal of Geographical Information Science, Knowledge-Based Systems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1B6766C-24A2-F744-9EEB-EF392F2FDE8A}"/>
              </a:ext>
            </a:extLst>
          </p:cNvPr>
          <p:cNvSpPr txBox="1"/>
          <p:nvPr/>
        </p:nvSpPr>
        <p:spPr>
          <a:xfrm>
            <a:off x="4324257" y="1412596"/>
            <a:ext cx="345809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Health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Transportation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Social Sciences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05BEF7-B755-5E4A-A815-501A074BED1D}"/>
              </a:ext>
            </a:extLst>
          </p:cNvPr>
          <p:cNvGrpSpPr/>
          <p:nvPr/>
        </p:nvGrpSpPr>
        <p:grpSpPr>
          <a:xfrm>
            <a:off x="6847216" y="1923261"/>
            <a:ext cx="662488" cy="3789428"/>
            <a:chOff x="6847216" y="1923261"/>
            <a:chExt cx="662488" cy="3789428"/>
          </a:xfrm>
        </p:grpSpPr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2ACA4F0B-6B06-9646-A775-1555F93E30E1}"/>
                </a:ext>
              </a:extLst>
            </p:cNvPr>
            <p:cNvSpPr/>
            <p:nvPr/>
          </p:nvSpPr>
          <p:spPr>
            <a:xfrm rot="12684564">
              <a:off x="6847216" y="1923261"/>
              <a:ext cx="461670" cy="43418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E41DD366-7EBD-B44D-B9F2-02F70144A319}"/>
                </a:ext>
              </a:extLst>
            </p:cNvPr>
            <p:cNvSpPr/>
            <p:nvPr/>
          </p:nvSpPr>
          <p:spPr>
            <a:xfrm rot="8735749">
              <a:off x="7048034" y="5278506"/>
              <a:ext cx="461670" cy="43418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A75465D8-0B1F-E949-8949-DBA4206A59D6}"/>
                </a:ext>
              </a:extLst>
            </p:cNvPr>
            <p:cNvSpPr/>
            <p:nvPr/>
          </p:nvSpPr>
          <p:spPr>
            <a:xfrm rot="8509046">
              <a:off x="7009250" y="4176573"/>
              <a:ext cx="461670" cy="434183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46869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42" grpId="0" animBg="1"/>
      <p:bldP spid="43" grpId="0" animBg="1"/>
      <p:bldP spid="44" grpId="0" animBg="1"/>
      <p:bldP spid="48" grpId="0" animBg="1"/>
      <p:bldP spid="55" grpId="0" animBg="1"/>
      <p:bldP spid="56" grpId="0" animBg="1"/>
      <p:bldP spid="57" grpId="0"/>
      <p:bldP spid="2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E892-6D22-4B4F-A41C-A7128B643A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Generating location phrases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9C303C-829D-A14B-91C2-BEFF8B44D3F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62" y="1861873"/>
            <a:ext cx="993904" cy="4523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AB5898F-EE8F-C047-A27F-5E25EC0CCF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362" y="2471964"/>
            <a:ext cx="717167" cy="5353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D87B36-1B9A-3D4D-9178-0A146E102197}"/>
              </a:ext>
            </a:extLst>
          </p:cNvPr>
          <p:cNvSpPr txBox="1"/>
          <p:nvPr/>
        </p:nvSpPr>
        <p:spPr>
          <a:xfrm>
            <a:off x="1638321" y="1634955"/>
            <a:ext cx="38111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Textual Model: </a:t>
            </a:r>
            <a:r>
              <a:rPr lang="en-US" dirty="0"/>
              <a:t>Labels in the same phrase should share similar textual features</a:t>
            </a:r>
          </a:p>
          <a:p>
            <a:endParaRPr lang="en-US" dirty="0"/>
          </a:p>
          <a:p>
            <a:r>
              <a:rPr lang="en-US" b="1" dirty="0"/>
              <a:t>High Recall/Low Precision</a:t>
            </a:r>
          </a:p>
          <a:p>
            <a:r>
              <a:rPr lang="en-US" dirty="0"/>
              <a:t>Help to determine a search neighborhood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47B039-44EE-4341-B565-5B2D4BCBC297}"/>
              </a:ext>
            </a:extLst>
          </p:cNvPr>
          <p:cNvSpPr txBox="1"/>
          <p:nvPr/>
        </p:nvSpPr>
        <p:spPr>
          <a:xfrm>
            <a:off x="5975348" y="1634955"/>
            <a:ext cx="414921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Visual Model: </a:t>
            </a:r>
            <a:r>
              <a:rPr lang="en-US" dirty="0"/>
              <a:t>Labels in the same phrase could have similar nearby geographic features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Low Recall/High Precision</a:t>
            </a:r>
          </a:p>
          <a:p>
            <a:r>
              <a:rPr lang="en-US" dirty="0"/>
              <a:t>Help to refine the results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32C678-BC5A-EA4A-A1EA-AD3D79FBE6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923" y="3682492"/>
            <a:ext cx="5731976" cy="255377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8A7AF7E-CA19-3448-9630-5991E5809A61}"/>
              </a:ext>
            </a:extLst>
          </p:cNvPr>
          <p:cNvSpPr txBox="1"/>
          <p:nvPr/>
        </p:nvSpPr>
        <p:spPr>
          <a:xfrm>
            <a:off x="7541342" y="6308209"/>
            <a:ext cx="2985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U-Net semantic segmentation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EAAF610-9E2A-A64F-8486-9ADB0724ED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456" y="2366357"/>
            <a:ext cx="993904" cy="4523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68F61F7-C342-DC45-AF3C-80CC6D178F6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3360" y="2336537"/>
            <a:ext cx="717167" cy="535346"/>
          </a:xfrm>
          <a:prstGeom prst="rect">
            <a:avLst/>
          </a:prstGeom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9881912C-6B2E-6A46-9FE1-21D44ECBEBFF}"/>
              </a:ext>
            </a:extLst>
          </p:cNvPr>
          <p:cNvSpPr/>
          <p:nvPr/>
        </p:nvSpPr>
        <p:spPr>
          <a:xfrm rot="19010396">
            <a:off x="10725857" y="3022945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179923A9-E19A-7542-AF17-0E037FA235DC}"/>
              </a:ext>
            </a:extLst>
          </p:cNvPr>
          <p:cNvSpPr/>
          <p:nvPr/>
        </p:nvSpPr>
        <p:spPr>
          <a:xfrm rot="3651521">
            <a:off x="685922" y="3085224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FF46776-5176-E943-814C-247CC24D5FB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159362" y="3703476"/>
            <a:ext cx="5421425" cy="2789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ight Arrow 12">
            <a:extLst>
              <a:ext uri="{FF2B5EF4-FFF2-40B4-BE49-F238E27FC236}">
                <a16:creationId xmlns:a16="http://schemas.microsoft.com/office/drawing/2014/main" id="{A9FF2AC5-AF6A-5047-A13C-722E25D2C10E}"/>
              </a:ext>
            </a:extLst>
          </p:cNvPr>
          <p:cNvSpPr/>
          <p:nvPr/>
        </p:nvSpPr>
        <p:spPr>
          <a:xfrm>
            <a:off x="5384828" y="4748317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14241-C5D3-0540-B887-B8930EE4FC69}"/>
              </a:ext>
            </a:extLst>
          </p:cNvPr>
          <p:cNvSpPr txBox="1"/>
          <p:nvPr/>
        </p:nvSpPr>
        <p:spPr>
          <a:xfrm>
            <a:off x="157630" y="297789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…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2ABDA8-FCB6-6D4B-BD1F-67D5D5EB652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136" y="1249507"/>
            <a:ext cx="1592036" cy="59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1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7" grpId="0" animBg="1"/>
      <p:bldP spid="17" grpId="1" animBg="1"/>
      <p:bldP spid="18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>
            <a:extLst>
              <a:ext uri="{FF2B5EF4-FFF2-40B4-BE49-F238E27FC236}">
                <a16:creationId xmlns:a16="http://schemas.microsoft.com/office/drawing/2014/main" id="{3BA4996D-D872-7E43-B57B-7272D72CD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4836" y="1968542"/>
            <a:ext cx="4595657" cy="297366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A7AF2-09E1-E341-A01E-61F2063FF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Geolocalization</a:t>
            </a:r>
            <a:r>
              <a:rPr lang="en-US" dirty="0"/>
              <a:t> using location phrases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5B72F1A-D552-2E4A-9F33-AC559AC2E909}"/>
              </a:ext>
            </a:extLst>
          </p:cNvPr>
          <p:cNvSpPr/>
          <p:nvPr/>
        </p:nvSpPr>
        <p:spPr>
          <a:xfrm>
            <a:off x="2060566" y="1448815"/>
            <a:ext cx="85853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We use Google Geocoding API as the geo-coder: text to </a:t>
            </a:r>
            <a:r>
              <a:rPr lang="en-US" altLang="en-US" kern="0" dirty="0" err="1">
                <a:solidFill>
                  <a:srgbClr val="000000"/>
                </a:solidFill>
              </a:rPr>
              <a:t>lat</a:t>
            </a:r>
            <a:r>
              <a:rPr lang="en-US" altLang="en-US" kern="0" dirty="0">
                <a:solidFill>
                  <a:srgbClr val="000000"/>
                </a:solidFill>
              </a:rPr>
              <a:t>/long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A12732-BAA1-C642-833F-61B6A5E63C15}"/>
              </a:ext>
            </a:extLst>
          </p:cNvPr>
          <p:cNvSpPr/>
          <p:nvPr/>
        </p:nvSpPr>
        <p:spPr>
          <a:xfrm>
            <a:off x="220737" y="2314939"/>
            <a:ext cx="1523756" cy="8052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Location Phrases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0D7154E-95CC-AD42-8CB1-9457C5360B14}"/>
              </a:ext>
            </a:extLst>
          </p:cNvPr>
          <p:cNvSpPr/>
          <p:nvPr/>
        </p:nvSpPr>
        <p:spPr>
          <a:xfrm>
            <a:off x="2023561" y="2032085"/>
            <a:ext cx="1148698" cy="5507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Geo-coder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0292CD-A8BC-AC44-95AA-4CA1EF4FE6D0}"/>
              </a:ext>
            </a:extLst>
          </p:cNvPr>
          <p:cNvSpPr/>
          <p:nvPr/>
        </p:nvSpPr>
        <p:spPr>
          <a:xfrm>
            <a:off x="3480928" y="2344829"/>
            <a:ext cx="1523756" cy="155072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 of Candidate Coordinates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7BA7EBD-E7CD-6D4C-B79C-4327BE87F287}"/>
              </a:ext>
            </a:extLst>
          </p:cNvPr>
          <p:cNvSpPr txBox="1"/>
          <p:nvPr/>
        </p:nvSpPr>
        <p:spPr>
          <a:xfrm>
            <a:off x="7342448" y="5016570"/>
            <a:ext cx="34607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cluster center of the largest component is the map </a:t>
            </a:r>
            <a:r>
              <a:rPr lang="en-US" dirty="0" err="1"/>
              <a:t>geolocalization</a:t>
            </a:r>
            <a:r>
              <a:rPr lang="en-US" dirty="0"/>
              <a:t> result.</a:t>
            </a:r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D980F022-3495-A846-99A9-FEFC9C46DABB}"/>
              </a:ext>
            </a:extLst>
          </p:cNvPr>
          <p:cNvSpPr/>
          <p:nvPr/>
        </p:nvSpPr>
        <p:spPr>
          <a:xfrm rot="4227161">
            <a:off x="7351322" y="2578681"/>
            <a:ext cx="228600" cy="390257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F818C8-FA71-1745-AC14-DBD2FB1186AB}"/>
              </a:ext>
            </a:extLst>
          </p:cNvPr>
          <p:cNvSpPr txBox="1"/>
          <p:nvPr/>
        </p:nvSpPr>
        <p:spPr>
          <a:xfrm>
            <a:off x="7656963" y="2495566"/>
            <a:ext cx="1756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(34.25, -116.18)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FE775A11-7234-AC4D-B5DF-81F10457289B}"/>
              </a:ext>
            </a:extLst>
          </p:cNvPr>
          <p:cNvSpPr/>
          <p:nvPr/>
        </p:nvSpPr>
        <p:spPr>
          <a:xfrm>
            <a:off x="5204568" y="2032769"/>
            <a:ext cx="1148698" cy="5507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Clustering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74CC690-2E25-7645-AFB9-68EA9D4890D7}"/>
              </a:ext>
            </a:extLst>
          </p:cNvPr>
          <p:cNvCxnSpPr>
            <a:cxnSpLocks/>
          </p:cNvCxnSpPr>
          <p:nvPr/>
        </p:nvCxnSpPr>
        <p:spPr>
          <a:xfrm flipV="1">
            <a:off x="1804773" y="2850252"/>
            <a:ext cx="1523755" cy="963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37A62C1F-446D-8043-BDD9-E9B08F75A0D3}"/>
              </a:ext>
            </a:extLst>
          </p:cNvPr>
          <p:cNvSpPr txBox="1"/>
          <p:nvPr/>
        </p:nvSpPr>
        <p:spPr>
          <a:xfrm>
            <a:off x="255776" y="3312302"/>
            <a:ext cx="22925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Mindego</a:t>
            </a:r>
            <a:r>
              <a:rPr lang="en-US" dirty="0"/>
              <a:t> Creek</a:t>
            </a:r>
          </a:p>
          <a:p>
            <a:r>
              <a:rPr lang="en-US" dirty="0"/>
              <a:t>Providence Mountains</a:t>
            </a:r>
          </a:p>
          <a:p>
            <a:r>
              <a:rPr lang="en-US" dirty="0"/>
              <a:t>Cooks Wall</a:t>
            </a:r>
          </a:p>
          <a:p>
            <a:r>
              <a:rPr lang="en-US" dirty="0"/>
              <a:t>Clipper Mountain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Banana Spring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35E5C88-04B6-8C4D-AC4B-4CD2F6288BB3}"/>
              </a:ext>
            </a:extLst>
          </p:cNvPr>
          <p:cNvSpPr txBox="1"/>
          <p:nvPr/>
        </p:nvSpPr>
        <p:spPr>
          <a:xfrm>
            <a:off x="3423458" y="4103225"/>
            <a:ext cx="2172839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Mindego</a:t>
            </a:r>
            <a:r>
              <a:rPr lang="en-US" dirty="0"/>
              <a:t> Creek</a:t>
            </a:r>
          </a:p>
          <a:p>
            <a:r>
              <a:rPr lang="en-US" dirty="0"/>
              <a:t>(36.77, -119.48)</a:t>
            </a:r>
          </a:p>
          <a:p>
            <a:r>
              <a:rPr lang="en-US" dirty="0"/>
              <a:t>(36.54, -119.72)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r>
              <a:rPr lang="en-US" dirty="0"/>
              <a:t>Providence </a:t>
            </a:r>
            <a:r>
              <a:rPr lang="en-US" dirty="0" err="1"/>
              <a:t>Moutains</a:t>
            </a:r>
            <a:endParaRPr lang="en-US" dirty="0"/>
          </a:p>
          <a:p>
            <a:r>
              <a:rPr lang="en-US" dirty="0"/>
              <a:t>(38.72, -120.53)</a:t>
            </a:r>
          </a:p>
          <a:p>
            <a:r>
              <a:rPr lang="en-US" dirty="0"/>
              <a:t>(36.74, -119.42)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EA53E22-A831-1940-8DAB-E6F0F5414DAA}"/>
              </a:ext>
            </a:extLst>
          </p:cNvPr>
          <p:cNvCxnSpPr>
            <a:cxnSpLocks/>
          </p:cNvCxnSpPr>
          <p:nvPr/>
        </p:nvCxnSpPr>
        <p:spPr>
          <a:xfrm flipV="1">
            <a:off x="5062013" y="2818752"/>
            <a:ext cx="1523755" cy="963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904E993-845C-3347-8185-01708F56F36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444" y="1223534"/>
            <a:ext cx="794122" cy="794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BA8BA04-4950-E846-8CA0-CD7B286756DF}"/>
              </a:ext>
            </a:extLst>
          </p:cNvPr>
          <p:cNvSpPr txBox="1"/>
          <p:nvPr/>
        </p:nvSpPr>
        <p:spPr>
          <a:xfrm>
            <a:off x="5345815" y="2906311"/>
            <a:ext cx="8864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DBScan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953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  <p:bldP spid="31" grpId="0" animBg="1"/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52">
            <a:extLst>
              <a:ext uri="{FF2B5EF4-FFF2-40B4-BE49-F238E27FC236}">
                <a16:creationId xmlns:a16="http://schemas.microsoft.com/office/drawing/2014/main" id="{4E746336-E442-7C4E-870F-1BC48AC0284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636" y="3168698"/>
            <a:ext cx="989797" cy="98979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6A7AF2-09E1-E341-A01E-61F2063FF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Entity linking using map geolocation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9427BDA-BFB5-AA4D-9FFF-567E417B8B5D}"/>
              </a:ext>
            </a:extLst>
          </p:cNvPr>
          <p:cNvGrpSpPr/>
          <p:nvPr/>
        </p:nvGrpSpPr>
        <p:grpSpPr>
          <a:xfrm>
            <a:off x="5857162" y="1890693"/>
            <a:ext cx="2069666" cy="2093235"/>
            <a:chOff x="8408821" y="2119110"/>
            <a:chExt cx="3302663" cy="3049678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E298C238-3126-C447-8021-984F9BFA6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8821" y="2119110"/>
              <a:ext cx="3302663" cy="3049678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A1B63D6-2557-1A48-AC1A-179FA76A0B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305888" y="2807797"/>
              <a:ext cx="1240669" cy="1533556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0C0A7F27-6722-1942-9FAD-08900CF7D52A}"/>
              </a:ext>
            </a:extLst>
          </p:cNvPr>
          <p:cNvSpPr txBox="1"/>
          <p:nvPr/>
        </p:nvSpPr>
        <p:spPr>
          <a:xfrm>
            <a:off x="6713668" y="3207984"/>
            <a:ext cx="114869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/>
              <a:t>(34.25, -116.18)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FF949423-60C9-414B-9CA3-0BC07A3246C2}"/>
              </a:ext>
            </a:extLst>
          </p:cNvPr>
          <p:cNvSpPr/>
          <p:nvPr/>
        </p:nvSpPr>
        <p:spPr>
          <a:xfrm rot="8841791">
            <a:off x="6800856" y="2860780"/>
            <a:ext cx="228600" cy="390257"/>
          </a:xfrm>
          <a:prstGeom prst="downArrow">
            <a:avLst/>
          </a:pr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D1B8956-F66A-A44D-84D6-6B3830124846}"/>
              </a:ext>
            </a:extLst>
          </p:cNvPr>
          <p:cNvCxnSpPr>
            <a:stCxn id="26" idx="1"/>
          </p:cNvCxnSpPr>
          <p:nvPr/>
        </p:nvCxnSpPr>
        <p:spPr>
          <a:xfrm flipV="1">
            <a:off x="6419323" y="2889034"/>
            <a:ext cx="777485" cy="660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1FA6905A-EB4B-EA4D-86FD-BCFF0B481A96}"/>
              </a:ext>
            </a:extLst>
          </p:cNvPr>
          <p:cNvCxnSpPr>
            <a:cxnSpLocks/>
            <a:stCxn id="26" idx="2"/>
            <a:endCxn id="26" idx="0"/>
          </p:cNvCxnSpPr>
          <p:nvPr/>
        </p:nvCxnSpPr>
        <p:spPr>
          <a:xfrm flipV="1">
            <a:off x="6808066" y="2363393"/>
            <a:ext cx="0" cy="1052601"/>
          </a:xfrm>
          <a:prstGeom prst="line">
            <a:avLst/>
          </a:prstGeom>
          <a:ln w="3175" cap="flat" cmpd="sng" algn="ctr">
            <a:solidFill>
              <a:schemeClr val="dk1"/>
            </a:solidFill>
            <a:prstDash val="sysDot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D4F252ED-D68A-C540-A240-6F665E9BFE4B}"/>
              </a:ext>
            </a:extLst>
          </p:cNvPr>
          <p:cNvSpPr/>
          <p:nvPr/>
        </p:nvSpPr>
        <p:spPr>
          <a:xfrm>
            <a:off x="3157276" y="1690688"/>
            <a:ext cx="1148698" cy="550721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</a:rPr>
              <a:t>Entity Matching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6553F9-8936-8548-9046-C5C31B15F85C}"/>
              </a:ext>
            </a:extLst>
          </p:cNvPr>
          <p:cNvSpPr/>
          <p:nvPr/>
        </p:nvSpPr>
        <p:spPr>
          <a:xfrm>
            <a:off x="6461429" y="3261738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EDD8CC2-5751-D148-ADE9-5B4AABAD9A7B}"/>
              </a:ext>
            </a:extLst>
          </p:cNvPr>
          <p:cNvSpPr/>
          <p:nvPr/>
        </p:nvSpPr>
        <p:spPr>
          <a:xfrm>
            <a:off x="7039503" y="2843314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6635F76-D8B4-BC42-A17C-C174B32FDA5B}"/>
              </a:ext>
            </a:extLst>
          </p:cNvPr>
          <p:cNvSpPr/>
          <p:nvPr/>
        </p:nvSpPr>
        <p:spPr>
          <a:xfrm>
            <a:off x="6891728" y="2389838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E3918C0-4D78-534F-B734-A2A4A451E357}"/>
              </a:ext>
            </a:extLst>
          </p:cNvPr>
          <p:cNvSpPr/>
          <p:nvPr/>
        </p:nvSpPr>
        <p:spPr>
          <a:xfrm>
            <a:off x="6707175" y="2503133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5542B0AE-FD73-1841-9474-50E4FF957F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0"/>
          <a:stretch/>
        </p:blipFill>
        <p:spPr>
          <a:xfrm>
            <a:off x="4094558" y="3671160"/>
            <a:ext cx="2292551" cy="2274838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1E9F676-0400-F640-B2DD-444B7B7E292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93067" y="3935077"/>
            <a:ext cx="1902684" cy="22929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87F70F-39E4-D84D-B36F-CB0DEDD8A8AD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329804" y="1368546"/>
            <a:ext cx="1962795" cy="233313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B398690B-69C6-5E48-A8C5-B1AF9A41E7C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7275" y="1927476"/>
            <a:ext cx="1094876" cy="1318036"/>
          </a:xfrm>
          <a:prstGeom prst="rect">
            <a:avLst/>
          </a:prstGeom>
        </p:spPr>
      </p:pic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D39C1D37-94AF-D44E-AEB8-0B72C2C72DE9}"/>
              </a:ext>
            </a:extLst>
          </p:cNvPr>
          <p:cNvCxnSpPr>
            <a:cxnSpLocks/>
          </p:cNvCxnSpPr>
          <p:nvPr/>
        </p:nvCxnSpPr>
        <p:spPr>
          <a:xfrm>
            <a:off x="6226170" y="2367006"/>
            <a:ext cx="487498" cy="157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F756C4E1-6CC3-B140-80ED-42DE053DA375}"/>
              </a:ext>
            </a:extLst>
          </p:cNvPr>
          <p:cNvCxnSpPr>
            <a:cxnSpLocks/>
          </p:cNvCxnSpPr>
          <p:nvPr/>
        </p:nvCxnSpPr>
        <p:spPr>
          <a:xfrm flipV="1">
            <a:off x="6174695" y="3375762"/>
            <a:ext cx="295224" cy="2953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DBF963D3-A643-F442-B42C-34A3956731D1}"/>
              </a:ext>
            </a:extLst>
          </p:cNvPr>
          <p:cNvCxnSpPr>
            <a:cxnSpLocks/>
          </p:cNvCxnSpPr>
          <p:nvPr/>
        </p:nvCxnSpPr>
        <p:spPr>
          <a:xfrm flipH="1" flipV="1">
            <a:off x="7116644" y="2985031"/>
            <a:ext cx="642325" cy="96096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BA641A4-569E-A24C-9BA5-51F92AAD0A58}"/>
              </a:ext>
            </a:extLst>
          </p:cNvPr>
          <p:cNvCxnSpPr>
            <a:cxnSpLocks/>
          </p:cNvCxnSpPr>
          <p:nvPr/>
        </p:nvCxnSpPr>
        <p:spPr>
          <a:xfrm flipH="1">
            <a:off x="7017580" y="2343878"/>
            <a:ext cx="1226829" cy="9228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FBDFF0F8-37AD-5547-8FD1-3FD675390F0E}"/>
              </a:ext>
            </a:extLst>
          </p:cNvPr>
          <p:cNvSpPr/>
          <p:nvPr/>
        </p:nvSpPr>
        <p:spPr>
          <a:xfrm>
            <a:off x="624051" y="2314688"/>
            <a:ext cx="1859890" cy="8052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Georeferenced Location Phrases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6F51128-5150-A641-886B-9F4B93E4F414}"/>
              </a:ext>
            </a:extLst>
          </p:cNvPr>
          <p:cNvSpPr txBox="1"/>
          <p:nvPr/>
        </p:nvSpPr>
        <p:spPr>
          <a:xfrm>
            <a:off x="659090" y="3312051"/>
            <a:ext cx="229255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Mindego</a:t>
            </a:r>
            <a:r>
              <a:rPr lang="en-US" dirty="0"/>
              <a:t> Creek</a:t>
            </a:r>
          </a:p>
          <a:p>
            <a:r>
              <a:rPr lang="en-US" dirty="0"/>
              <a:t>Providence Mountains</a:t>
            </a:r>
          </a:p>
          <a:p>
            <a:r>
              <a:rPr lang="en-US" dirty="0"/>
              <a:t>Cooks Wall</a:t>
            </a:r>
          </a:p>
          <a:p>
            <a:r>
              <a:rPr lang="en-US" dirty="0"/>
              <a:t>Clipper Mountain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…</a:t>
            </a:r>
          </a:p>
          <a:p>
            <a:r>
              <a:rPr lang="en-US" dirty="0"/>
              <a:t>Banana Spring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F4B25BD-4209-8E47-B5BF-8C0608E15300}"/>
              </a:ext>
            </a:extLst>
          </p:cNvPr>
          <p:cNvCxnSpPr>
            <a:cxnSpLocks/>
          </p:cNvCxnSpPr>
          <p:nvPr/>
        </p:nvCxnSpPr>
        <p:spPr>
          <a:xfrm flipV="1">
            <a:off x="2701636" y="2717315"/>
            <a:ext cx="2183091" cy="1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5FD64B7B-B5D0-D846-84D4-BBCE02E5B935}"/>
              </a:ext>
            </a:extLst>
          </p:cNvPr>
          <p:cNvSpPr/>
          <p:nvPr/>
        </p:nvSpPr>
        <p:spPr>
          <a:xfrm>
            <a:off x="558866" y="3461900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7A6788-27A9-4D40-AC86-C1F820CD7FFA}"/>
              </a:ext>
            </a:extLst>
          </p:cNvPr>
          <p:cNvSpPr/>
          <p:nvPr/>
        </p:nvSpPr>
        <p:spPr>
          <a:xfrm>
            <a:off x="564549" y="3713657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80A0CF3-2209-8345-8900-355877D78E1B}"/>
              </a:ext>
            </a:extLst>
          </p:cNvPr>
          <p:cNvSpPr/>
          <p:nvPr/>
        </p:nvSpPr>
        <p:spPr>
          <a:xfrm>
            <a:off x="558866" y="3994571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70FC172D-FDC8-C544-8BB1-BB5B2B687C45}"/>
              </a:ext>
            </a:extLst>
          </p:cNvPr>
          <p:cNvSpPr/>
          <p:nvPr/>
        </p:nvSpPr>
        <p:spPr>
          <a:xfrm>
            <a:off x="569547" y="4275485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371BA08-68BA-B749-862A-4BDD6B78E229}"/>
              </a:ext>
            </a:extLst>
          </p:cNvPr>
          <p:cNvSpPr/>
          <p:nvPr/>
        </p:nvSpPr>
        <p:spPr>
          <a:xfrm>
            <a:off x="554577" y="5104759"/>
            <a:ext cx="91440" cy="91440"/>
          </a:xfrm>
          <a:prstGeom prst="ellipse">
            <a:avLst/>
          </a:prstGeom>
          <a:solidFill>
            <a:srgbClr val="0432F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D5930F8-B396-224D-AAE0-34B9656D4AEE}"/>
              </a:ext>
            </a:extLst>
          </p:cNvPr>
          <p:cNvGrpSpPr/>
          <p:nvPr/>
        </p:nvGrpSpPr>
        <p:grpSpPr>
          <a:xfrm>
            <a:off x="7247950" y="3199828"/>
            <a:ext cx="4623853" cy="3456358"/>
            <a:chOff x="6089334" y="143431"/>
            <a:chExt cx="4623853" cy="3456358"/>
          </a:xfrm>
        </p:grpSpPr>
        <p:pic>
          <p:nvPicPr>
            <p:cNvPr id="50" name="Picture 49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D7B914E3-6C97-6544-927A-5481CA70B1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51" name="Oval Callout 50">
              <a:extLst>
                <a:ext uri="{FF2B5EF4-FFF2-40B4-BE49-F238E27FC236}">
                  <a16:creationId xmlns:a16="http://schemas.microsoft.com/office/drawing/2014/main" id="{36433976-A4ED-D541-8837-CC42EA05CCB3}"/>
                </a:ext>
              </a:extLst>
            </p:cNvPr>
            <p:cNvSpPr/>
            <p:nvPr/>
          </p:nvSpPr>
          <p:spPr>
            <a:xfrm flipH="1">
              <a:off x="6089334" y="143431"/>
              <a:ext cx="4532040" cy="19221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altLang="en-US" kern="0" dirty="0">
                  <a:solidFill>
                    <a:srgbClr val="000000"/>
                  </a:solidFill>
                </a:rPr>
                <a:t>“Black Mountain” on this map is now linked to an OSM node with all kinds of extra metadata!</a:t>
              </a:r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AB244D68-D7FF-2A49-B4EC-558BD7A0CC42}"/>
              </a:ext>
            </a:extLst>
          </p:cNvPr>
          <p:cNvSpPr txBox="1"/>
          <p:nvPr/>
        </p:nvSpPr>
        <p:spPr>
          <a:xfrm>
            <a:off x="2569336" y="2817508"/>
            <a:ext cx="2581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Match name and location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65019F90-1357-E448-A73F-BFD86AB75E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3" y="2382666"/>
            <a:ext cx="6759894" cy="36661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94255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FC6FD-DEE3-1D43-8C8D-1F52D879C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setting and metrics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0C4EE-EA10-0A4D-8DB5-556B7DC59E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sz="2400" kern="0" dirty="0"/>
              <a:t>Datasets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/>
              <a:t>United States Geological Survey</a:t>
            </a:r>
            <a:r>
              <a:rPr lang="en-US" altLang="en-US" kern="0" dirty="0"/>
              <a:t> maps (USGS)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kern="0" dirty="0"/>
              <a:t>15 maps with 4,375 text regions and locations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kern="0" dirty="0"/>
              <a:t>Ordnance Survey maps (OD)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kern="0" dirty="0"/>
              <a:t>10 maps with 2,197 text regions </a:t>
            </a:r>
          </a:p>
          <a:p>
            <a:pPr marL="800100" lvl="1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dirty="0"/>
              <a:t>New York Public Library</a:t>
            </a:r>
            <a:r>
              <a:rPr lang="en-US" altLang="en-US" kern="0" dirty="0"/>
              <a:t> maps (NYPL)</a:t>
            </a:r>
          </a:p>
          <a:p>
            <a:pPr marL="1257300" lvl="2" indent="-342900">
              <a:spcBef>
                <a:spcPct val="20000"/>
              </a:spcBef>
              <a:buFont typeface="Arial"/>
              <a:buChar char="•"/>
              <a:defRPr/>
            </a:pPr>
            <a:r>
              <a:rPr lang="en-US" altLang="en-US" kern="0" dirty="0"/>
              <a:t>500 maps without annotated text regions but with locations</a:t>
            </a:r>
          </a:p>
          <a:p>
            <a:endParaRPr lang="en-US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37198B5A-8899-F744-B8F0-448EA7667ED1}"/>
              </a:ext>
            </a:extLst>
          </p:cNvPr>
          <p:cNvSpPr/>
          <p:nvPr/>
        </p:nvSpPr>
        <p:spPr>
          <a:xfrm rot="13252223">
            <a:off x="7422384" y="4825638"/>
            <a:ext cx="1004548" cy="117698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F8CFE5-04B6-5746-A3D3-05BE351475E0}"/>
              </a:ext>
            </a:extLst>
          </p:cNvPr>
          <p:cNvSpPr txBox="1"/>
          <p:nvPr/>
        </p:nvSpPr>
        <p:spPr>
          <a:xfrm>
            <a:off x="8342982" y="5072986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Crowdsourced by NYPL</a:t>
            </a:r>
          </a:p>
        </p:txBody>
      </p:sp>
    </p:spTree>
    <p:extLst>
      <p:ext uri="{BB962C8B-B14F-4D97-AF65-F5344CB8AC3E}">
        <p14:creationId xmlns:p14="http://schemas.microsoft.com/office/powerpoint/2010/main" val="1456605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818C-BBED-DA41-81B5-7A170204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Geolocalization</a:t>
            </a:r>
            <a:r>
              <a:rPr lang="en-US" dirty="0"/>
              <a:t> results for small dataset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BF0CA-E440-8E43-9E4D-2E6FEE0859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4381" y="2799847"/>
            <a:ext cx="9144000" cy="25224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5B19C17-0FB3-7F4E-A845-EC39E0C4B454}"/>
              </a:ext>
            </a:extLst>
          </p:cNvPr>
          <p:cNvSpPr/>
          <p:nvPr/>
        </p:nvSpPr>
        <p:spPr>
          <a:xfrm>
            <a:off x="1134381" y="5386337"/>
            <a:ext cx="70912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sz="1600" kern="0" dirty="0">
                <a:solidFill>
                  <a:srgbClr val="000000"/>
                </a:solidFill>
              </a:rPr>
              <a:t>USGS dataset contains 15 images, we used 12 for training and 3 for testing.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80159A-9873-3649-A901-40CC63DD645B}"/>
              </a:ext>
            </a:extLst>
          </p:cNvPr>
          <p:cNvSpPr/>
          <p:nvPr/>
        </p:nvSpPr>
        <p:spPr>
          <a:xfrm>
            <a:off x="7132845" y="4234824"/>
            <a:ext cx="1700784" cy="1014984"/>
          </a:xfrm>
          <a:prstGeom prst="rect">
            <a:avLst/>
          </a:prstGeom>
          <a:noFill/>
          <a:ln w="31750">
            <a:solidFill>
              <a:srgbClr val="140FF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0FFC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914713-3463-0A4A-B456-59E0C5AFA9A0}"/>
              </a:ext>
            </a:extLst>
          </p:cNvPr>
          <p:cNvSpPr/>
          <p:nvPr/>
        </p:nvSpPr>
        <p:spPr>
          <a:xfrm>
            <a:off x="6302477" y="6266462"/>
            <a:ext cx="476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spcBef>
                <a:spcPct val="20000"/>
              </a:spcBef>
              <a:defRPr/>
            </a:pPr>
            <a:r>
              <a:rPr lang="en-US" altLang="en-US" sz="1600" kern="0" dirty="0"/>
              <a:t>If smaller than 1, the map image covers the predicted geocoordinates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2FE54F60-C1BE-E443-A369-D5630647FD0A}"/>
              </a:ext>
            </a:extLst>
          </p:cNvPr>
          <p:cNvSpPr/>
          <p:nvPr/>
        </p:nvSpPr>
        <p:spPr>
          <a:xfrm rot="17047748">
            <a:off x="7635603" y="5621552"/>
            <a:ext cx="1004548" cy="117698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8D2AEC-EFFD-E345-99B2-51C1B1E90B72}"/>
              </a:ext>
            </a:extLst>
          </p:cNvPr>
          <p:cNvSpPr/>
          <p:nvPr/>
        </p:nvSpPr>
        <p:spPr>
          <a:xfrm>
            <a:off x="416949" y="1960766"/>
            <a:ext cx="476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spcBef>
                <a:spcPct val="20000"/>
              </a:spcBef>
              <a:defRPr/>
            </a:pPr>
            <a:r>
              <a:rPr lang="en-US" altLang="en-US" sz="1600" kern="0" dirty="0"/>
              <a:t>Geocoding using all text as a paragraph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6A8830-0C21-2A47-ADB5-0DA22F18DCD4}"/>
              </a:ext>
            </a:extLst>
          </p:cNvPr>
          <p:cNvSpPr/>
          <p:nvPr/>
        </p:nvSpPr>
        <p:spPr>
          <a:xfrm>
            <a:off x="3444822" y="1514068"/>
            <a:ext cx="476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spcBef>
                <a:spcPct val="20000"/>
              </a:spcBef>
              <a:defRPr/>
            </a:pPr>
            <a:r>
              <a:rPr lang="en-US" altLang="en-US" sz="1600" kern="0" dirty="0"/>
              <a:t>Geocoding using individual words and then spatial clustering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5627479-FEAA-C545-AE52-F0017B3F6B2C}"/>
              </a:ext>
            </a:extLst>
          </p:cNvPr>
          <p:cNvSpPr/>
          <p:nvPr/>
        </p:nvSpPr>
        <p:spPr>
          <a:xfrm>
            <a:off x="6926368" y="1682090"/>
            <a:ext cx="4768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3">
              <a:spcBef>
                <a:spcPct val="20000"/>
              </a:spcBef>
              <a:defRPr/>
            </a:pPr>
            <a:r>
              <a:rPr lang="en-US" altLang="en-US" sz="1600" kern="0" dirty="0"/>
              <a:t>Geocoding using individual phrases and then spatial clustering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EC8B33C1-D276-3D4C-A53A-B7CC0BF11729}"/>
              </a:ext>
            </a:extLst>
          </p:cNvPr>
          <p:cNvSpPr/>
          <p:nvPr/>
        </p:nvSpPr>
        <p:spPr>
          <a:xfrm rot="1792983">
            <a:off x="3620094" y="2533661"/>
            <a:ext cx="1004548" cy="117698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E660F161-9BC4-9840-9F85-840E0352AF35}"/>
              </a:ext>
            </a:extLst>
          </p:cNvPr>
          <p:cNvSpPr/>
          <p:nvPr/>
        </p:nvSpPr>
        <p:spPr>
          <a:xfrm rot="3237053">
            <a:off x="5655075" y="2423910"/>
            <a:ext cx="1004548" cy="50868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2A37A54F-DD54-F841-8F83-456E88025750}"/>
              </a:ext>
            </a:extLst>
          </p:cNvPr>
          <p:cNvSpPr/>
          <p:nvPr/>
        </p:nvSpPr>
        <p:spPr>
          <a:xfrm rot="7604696" flipV="1">
            <a:off x="8017380" y="2553322"/>
            <a:ext cx="781161" cy="63680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31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1B818C-BBED-DA41-81B5-7A1702043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Geolocalization</a:t>
            </a:r>
            <a:r>
              <a:rPr lang="en-US" dirty="0"/>
              <a:t> results for large dataset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1822C-B882-4A46-8462-2F5ADBB56A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DF6A78-D7AD-9A4D-848B-BBBE7625F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175" y="1601348"/>
            <a:ext cx="9576144" cy="45007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5FED886-5EC7-0E4D-B80F-A19D41DD48EF}"/>
              </a:ext>
            </a:extLst>
          </p:cNvPr>
          <p:cNvSpPr/>
          <p:nvPr/>
        </p:nvSpPr>
        <p:spPr>
          <a:xfrm>
            <a:off x="2755114" y="6323598"/>
            <a:ext cx="72061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kern="0" dirty="0">
                <a:solidFill>
                  <a:srgbClr val="000000"/>
                </a:solidFill>
              </a:rPr>
              <a:t>NYPL dataset contains 500 images. </a:t>
            </a:r>
          </a:p>
        </p:txBody>
      </p:sp>
    </p:spTree>
    <p:extLst>
      <p:ext uri="{BB962C8B-B14F-4D97-AF65-F5344CB8AC3E}">
        <p14:creationId xmlns:p14="http://schemas.microsoft.com/office/powerpoint/2010/main" val="17909099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A7AF2-09E1-E341-A01E-61F2063FF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with a query sample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C21CF1-D7B1-8D4D-A902-CE634FC311A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9757" y="3516038"/>
            <a:ext cx="5651935" cy="278093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EB72184-D08E-2449-999D-ADEF940B9045}"/>
              </a:ext>
            </a:extLst>
          </p:cNvPr>
          <p:cNvSpPr/>
          <p:nvPr/>
        </p:nvSpPr>
        <p:spPr>
          <a:xfrm>
            <a:off x="5762674" y="2510965"/>
            <a:ext cx="60885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en-US" altLang="en-US" sz="2400" b="1" kern="0" dirty="0">
                <a:solidFill>
                  <a:srgbClr val="000000"/>
                </a:solidFill>
              </a:rPr>
              <a:t>Sample query: </a:t>
            </a:r>
            <a:r>
              <a:rPr lang="en-US" altLang="en-US" sz="2400" kern="0" dirty="0">
                <a:solidFill>
                  <a:srgbClr val="000000"/>
                </a:solidFill>
              </a:rPr>
              <a:t>search for historical maps that contain mountains higher than 1,000 meters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4D5333D-5BDA-0A4A-ABA8-A1CE33B74C61}"/>
              </a:ext>
            </a:extLst>
          </p:cNvPr>
          <p:cNvSpPr txBox="1"/>
          <p:nvPr/>
        </p:nvSpPr>
        <p:spPr>
          <a:xfrm>
            <a:off x="5762674" y="1796345"/>
            <a:ext cx="48210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More than just keyword search!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70F02-F54E-B04D-9520-12D9F2E2D9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62" y="2631601"/>
            <a:ext cx="5644612" cy="30612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02DFE03-5B2D-0547-8DCC-639FC22A80F6}"/>
              </a:ext>
            </a:extLst>
          </p:cNvPr>
          <p:cNvSpPr/>
          <p:nvPr/>
        </p:nvSpPr>
        <p:spPr>
          <a:xfrm>
            <a:off x="6428094" y="4913193"/>
            <a:ext cx="4551529" cy="718267"/>
          </a:xfrm>
          <a:prstGeom prst="rect">
            <a:avLst/>
          </a:prstGeom>
          <a:noFill/>
          <a:ln w="158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5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3B78-7F97-DF4C-AA77-CC7C011F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Ongoing: Object detection with weak annotation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3244-43F4-6F42-91C5-45F10A7A8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detection with limited training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519DA87-D342-6D47-8B42-F060E537822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428" y="3129965"/>
            <a:ext cx="3793367" cy="2674176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ACCCD7B-E6C7-D649-9921-C4021D3FBF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970" y="3187350"/>
            <a:ext cx="3777352" cy="266288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9061AAD-3A7D-E04D-803F-2B3DF9DAF5D4}"/>
              </a:ext>
            </a:extLst>
          </p:cNvPr>
          <p:cNvSpPr/>
          <p:nvPr/>
        </p:nvSpPr>
        <p:spPr>
          <a:xfrm>
            <a:off x="6063314" y="4200724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2071B-0BF2-B742-A735-270CA4CCBF0D}"/>
              </a:ext>
            </a:extLst>
          </p:cNvPr>
          <p:cNvSpPr txBox="1"/>
          <p:nvPr/>
        </p:nvSpPr>
        <p:spPr>
          <a:xfrm>
            <a:off x="102449" y="3638395"/>
            <a:ext cx="1958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area –wetland boundaries from the United States Geological Survey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22B2281-3914-2E42-ADBA-225C87A41B1A}"/>
              </a:ext>
            </a:extLst>
          </p:cNvPr>
          <p:cNvSpPr/>
          <p:nvPr/>
        </p:nvSpPr>
        <p:spPr>
          <a:xfrm rot="10800000">
            <a:off x="2061415" y="4342422"/>
            <a:ext cx="949570" cy="193726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BE287-35EA-504A-9D8C-1ED7B0FA50F9}"/>
              </a:ext>
            </a:extLst>
          </p:cNvPr>
          <p:cNvSpPr txBox="1"/>
          <p:nvPr/>
        </p:nvSpPr>
        <p:spPr>
          <a:xfrm>
            <a:off x="7070970" y="5850235"/>
            <a:ext cx="480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Identified locations of wetland symbols</a:t>
            </a:r>
          </a:p>
          <a:p>
            <a:r>
              <a:rPr lang="en-US" dirty="0">
                <a:solidFill>
                  <a:srgbClr val="2D9D2E"/>
                </a:solidFill>
              </a:rPr>
              <a:t>Green: </a:t>
            </a:r>
            <a:r>
              <a:rPr lang="en-US" dirty="0"/>
              <a:t>true positives</a:t>
            </a:r>
          </a:p>
          <a:p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/>
              <a:t>false Positives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0F4E579-9A04-2D43-8D7F-F35229226709}"/>
              </a:ext>
            </a:extLst>
          </p:cNvPr>
          <p:cNvSpPr/>
          <p:nvPr/>
        </p:nvSpPr>
        <p:spPr>
          <a:xfrm rot="7888602">
            <a:off x="2929915" y="5749067"/>
            <a:ext cx="949570" cy="193726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E389D-4234-5548-85B7-9EF888D109D3}"/>
              </a:ext>
            </a:extLst>
          </p:cNvPr>
          <p:cNvSpPr txBox="1"/>
          <p:nvPr/>
        </p:nvSpPr>
        <p:spPr>
          <a:xfrm>
            <a:off x="288687" y="6021520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Scanned historical map</a:t>
            </a:r>
          </a:p>
        </p:txBody>
      </p:sp>
    </p:spTree>
    <p:extLst>
      <p:ext uri="{BB962C8B-B14F-4D97-AF65-F5344CB8AC3E}">
        <p14:creationId xmlns:p14="http://schemas.microsoft.com/office/powerpoint/2010/main" val="3043896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8AE2-6B29-774C-BD7B-377558B9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Results visualizations (cars)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F8976F9-5BB5-7B4B-AA6B-A6F6787F8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606" y="1811467"/>
            <a:ext cx="3452813" cy="2286000"/>
          </a:xfrm>
          <a:ln>
            <a:solidFill>
              <a:schemeClr val="tx1"/>
            </a:solidFill>
          </a:ln>
        </p:spPr>
      </p:pic>
      <p:pic>
        <p:nvPicPr>
          <p:cNvPr id="7" name="Picture 6" descr="A picture containing toy, cake, indoor, birthday&#10;&#10;Description automatically generated">
            <a:extLst>
              <a:ext uri="{FF2B5EF4-FFF2-40B4-BE49-F238E27FC236}">
                <a16:creationId xmlns:a16="http://schemas.microsoft.com/office/drawing/2014/main" id="{ABD029B2-8D84-3440-AC7B-53069562E15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669" y="4435998"/>
            <a:ext cx="346075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toy, man, covered, green&#10;&#10;Description automatically generated">
            <a:extLst>
              <a:ext uri="{FF2B5EF4-FFF2-40B4-BE49-F238E27FC236}">
                <a16:creationId xmlns:a16="http://schemas.microsoft.com/office/drawing/2014/main" id="{EB3D6A72-57B3-A842-A940-977A0A36D3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342" y="3604854"/>
            <a:ext cx="2551992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B44915B-B3CC-B942-A5F7-08FCF94F517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342" y="244346"/>
            <a:ext cx="2546044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C1C05A35-BE2F-4A49-A608-D06ADEF94FA5}"/>
              </a:ext>
            </a:extLst>
          </p:cNvPr>
          <p:cNvSpPr txBox="1">
            <a:spLocks/>
          </p:cNvSpPr>
          <p:nvPr/>
        </p:nvSpPr>
        <p:spPr>
          <a:xfrm>
            <a:off x="554866" y="1790168"/>
            <a:ext cx="4706803" cy="37888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</a:rPr>
              <a:t>We know there are many target objects within the boundary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Spatial auto-correlation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Spatial co-occurrence of cars and parking lots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But we only have one sample…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Build a generative model to learn a more “relaxed” representation (a distribution) than descriptive models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So that we can iteratively improve the representation when we find more objects like the target sample</a:t>
            </a:r>
          </a:p>
        </p:txBody>
      </p:sp>
    </p:spTree>
    <p:extLst>
      <p:ext uri="{BB962C8B-B14F-4D97-AF65-F5344CB8AC3E}">
        <p14:creationId xmlns:p14="http://schemas.microsoft.com/office/powerpoint/2010/main" val="200889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6BFA-F87B-B240-A2D4-439EAFD8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Ongoing: Detecting Trajectory Moving Behaviors Limited and Uncertain Contextual Data</a:t>
            </a:r>
          </a:p>
        </p:txBody>
      </p:sp>
      <p:pic>
        <p:nvPicPr>
          <p:cNvPr id="8" name="Picture 7" descr="A picture containing room&#10;&#10;Description automatically generated">
            <a:extLst>
              <a:ext uri="{FF2B5EF4-FFF2-40B4-BE49-F238E27FC236}">
                <a16:creationId xmlns:a16="http://schemas.microsoft.com/office/drawing/2014/main" id="{55D0FB24-FA69-054E-85C0-3768BF05A7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181139"/>
            <a:ext cx="5167763" cy="2683008"/>
          </a:xfrm>
          <a:prstGeom prst="rect">
            <a:avLst/>
          </a:prstGeom>
        </p:spPr>
      </p:pic>
      <p:sp>
        <p:nvSpPr>
          <p:cNvPr id="31" name="Google Shape;103;p17">
            <a:extLst>
              <a:ext uri="{FF2B5EF4-FFF2-40B4-BE49-F238E27FC236}">
                <a16:creationId xmlns:a16="http://schemas.microsoft.com/office/drawing/2014/main" id="{2D9DF676-1F85-4F42-B73F-02A491C7789C}"/>
              </a:ext>
            </a:extLst>
          </p:cNvPr>
          <p:cNvSpPr txBox="1">
            <a:spLocks/>
          </p:cNvSpPr>
          <p:nvPr/>
        </p:nvSpPr>
        <p:spPr>
          <a:xfrm>
            <a:off x="932859" y="4991469"/>
            <a:ext cx="6042036" cy="2624172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Manual labeling is expensive</a:t>
            </a:r>
          </a:p>
          <a:p>
            <a:pPr marL="38100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Various spatial &amp; temporal </a:t>
            </a:r>
            <a:r>
              <a:rPr lang="en-US" sz="20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scales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trajectories</a:t>
            </a:r>
          </a:p>
          <a:p>
            <a:pPr marL="38100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000"/>
            </a:pPr>
            <a:r>
              <a:rPr lang="en-US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Geographical</a:t>
            </a:r>
            <a:r>
              <a:rPr lang="en-US" sz="2000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000" b="1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context can be incomplete</a:t>
            </a:r>
          </a:p>
          <a:p>
            <a:pPr marL="381000" indent="-34290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ts val="3000"/>
            </a:pP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lnSpc>
                <a:spcPct val="150000"/>
              </a:lnSpc>
              <a:spcBef>
                <a:spcPts val="0"/>
              </a:spcBef>
            </a:pPr>
            <a:endParaRPr lang="en-US" sz="1600" dirty="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D14A923-AC9D-874C-BAE5-2EA2428847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00748" y="2137620"/>
            <a:ext cx="4601255" cy="341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2992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413531-210B-B44E-8172-91D0397C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990000"/>
                </a:solidFill>
              </a:rPr>
              <a:t>Building Autocorrelation-Aware Representations for Fine-Scale Air Quality Prediction</a:t>
            </a:r>
            <a:br>
              <a:rPr lang="en-US" sz="4000" b="1" dirty="0">
                <a:solidFill>
                  <a:srgbClr val="990000"/>
                </a:solidFill>
              </a:rPr>
            </a:br>
            <a:endParaRPr lang="en-US" sz="4000" b="1" dirty="0">
              <a:solidFill>
                <a:srgbClr val="99000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85E0D-9911-E84F-A700-3ADF3F6F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020233"/>
            <a:ext cx="10515600" cy="1500187"/>
          </a:xfrm>
        </p:spPr>
        <p:txBody>
          <a:bodyPr>
            <a:normAutofit/>
          </a:bodyPr>
          <a:lstStyle/>
          <a:p>
            <a:r>
              <a:rPr lang="en-US" sz="1800" dirty="0"/>
              <a:t>Lin et al., 2020 (IEEE International Conference on Data Mining)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76E04A-1E12-734C-A577-3BA6EFE8C57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4028" y="5639810"/>
            <a:ext cx="1286861" cy="9536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75F90A-E1A9-7048-B165-E12FA86642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45747" y="5917185"/>
            <a:ext cx="1864117" cy="398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554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D6BFA-F87B-B240-A2D4-439EAFD8F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Ongoing: Encoding the World’s Geospatial Data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44C83C7-6D89-A244-ADB1-8F7453D1E78B}"/>
              </a:ext>
            </a:extLst>
          </p:cNvPr>
          <p:cNvSpPr/>
          <p:nvPr/>
        </p:nvSpPr>
        <p:spPr>
          <a:xfrm>
            <a:off x="8023287" y="2744690"/>
            <a:ext cx="1013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23A88A3-B483-994A-BA9E-5A1823D11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4605" y="2278624"/>
            <a:ext cx="3968446" cy="427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8624119-7F32-EC4E-A95B-2A341EF83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473" y="2205721"/>
            <a:ext cx="4045132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704ED4E9-FCE6-2D47-8BDB-A3C669A390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51530"/>
            <a:ext cx="4224759" cy="422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212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358C8-7FA4-F54A-B3B4-C55F9E10E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Overall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38F51-D5C1-C74E-884E-1BA60C624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86728" cy="4351338"/>
          </a:xfrm>
        </p:spPr>
        <p:txBody>
          <a:bodyPr>
            <a:noAutofit/>
          </a:bodyPr>
          <a:lstStyle/>
          <a:p>
            <a:pPr lvl="0"/>
            <a:r>
              <a:rPr lang="en-US" dirty="0"/>
              <a:t>We can exploit </a:t>
            </a:r>
            <a:r>
              <a:rPr lang="en-US" dirty="0">
                <a:solidFill>
                  <a:srgbClr val="2D9D2E"/>
                </a:solidFill>
              </a:rPr>
              <a:t>spatial and temporal relationships </a:t>
            </a:r>
            <a:r>
              <a:rPr lang="en-US" dirty="0"/>
              <a:t>across data to create large amounts of </a:t>
            </a:r>
            <a:r>
              <a:rPr lang="en-US" dirty="0">
                <a:solidFill>
                  <a:srgbClr val="0070C0"/>
                </a:solidFill>
              </a:rPr>
              <a:t>information-rich contextual data</a:t>
            </a:r>
          </a:p>
          <a:p>
            <a:pPr lvl="0"/>
            <a:r>
              <a:rPr lang="en-US" dirty="0"/>
              <a:t>We can use </a:t>
            </a:r>
            <a:r>
              <a:rPr lang="en-US" dirty="0">
                <a:solidFill>
                  <a:srgbClr val="0070C0"/>
                </a:solidFill>
              </a:rPr>
              <a:t>the contextual data </a:t>
            </a:r>
            <a:r>
              <a:rPr lang="en-US" dirty="0"/>
              <a:t>to enable many types of analytics about spatial things, e.g.,</a:t>
            </a:r>
          </a:p>
          <a:p>
            <a:pPr lvl="1"/>
            <a:r>
              <a:rPr lang="en-US" b="1" dirty="0"/>
              <a:t>Predicting</a:t>
            </a:r>
            <a:r>
              <a:rPr lang="en-US" dirty="0"/>
              <a:t> fine-scale air quality </a:t>
            </a:r>
          </a:p>
          <a:p>
            <a:pPr lvl="1"/>
            <a:r>
              <a:rPr lang="en-US" b="1" dirty="0"/>
              <a:t>Detecting</a:t>
            </a:r>
            <a:r>
              <a:rPr lang="en-US" dirty="0"/>
              <a:t> objects from geo-Images using weakly annotated data</a:t>
            </a:r>
          </a:p>
          <a:p>
            <a:pPr lvl="1"/>
            <a:r>
              <a:rPr lang="en-US" b="1" dirty="0"/>
              <a:t>Geolocating</a:t>
            </a:r>
            <a:r>
              <a:rPr lang="en-US" dirty="0"/>
              <a:t> and linking scanned map images with external knowledge bases</a:t>
            </a:r>
          </a:p>
          <a:p>
            <a:pPr lvl="0"/>
            <a:endParaRPr lang="en-US" dirty="0"/>
          </a:p>
          <a:p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A532359-2AFD-CA4D-83DF-0C99CB6C090A}"/>
              </a:ext>
            </a:extLst>
          </p:cNvPr>
          <p:cNvGrpSpPr/>
          <p:nvPr/>
        </p:nvGrpSpPr>
        <p:grpSpPr>
          <a:xfrm>
            <a:off x="4737071" y="1442119"/>
            <a:ext cx="7305521" cy="4715091"/>
            <a:chOff x="1694084" y="1461872"/>
            <a:chExt cx="7305521" cy="4715091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25A3331-53CF-3843-8AC4-4EB7CE0FEF92}"/>
                </a:ext>
              </a:extLst>
            </p:cNvPr>
            <p:cNvGrpSpPr/>
            <p:nvPr/>
          </p:nvGrpSpPr>
          <p:grpSpPr>
            <a:xfrm>
              <a:off x="1694084" y="1461872"/>
              <a:ext cx="7305521" cy="4715091"/>
              <a:chOff x="4110512" y="-1115302"/>
              <a:chExt cx="7305521" cy="4715091"/>
            </a:xfrm>
          </p:grpSpPr>
          <p:pic>
            <p:nvPicPr>
              <p:cNvPr id="11" name="Picture 10" descr="A brown and white dog looking at the camera&#10;&#10;Description automatically generated">
                <a:extLst>
                  <a:ext uri="{FF2B5EF4-FFF2-40B4-BE49-F238E27FC236}">
                    <a16:creationId xmlns:a16="http://schemas.microsoft.com/office/drawing/2014/main" id="{225FC636-1B90-B344-A1FA-6FF4E0589F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032723" y="1919325"/>
                <a:ext cx="1680464" cy="1680464"/>
              </a:xfrm>
              <a:prstGeom prst="rect">
                <a:avLst/>
              </a:prstGeom>
            </p:spPr>
          </p:pic>
          <p:sp>
            <p:nvSpPr>
              <p:cNvPr id="12" name="Oval Callout 11">
                <a:extLst>
                  <a:ext uri="{FF2B5EF4-FFF2-40B4-BE49-F238E27FC236}">
                    <a16:creationId xmlns:a16="http://schemas.microsoft.com/office/drawing/2014/main" id="{EF00BC5D-43E8-6440-805B-693A81036B39}"/>
                  </a:ext>
                </a:extLst>
              </p:cNvPr>
              <p:cNvSpPr/>
              <p:nvPr/>
            </p:nvSpPr>
            <p:spPr>
              <a:xfrm flipH="1">
                <a:off x="4110512" y="-1115302"/>
                <a:ext cx="7305521" cy="2891465"/>
              </a:xfrm>
              <a:prstGeom prst="wedgeEllipseCallou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400" dirty="0">
                    <a:solidFill>
                      <a:schemeClr val="tx1"/>
                    </a:solidFill>
                  </a:rPr>
                  <a:t>And many, many other real-world applications that need the investigation of fundamental computer &amp; spatial science research to solve!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F8597FD-18AE-B943-9FE5-64814F82C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337983">
              <a:off x="6613813" y="4295700"/>
              <a:ext cx="1831913" cy="181540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116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F6DF29-0D57-F84E-A02E-22AD808013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788"/>
          <a:stretch/>
        </p:blipFill>
        <p:spPr>
          <a:xfrm>
            <a:off x="3346843" y="1439519"/>
            <a:ext cx="2995863" cy="364929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120263A3-92E3-3B4D-812E-1BF16688405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68080" y="3326398"/>
            <a:ext cx="1534100" cy="133978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193D0E-2407-044C-A6A4-F9EDA3EE70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10041"/>
            <a:ext cx="2490157" cy="13093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A15B80-59DA-9A4D-BC2C-A94CCF98C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515E6-2F75-0047-9578-16D7DBC17E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2353463" cy="4351338"/>
          </a:xfrm>
        </p:spPr>
        <p:txBody>
          <a:bodyPr>
            <a:normAutofit/>
          </a:bodyPr>
          <a:lstStyle/>
          <a:p>
            <a:r>
              <a:rPr lang="en-US" sz="1600" dirty="0"/>
              <a:t>Stefan Leyk, Johannes Uhl (CU Boulder)</a:t>
            </a:r>
          </a:p>
          <a:p>
            <a:r>
              <a:rPr lang="en-US" sz="1600" dirty="0"/>
              <a:t>Yijun Lin, Weiwei Duan, Zekun Li, </a:t>
            </a:r>
            <a:r>
              <a:rPr lang="en-US" sz="1600" dirty="0" err="1"/>
              <a:t>Jina</a:t>
            </a:r>
            <a:r>
              <a:rPr lang="en-US" sz="1600" dirty="0"/>
              <a:t> Kim, Jose Luis </a:t>
            </a:r>
            <a:r>
              <a:rPr lang="en-US" sz="1600" dirty="0" err="1"/>
              <a:t>Ambite</a:t>
            </a:r>
            <a:r>
              <a:rPr lang="en-US" sz="1600" dirty="0"/>
              <a:t>,</a:t>
            </a:r>
            <a:r>
              <a:rPr lang="zh-TW" altLang="en-US" sz="1600" dirty="0"/>
              <a:t> </a:t>
            </a:r>
            <a:r>
              <a:rPr lang="en-US" altLang="zh-TW" sz="1600" dirty="0"/>
              <a:t>Craig Knoblock, </a:t>
            </a:r>
            <a:r>
              <a:rPr lang="en-US" sz="1600" dirty="0"/>
              <a:t>Hayley Song, Dan Feldman</a:t>
            </a:r>
            <a:r>
              <a:rPr lang="en-US" altLang="zh-TW" sz="1600" dirty="0"/>
              <a:t> (USC CS),</a:t>
            </a:r>
            <a:r>
              <a:rPr lang="en-US" sz="1600" dirty="0"/>
              <a:t> Meredith Franklin, Sandy Eckel (USC Keck Medical School)</a:t>
            </a:r>
          </a:p>
          <a:p>
            <a:r>
              <a:rPr lang="en-US" sz="1600" dirty="0" err="1"/>
              <a:t>Sasan</a:t>
            </a:r>
            <a:r>
              <a:rPr lang="en-US" sz="1600" dirty="0"/>
              <a:t> Tavakkol (Google AI)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297CC7B-7B46-1E45-9774-23745F09E2A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5251" y="423954"/>
            <a:ext cx="986197" cy="98619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5EBD10-8DD5-7844-9533-4FD2DB1DBD0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8987" y="510485"/>
            <a:ext cx="1097240" cy="81313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48A2A06-521C-2C4A-869D-7BD51B23AB0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698" y="1681002"/>
            <a:ext cx="1815499" cy="8337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4FB397D-6A0D-254C-B744-E2AFB7E5920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3767" y="499379"/>
            <a:ext cx="1288760" cy="7917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CC7475D-D248-D643-B040-F240584FDD8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5809" y="365125"/>
            <a:ext cx="1060257" cy="106025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AD12EFE-7CA2-AC40-B082-46BCA49A5D0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1884" y="3600412"/>
            <a:ext cx="971860" cy="7546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01B1C8F-998D-3140-960A-A38729882F4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2408" y="2865258"/>
            <a:ext cx="1864117" cy="3989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8DB6527-DCC8-8941-BFB0-B8DAB16F1D65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5606" y="3684904"/>
            <a:ext cx="2332870" cy="61111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65B8E81-650B-6F44-A0C1-655BBC71D56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07094" y="4867489"/>
            <a:ext cx="2555113" cy="45163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F979036-BA7E-3443-B96B-E2ED909DBF52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748" y="5683347"/>
            <a:ext cx="2563249" cy="6671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367C90D-110C-5F47-BA93-7762888E091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5870" y="1789787"/>
            <a:ext cx="1525363" cy="56680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6D36C55-C0D6-104B-8252-8330F15D8EC2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7907" y="1691678"/>
            <a:ext cx="954038" cy="76323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64AF1AD-FA36-3E41-8F9D-6AAF06C9D93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8912" y="4805545"/>
            <a:ext cx="2377989" cy="6052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7033AA5-7E36-D749-A5BE-D44082386CB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06538" y="5619964"/>
            <a:ext cx="2899974" cy="8435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F5F6230-70F7-1F48-9529-56AC3FC01B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5613" y="5088809"/>
            <a:ext cx="3592266" cy="15828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105415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F9125-A755-2241-8C79-DBDC1805D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Want to learn more?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EE3DCB-23BE-464D-995A-254BA2FAC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3307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1479-F7E0-8C43-8B03-E9C4B8588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CSCI 5980/8980</a:t>
            </a:r>
            <a:r>
              <a:rPr lang="zh-TW" altLang="en-US" dirty="0"/>
              <a:t> </a:t>
            </a:r>
            <a:r>
              <a:rPr lang="en-US" altLang="zh-TW" dirty="0"/>
              <a:t>(Spring 2022)</a:t>
            </a:r>
            <a:br>
              <a:rPr lang="en-US" dirty="0"/>
            </a:br>
            <a:r>
              <a:rPr lang="en-US" dirty="0"/>
              <a:t>Spatial Enabled Artificial Intelligence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8CC140-9E37-EA48-B3C7-1A61BC8ED0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Introduction to Spatial AI</a:t>
            </a:r>
          </a:p>
          <a:p>
            <a:r>
              <a:rPr lang="en-US" dirty="0"/>
              <a:t>Spatial Data Representation and Management</a:t>
            </a:r>
          </a:p>
          <a:p>
            <a:pPr lvl="1"/>
            <a:r>
              <a:rPr lang="en-US" dirty="0" err="1"/>
              <a:t>PostGIS</a:t>
            </a:r>
            <a:r>
              <a:rPr lang="en-US" dirty="0"/>
              <a:t>, GeoMesa</a:t>
            </a:r>
          </a:p>
          <a:p>
            <a:pPr lvl="1"/>
            <a:r>
              <a:rPr lang="en-US" dirty="0"/>
              <a:t>Semantic Web, Ontology, Knowledge Graph</a:t>
            </a:r>
          </a:p>
          <a:p>
            <a:r>
              <a:rPr lang="en-US" dirty="0"/>
              <a:t>Introduction to Spatial Statistics </a:t>
            </a:r>
          </a:p>
          <a:p>
            <a:r>
              <a:rPr lang="en-US" dirty="0"/>
              <a:t>Introduction to Deep Learning Methods for Handling:</a:t>
            </a:r>
          </a:p>
          <a:p>
            <a:pPr lvl="1"/>
            <a:r>
              <a:rPr lang="en-US" dirty="0"/>
              <a:t>Spatial Natural Language Data</a:t>
            </a:r>
          </a:p>
          <a:p>
            <a:pPr lvl="1"/>
            <a:r>
              <a:rPr lang="en-US" dirty="0"/>
              <a:t>Spatial Image Data</a:t>
            </a:r>
          </a:p>
          <a:p>
            <a:pPr lvl="1"/>
            <a:r>
              <a:rPr lang="en-US" dirty="0"/>
              <a:t>Spatial Time-series Data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2655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0349B-5F22-D34D-8885-306D7F0CF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Load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BBD34D-33D9-3947-87B2-5F9483B33A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quizzes</a:t>
            </a:r>
          </a:p>
          <a:p>
            <a:r>
              <a:rPr lang="en-US" dirty="0"/>
              <a:t>A few programming assignments to get you familiar with the materials</a:t>
            </a:r>
          </a:p>
          <a:p>
            <a:r>
              <a:rPr lang="en-US" dirty="0"/>
              <a:t>Final project</a:t>
            </a:r>
          </a:p>
          <a:p>
            <a:pPr lvl="1"/>
            <a:r>
              <a:rPr lang="en-US" dirty="0"/>
              <a:t>MS/Senior Undergrad</a:t>
            </a:r>
          </a:p>
          <a:p>
            <a:pPr lvl="2"/>
            <a:r>
              <a:rPr lang="en-US" dirty="0"/>
              <a:t>A comparison of selected state-of-the-art methods for solving a spatial AI problem (e.g., object detection from satellite imagery)</a:t>
            </a:r>
          </a:p>
          <a:p>
            <a:pPr lvl="1"/>
            <a:r>
              <a:rPr lang="en-US" dirty="0"/>
              <a:t>MS/PhD </a:t>
            </a:r>
          </a:p>
          <a:p>
            <a:pPr lvl="2"/>
            <a:r>
              <a:rPr lang="en-US" dirty="0"/>
              <a:t>Develop a complete research work, which could be related to your research direction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56977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8A19EDA-CFEC-8C42-995E-63FA13E57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750" y="635913"/>
            <a:ext cx="7321685" cy="5586174"/>
          </a:xfrm>
          <a:prstGeom prst="rect">
            <a:avLst/>
          </a:prstGeom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6ED756B-1F5A-554D-8504-BA0BF82E8B64}"/>
              </a:ext>
            </a:extLst>
          </p:cNvPr>
          <p:cNvSpPr/>
          <p:nvPr/>
        </p:nvSpPr>
        <p:spPr>
          <a:xfrm>
            <a:off x="1468226" y="2968437"/>
            <a:ext cx="2889116" cy="715087"/>
          </a:xfrm>
          <a:prstGeom prst="wedgeRoundRectCallout">
            <a:avLst>
              <a:gd name="adj1" fmla="val -6803"/>
              <a:gd name="adj2" fmla="val 190822"/>
              <a:gd name="adj3" fmla="val 16667"/>
            </a:avLst>
          </a:prstGeom>
          <a:solidFill>
            <a:srgbClr val="FFCC00"/>
          </a:solidFill>
          <a:ln w="25400" cap="flat">
            <a:solidFill>
              <a:schemeClr val="tx1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Are you Okay?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97B8D21F-B0C9-EC48-AAB2-D67C895B79C0}"/>
              </a:ext>
            </a:extLst>
          </p:cNvPr>
          <p:cNvSpPr/>
          <p:nvPr/>
        </p:nvSpPr>
        <p:spPr>
          <a:xfrm>
            <a:off x="7306943" y="3429000"/>
            <a:ext cx="2704323" cy="715087"/>
          </a:xfrm>
          <a:prstGeom prst="wedgeRoundRectCallout">
            <a:avLst>
              <a:gd name="adj1" fmla="val -81835"/>
              <a:gd name="adj2" fmla="val -23833"/>
              <a:gd name="adj3" fmla="val 16667"/>
            </a:avLst>
          </a:prstGeom>
          <a:solidFill>
            <a:srgbClr val="FFCC00"/>
          </a:solidFill>
          <a:ln w="25400" cap="flat">
            <a:solidFill>
              <a:schemeClr val="tx1"/>
            </a:solidFill>
            <a:prstDash val="solid"/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600" b="0" i="0" u="none" strike="noStrike" cap="none" spc="0" normalizeH="0" baseline="0" dirty="0">
                <a:ln>
                  <a:noFill/>
                </a:ln>
                <a:effectLst/>
                <a:uFillTx/>
                <a:latin typeface="Calibri"/>
                <a:ea typeface="Calibri"/>
                <a:cs typeface="Calibri"/>
                <a:sym typeface="Calibri"/>
              </a:rPr>
              <a:t>Sofa so good!</a:t>
            </a:r>
          </a:p>
        </p:txBody>
      </p:sp>
    </p:spTree>
    <p:extLst>
      <p:ext uri="{BB962C8B-B14F-4D97-AF65-F5344CB8AC3E}">
        <p14:creationId xmlns:p14="http://schemas.microsoft.com/office/powerpoint/2010/main" val="15940887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07BFB-457D-AD48-902F-8BA7D0EB4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Language Data (Natural Language Processing)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EC04F2-D705-5B49-8C58-88DA2D2946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i="1" dirty="0"/>
              <a:t>Bank</a:t>
            </a:r>
            <a:r>
              <a:rPr lang="en-US" dirty="0"/>
              <a:t>” in “</a:t>
            </a:r>
            <a:r>
              <a:rPr lang="en-US" i="1" dirty="0"/>
              <a:t>River</a:t>
            </a:r>
            <a:r>
              <a:rPr lang="en-US" dirty="0"/>
              <a:t> </a:t>
            </a:r>
            <a:r>
              <a:rPr lang="en-US" i="1" dirty="0"/>
              <a:t>Bank of the Mississippi</a:t>
            </a:r>
            <a:r>
              <a:rPr lang="en-US" dirty="0"/>
              <a:t>” vs “</a:t>
            </a:r>
            <a:r>
              <a:rPr lang="en-US" i="1" dirty="0"/>
              <a:t>Bank of America</a:t>
            </a:r>
            <a:r>
              <a:rPr lang="en-US" dirty="0"/>
              <a:t>”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38AC2F-F9FD-CA4F-81E6-C6BD17730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64" y="4481369"/>
            <a:ext cx="6461270" cy="228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DC2ABC2-5377-E149-B6BE-73C876CEF334}"/>
              </a:ext>
            </a:extLst>
          </p:cNvPr>
          <p:cNvSpPr/>
          <p:nvPr/>
        </p:nvSpPr>
        <p:spPr>
          <a:xfrm>
            <a:off x="2916382" y="2315107"/>
            <a:ext cx="52578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E101A"/>
                </a:solidFill>
                <a:latin typeface="Arial" panose="020B0604020202020204" pitchFamily="34" charset="0"/>
              </a:rPr>
              <a:t>in Los Angeles, a “</a:t>
            </a:r>
            <a:r>
              <a:rPr lang="en-US" i="1" dirty="0">
                <a:solidFill>
                  <a:srgbClr val="0E101A"/>
                </a:solidFill>
                <a:latin typeface="Arial" panose="020B0604020202020204" pitchFamily="34" charset="0"/>
              </a:rPr>
              <a:t>ramp</a:t>
            </a:r>
            <a:r>
              <a:rPr lang="en-US" dirty="0">
                <a:solidFill>
                  <a:srgbClr val="0E101A"/>
                </a:solidFill>
                <a:latin typeface="Arial" panose="020B0604020202020204" pitchFamily="34" charset="0"/>
              </a:rPr>
              <a:t>” often refers to a highway entrance or exit, but a ramp is colloquially known as a covered parking structure without walls in Minneapolis. Therefore, the sentence “</a:t>
            </a:r>
            <a:r>
              <a:rPr lang="en-US" i="1" dirty="0">
                <a:solidFill>
                  <a:srgbClr val="0E101A"/>
                </a:solidFill>
                <a:latin typeface="Arial" panose="020B0604020202020204" pitchFamily="34" charset="0"/>
              </a:rPr>
              <a:t>I parked my Honda Civic on the Oak Street ramp.</a:t>
            </a:r>
            <a:r>
              <a:rPr lang="en-US" dirty="0">
                <a:solidFill>
                  <a:srgbClr val="0E101A"/>
                </a:solidFill>
                <a:latin typeface="Arial" panose="020B0604020202020204" pitchFamily="34" charset="0"/>
              </a:rPr>
              <a:t>” would have very different implications (for the two cities) that are difficult to capture using only text corpora.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019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B07E9A2D-35F2-434C-9FDF-9F4FCE74E1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252832"/>
            <a:ext cx="12192000" cy="6352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6567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525AE3-7FFB-F74E-B300-356104AAE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Data (Computer Vision)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5B97EF-D175-6F4E-9951-B07DF98B37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F5C7F71-EEDD-7840-BBF0-8634E7B5E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2197930"/>
            <a:ext cx="70866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24B3734-C61A-7B43-BBAB-9DA2B4F40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700" y="4449835"/>
            <a:ext cx="6692900" cy="100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5285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A3D98-62EB-8544-9A4E-00BDB97C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  <p:pic>
        <p:nvPicPr>
          <p:cNvPr id="9" name="Content Placeholder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968978D-93B1-024B-B149-81F129F64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477" y="1401062"/>
            <a:ext cx="4691065" cy="5313945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6AD1C7B-32BC-4149-9C80-A150402DE7A8}"/>
              </a:ext>
            </a:extLst>
          </p:cNvPr>
          <p:cNvSpPr/>
          <p:nvPr/>
        </p:nvSpPr>
        <p:spPr>
          <a:xfrm>
            <a:off x="207506" y="1603570"/>
            <a:ext cx="256481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dirty="0"/>
              <a:t>Air quality monitoring locations are </a:t>
            </a:r>
            <a:r>
              <a:rPr lang="en-US" b="1" dirty="0"/>
              <a:t>limited</a:t>
            </a:r>
            <a:r>
              <a:rPr lang="en-US" dirty="0"/>
              <a:t> and </a:t>
            </a:r>
            <a:r>
              <a:rPr lang="en-US" b="1" dirty="0"/>
              <a:t>unevenly distributed.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9F3D91-623F-9A4C-BDAC-7703D3ACF783}"/>
              </a:ext>
            </a:extLst>
          </p:cNvPr>
          <p:cNvSpPr txBox="1"/>
          <p:nvPr/>
        </p:nvSpPr>
        <p:spPr>
          <a:xfrm>
            <a:off x="6216629" y="477732"/>
            <a:ext cx="5450115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Traditional spatial interpolation methods (e.g., IDW – inverse distance weighting, Kriging) produce smooth results over the space.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679E3B1-7D27-5648-88E1-2C438125D4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881" y="1495628"/>
            <a:ext cx="6085613" cy="46366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A38BCD4-A8D0-8047-8500-0E8C232DA837}"/>
              </a:ext>
            </a:extLst>
          </p:cNvPr>
          <p:cNvSpPr txBox="1"/>
          <p:nvPr/>
        </p:nvSpPr>
        <p:spPr>
          <a:xfrm>
            <a:off x="7811360" y="6210383"/>
            <a:ext cx="2022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4"/>
              </a:rPr>
              <a:t>https://airnow.gov/</a:t>
            </a: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087E53-5BF6-8A4A-AD9C-8F53EB313868}"/>
              </a:ext>
            </a:extLst>
          </p:cNvPr>
          <p:cNvGrpSpPr/>
          <p:nvPr/>
        </p:nvGrpSpPr>
        <p:grpSpPr>
          <a:xfrm>
            <a:off x="207506" y="2479487"/>
            <a:ext cx="5197608" cy="3400290"/>
            <a:chOff x="5783905" y="1989554"/>
            <a:chExt cx="5197608" cy="3400290"/>
          </a:xfrm>
        </p:grpSpPr>
        <p:pic>
          <p:nvPicPr>
            <p:cNvPr id="10" name="Picture 9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D0A85218-26B8-334B-AADE-5095469EFA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11" name="Oval Callout 10">
              <a:extLst>
                <a:ext uri="{FF2B5EF4-FFF2-40B4-BE49-F238E27FC236}">
                  <a16:creationId xmlns:a16="http://schemas.microsoft.com/office/drawing/2014/main" id="{A49E146C-0432-3F44-B99B-AEF378CB7722}"/>
                </a:ext>
              </a:extLst>
            </p:cNvPr>
            <p:cNvSpPr/>
            <p:nvPr/>
          </p:nvSpPr>
          <p:spPr>
            <a:xfrm flipH="1">
              <a:off x="5783905" y="1989554"/>
              <a:ext cx="5197608" cy="181185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The air quality in the entire city of Los Angeles is the same everywhere?! That can’t be right.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728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42CDB7-1AC7-FD40-ADCE-1971033E9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9686"/>
            <a:ext cx="12192000" cy="5678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4301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8F13-373C-3A41-ACF4-629D06BCE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Time-Series Data</a:t>
            </a:r>
          </a:p>
        </p:txBody>
      </p:sp>
      <p:pic>
        <p:nvPicPr>
          <p:cNvPr id="3074" name="Picture 2" descr="Satellite Icon | Free Space Iconset | Good Stuff No Nonsense">
            <a:extLst>
              <a:ext uri="{FF2B5EF4-FFF2-40B4-BE49-F238E27FC236}">
                <a16:creationId xmlns:a16="http://schemas.microsoft.com/office/drawing/2014/main" id="{C9BBE112-A3E4-C743-8D88-5C5938502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6244" y="1430746"/>
            <a:ext cx="1885360" cy="188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rop duster airplane spraying a farm field icon Vector Image">
            <a:extLst>
              <a:ext uri="{FF2B5EF4-FFF2-40B4-BE49-F238E27FC236}">
                <a16:creationId xmlns:a16="http://schemas.microsoft.com/office/drawing/2014/main" id="{A2CB2604-926B-B44F-BD05-54E73E394C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9" t="7391" r="5899" b="15021"/>
          <a:stretch/>
        </p:blipFill>
        <p:spPr bwMode="auto">
          <a:xfrm>
            <a:off x="4383710" y="1834387"/>
            <a:ext cx="1539220" cy="148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adio transmitter drone icon Royalty Free Vector Image">
            <a:extLst>
              <a:ext uri="{FF2B5EF4-FFF2-40B4-BE49-F238E27FC236}">
                <a16:creationId xmlns:a16="http://schemas.microsoft.com/office/drawing/2014/main" id="{A6740F26-5CDE-1F4A-B918-E9DEEC2008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9" t="31358" r="14673" b="39710"/>
          <a:stretch/>
        </p:blipFill>
        <p:spPr bwMode="auto">
          <a:xfrm>
            <a:off x="5478173" y="4207635"/>
            <a:ext cx="1885360" cy="856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Teralytic - A Soil Health Company">
            <a:extLst>
              <a:ext uri="{FF2B5EF4-FFF2-40B4-BE49-F238E27FC236}">
                <a16:creationId xmlns:a16="http://schemas.microsoft.com/office/drawing/2014/main" id="{41E2857D-311A-0542-BEC6-8066AE3B0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6067" y="4443325"/>
            <a:ext cx="2797253" cy="218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Urban Remote Sensing">
            <a:extLst>
              <a:ext uri="{FF2B5EF4-FFF2-40B4-BE49-F238E27FC236}">
                <a16:creationId xmlns:a16="http://schemas.microsoft.com/office/drawing/2014/main" id="{78A93AE9-75B5-5544-BB69-7B4A16D45F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51" y="3634653"/>
            <a:ext cx="4671076" cy="2858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Drone LiDAR in Mining: Go with the Workflow">
            <a:extLst>
              <a:ext uri="{FF2B5EF4-FFF2-40B4-BE49-F238E27FC236}">
                <a16:creationId xmlns:a16="http://schemas.microsoft.com/office/drawing/2014/main" id="{861B789E-20BC-0B4E-B2F7-A1C7E0EE3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577" y="623419"/>
            <a:ext cx="5169185" cy="326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174661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DB4255E-3476-8241-899D-7AA65D69E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2357"/>
            <a:ext cx="12192000" cy="6053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7878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3413531-210B-B44E-8172-91D0397C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b="1" dirty="0">
                <a:solidFill>
                  <a:srgbClr val="990000"/>
                </a:solidFill>
                <a:cs typeface="Arial"/>
              </a:rPr>
              <a:t>Historical Map Processing I: Object Detection with Weak Annotation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85E0D-9911-E84F-A700-3ADF3F6F8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4020233"/>
            <a:ext cx="10515600" cy="1500187"/>
          </a:xfrm>
        </p:spPr>
        <p:txBody>
          <a:bodyPr>
            <a:normAutofit lnSpcReduction="10000"/>
          </a:bodyPr>
          <a:lstStyle/>
          <a:p>
            <a:endParaRPr lang="en-US" sz="2800" dirty="0">
              <a:solidFill>
                <a:srgbClr val="990000"/>
              </a:solidFill>
              <a:latin typeface="+mj-lt"/>
              <a:cs typeface="Arial"/>
            </a:endParaRPr>
          </a:p>
          <a:p>
            <a:r>
              <a:rPr lang="en-US" sz="1800" dirty="0"/>
              <a:t>Selected Publications: Chiang et al., 2014 (ACM Computing Survey); Uhl et al., 2017 (International Conference on Pattern Recognition Systems, Best Paper Award) Chiang et al., 2015 (SIGSPATIAL, Best Vision Paper Award); Tavakkol et al., 2019 (</a:t>
            </a:r>
            <a:r>
              <a:rPr lang="en-US" sz="1800" dirty="0" err="1"/>
              <a:t>GeoAI</a:t>
            </a:r>
            <a:r>
              <a:rPr lang="en-US" sz="1800" dirty="0"/>
              <a:t>); </a:t>
            </a:r>
            <a:r>
              <a:rPr lang="en-US" sz="1800" dirty="0" err="1"/>
              <a:t>Shbita</a:t>
            </a:r>
            <a:r>
              <a:rPr lang="en-US" sz="1800" dirty="0"/>
              <a:t> et al., 2019 (Extended Semantic Web Conference ); Chiang et al., 2019 (Springer Brief); Duan et al., 2021 (Submit to ICCV)</a:t>
            </a: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F20215-67BB-C44F-B750-420699D6D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49031" y="6161956"/>
            <a:ext cx="2280618" cy="5838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9C19A6-887A-894C-9E7D-96A23C8500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913" y="5808363"/>
            <a:ext cx="1099863" cy="9605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B389A2-352C-6F4D-9609-958CD425B7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1626" y="5817800"/>
            <a:ext cx="986197" cy="986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D6A8D5-E0A5-9140-8F98-6A34E97956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267" y="5935207"/>
            <a:ext cx="1815499" cy="83370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570699A-4945-9345-B731-187244DDB8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6210" y="5874523"/>
            <a:ext cx="871259" cy="8712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F69092-B37A-3849-ABE0-D66EFB4DAF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2074" y="5784646"/>
            <a:ext cx="971860" cy="754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F86A3B-2654-E54B-A938-B858665DCC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50220" y="5782937"/>
            <a:ext cx="1927004" cy="34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4233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EE3A41C-F392-0C4F-83BF-8DEAE8C26C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Historical Maps?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94C767-78ED-AD4B-9410-B00E43130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23212" cy="4351338"/>
          </a:xfrm>
        </p:spPr>
        <p:txBody>
          <a:bodyPr/>
          <a:lstStyle/>
          <a:p>
            <a:r>
              <a:rPr lang="en-US" sz="2000" dirty="0"/>
              <a:t>Existing data sources typically contain only contemporary datasets, </a:t>
            </a:r>
            <a:r>
              <a:rPr lang="en-US" sz="1800" dirty="0"/>
              <a:t>e.g., present place names</a:t>
            </a:r>
          </a:p>
          <a:p>
            <a:r>
              <a:rPr lang="en-US" sz="2000" dirty="0"/>
              <a:t>Maps contain </a:t>
            </a:r>
            <a:r>
              <a:rPr lang="en-US" sz="2000" dirty="0">
                <a:solidFill>
                  <a:srgbClr val="0070C0"/>
                </a:solidFill>
              </a:rPr>
              <a:t>detailed geographic information at various times in the past</a:t>
            </a:r>
          </a:p>
          <a:p>
            <a:r>
              <a:rPr lang="en-US" sz="2000" dirty="0"/>
              <a:t>Most of the historical maps are usually just scanned images with </a:t>
            </a:r>
            <a:r>
              <a:rPr lang="en-US" sz="2000" dirty="0">
                <a:solidFill>
                  <a:srgbClr val="FF0000"/>
                </a:solidFill>
              </a:rPr>
              <a:t>limited metadata</a:t>
            </a:r>
          </a:p>
          <a:p>
            <a:pPr lvl="1"/>
            <a:endParaRPr lang="en-US" sz="1800" dirty="0"/>
          </a:p>
          <a:p>
            <a:pPr marL="0" indent="0">
              <a:buNone/>
            </a:pPr>
            <a:endParaRPr lang="en-US" sz="2000" dirty="0"/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E919E62-8C17-424E-9175-95DAC9882E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9702" y="4627062"/>
            <a:ext cx="3718053" cy="202126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64988C7-7DB6-A942-B690-14CA059FE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6" y="4001294"/>
            <a:ext cx="3968487" cy="2689937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1ABA2FA-637B-4545-8927-AAE5E98AC79D}"/>
              </a:ext>
            </a:extLst>
          </p:cNvPr>
          <p:cNvGrpSpPr/>
          <p:nvPr/>
        </p:nvGrpSpPr>
        <p:grpSpPr>
          <a:xfrm>
            <a:off x="6315446" y="1121649"/>
            <a:ext cx="5038354" cy="3456358"/>
            <a:chOff x="5674833" y="143431"/>
            <a:chExt cx="5038354" cy="3456358"/>
          </a:xfrm>
        </p:grpSpPr>
        <p:pic>
          <p:nvPicPr>
            <p:cNvPr id="18" name="Picture 17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951D3589-F3FD-254D-A63A-70587CACB2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19" name="Oval Callout 18">
              <a:extLst>
                <a:ext uri="{FF2B5EF4-FFF2-40B4-BE49-F238E27FC236}">
                  <a16:creationId xmlns:a16="http://schemas.microsoft.com/office/drawing/2014/main" id="{95210CC0-33EE-4043-876A-C4478040C17F}"/>
                </a:ext>
              </a:extLst>
            </p:cNvPr>
            <p:cNvSpPr/>
            <p:nvPr/>
          </p:nvSpPr>
          <p:spPr>
            <a:xfrm flipH="1">
              <a:off x="5674833" y="143431"/>
              <a:ext cx="4946543" cy="19221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>
                <a:lnSpc>
                  <a:spcPct val="100000"/>
                </a:lnSpc>
                <a:spcBef>
                  <a:spcPts val="600"/>
                </a:spcBef>
              </a:pPr>
              <a:r>
                <a:rPr lang="en-US" sz="2000" dirty="0">
                  <a:solidFill>
                    <a:schemeClr val="tx1"/>
                  </a:solidFill>
                </a:rPr>
                <a:t>How can we </a:t>
              </a:r>
              <a:r>
                <a:rPr lang="en-US" sz="2000" dirty="0">
                  <a:solidFill>
                    <a:srgbClr val="00B0F0"/>
                  </a:solidFill>
                </a:rPr>
                <a:t>find relevant maps</a:t>
              </a:r>
              <a:r>
                <a:rPr lang="en-US" sz="2000" dirty="0">
                  <a:solidFill>
                    <a:schemeClr val="tx1"/>
                  </a:solidFill>
                </a:rPr>
                <a:t> and </a:t>
              </a:r>
              <a:r>
                <a:rPr lang="en-US" sz="2000" dirty="0">
                  <a:solidFill>
                    <a:srgbClr val="00B0F0"/>
                  </a:solidFill>
                </a:rPr>
                <a:t>make them useful</a:t>
              </a:r>
              <a:r>
                <a:rPr lang="en-US" sz="2000" dirty="0">
                  <a:solidFill>
                    <a:schemeClr val="tx1"/>
                  </a:solidFill>
                </a:rPr>
                <a:t> if manual metadata curation is not possible?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9FCB12DF-16F5-4740-90F7-7474629F6F9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645685" y="3823727"/>
            <a:ext cx="2578591" cy="193394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43501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C3B78-7F97-DF4C-AA77-CC7C011F8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Make Historical Map Useful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D3244-43F4-6F42-91C5-45F10A7A8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Object detection from geo-images with limited training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D519DA87-D342-6D47-8B42-F060E53782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1428" y="3129965"/>
            <a:ext cx="3793367" cy="2674176"/>
          </a:xfrm>
          <a:prstGeom prst="rect">
            <a:avLst/>
          </a:prstGeom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BACCCD7B-E6C7-D649-9921-C4021D3FBF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0970" y="3187350"/>
            <a:ext cx="3777352" cy="2662885"/>
          </a:xfrm>
          <a:prstGeom prst="rect">
            <a:avLst/>
          </a:prstGeom>
        </p:spPr>
      </p:pic>
      <p:sp>
        <p:nvSpPr>
          <p:cNvPr id="11" name="Right Arrow 10">
            <a:extLst>
              <a:ext uri="{FF2B5EF4-FFF2-40B4-BE49-F238E27FC236}">
                <a16:creationId xmlns:a16="http://schemas.microsoft.com/office/drawing/2014/main" id="{A9061AAD-3A7D-E04D-803F-2B3DF9DAF5D4}"/>
              </a:ext>
            </a:extLst>
          </p:cNvPr>
          <p:cNvSpPr/>
          <p:nvPr/>
        </p:nvSpPr>
        <p:spPr>
          <a:xfrm>
            <a:off x="6063314" y="4200724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C2071B-0BF2-B742-A735-270CA4CCBF0D}"/>
              </a:ext>
            </a:extLst>
          </p:cNvPr>
          <p:cNvSpPr txBox="1"/>
          <p:nvPr/>
        </p:nvSpPr>
        <p:spPr>
          <a:xfrm>
            <a:off x="102449" y="3638395"/>
            <a:ext cx="195896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Blue area –wetland boundaries from the United States Geological Survey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222B2281-3914-2E42-ADBA-225C87A41B1A}"/>
              </a:ext>
            </a:extLst>
          </p:cNvPr>
          <p:cNvSpPr/>
          <p:nvPr/>
        </p:nvSpPr>
        <p:spPr>
          <a:xfrm rot="10800000">
            <a:off x="2061415" y="4342422"/>
            <a:ext cx="949570" cy="193726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86BE287-35EA-504A-9D8C-1ED7B0FA50F9}"/>
              </a:ext>
            </a:extLst>
          </p:cNvPr>
          <p:cNvSpPr txBox="1"/>
          <p:nvPr/>
        </p:nvSpPr>
        <p:spPr>
          <a:xfrm>
            <a:off x="7070970" y="5850235"/>
            <a:ext cx="48072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Identified locations of wetland symbols</a:t>
            </a:r>
          </a:p>
          <a:p>
            <a:r>
              <a:rPr lang="en-US" dirty="0">
                <a:solidFill>
                  <a:srgbClr val="2D9D2E"/>
                </a:solidFill>
              </a:rPr>
              <a:t>Green: </a:t>
            </a:r>
            <a:r>
              <a:rPr lang="en-US" dirty="0"/>
              <a:t>true positives</a:t>
            </a:r>
          </a:p>
          <a:p>
            <a:r>
              <a:rPr lang="en-US" dirty="0">
                <a:solidFill>
                  <a:srgbClr val="FF0000"/>
                </a:solidFill>
              </a:rPr>
              <a:t>Red: </a:t>
            </a:r>
            <a:r>
              <a:rPr lang="en-US" dirty="0"/>
              <a:t>false Positives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20F4E579-9A04-2D43-8D7F-F35229226709}"/>
              </a:ext>
            </a:extLst>
          </p:cNvPr>
          <p:cNvSpPr/>
          <p:nvPr/>
        </p:nvSpPr>
        <p:spPr>
          <a:xfrm rot="7888602">
            <a:off x="2929915" y="5749067"/>
            <a:ext cx="949570" cy="193726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90E389D-4234-5548-85B7-9EF888D109D3}"/>
              </a:ext>
            </a:extLst>
          </p:cNvPr>
          <p:cNvSpPr txBox="1"/>
          <p:nvPr/>
        </p:nvSpPr>
        <p:spPr>
          <a:xfrm>
            <a:off x="288687" y="6021520"/>
            <a:ext cx="2351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Scanned historical map</a:t>
            </a:r>
          </a:p>
        </p:txBody>
      </p:sp>
    </p:spTree>
    <p:extLst>
      <p:ext uri="{BB962C8B-B14F-4D97-AF65-F5344CB8AC3E}">
        <p14:creationId xmlns:p14="http://schemas.microsoft.com/office/powerpoint/2010/main" val="1386465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74F6A0-A225-9941-8A7A-86A173DDB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8909" y="4339091"/>
            <a:ext cx="2270526" cy="22787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9D4D8-D806-6444-BB7E-E4915A974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</a:t>
            </a:r>
            <a:r>
              <a:rPr lang="zh-TW" altLang="en-US" dirty="0"/>
              <a:t> </a:t>
            </a:r>
            <a:r>
              <a:rPr lang="en-US" altLang="zh-TW" dirty="0"/>
              <a:t>Definition</a:t>
            </a:r>
            <a:endParaRPr lang="en-US" dirty="0"/>
          </a:p>
        </p:txBody>
      </p:sp>
      <p:pic>
        <p:nvPicPr>
          <p:cNvPr id="4" name="Picture 3" descr="A group of tall buildings&#10;&#10;Description automatically generated">
            <a:extLst>
              <a:ext uri="{FF2B5EF4-FFF2-40B4-BE49-F238E27FC236}">
                <a16:creationId xmlns:a16="http://schemas.microsoft.com/office/drawing/2014/main" id="{D811A0BC-4A58-0C43-B126-FA4D03367C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741" y="1871517"/>
            <a:ext cx="2889555" cy="4621358"/>
          </a:xfrm>
          <a:prstGeom prst="rect">
            <a:avLst/>
          </a:prstGeom>
        </p:spPr>
      </p:pic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1F876DE-09CF-1942-973C-0D5AC83F50A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25529">
            <a:off x="3804919" y="2046524"/>
            <a:ext cx="1672772" cy="210268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 descr="A circuit board&#10;&#10;Description automatically generated">
            <a:extLst>
              <a:ext uri="{FF2B5EF4-FFF2-40B4-BE49-F238E27FC236}">
                <a16:creationId xmlns:a16="http://schemas.microsoft.com/office/drawing/2014/main" id="{B397CA1F-96A4-234D-9E4C-F4B3F4DFC2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9559" y="3879044"/>
            <a:ext cx="2071972" cy="2604765"/>
          </a:xfrm>
          <a:prstGeom prst="rect">
            <a:avLst/>
          </a:prstGeom>
        </p:spPr>
      </p:pic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7263D3C1-28F0-F64E-8480-C6B2BDC8CB5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00B050">
                <a:tint val="45000"/>
                <a:satMod val="400000"/>
              </a:srgbClr>
            </a:duotone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1588" y="3879043"/>
            <a:ext cx="2071972" cy="26047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7925E45-558A-2140-97A6-802C3FB8A7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5427" y="2870773"/>
            <a:ext cx="1371600" cy="1371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ight Arrow 16">
            <a:extLst>
              <a:ext uri="{FF2B5EF4-FFF2-40B4-BE49-F238E27FC236}">
                <a16:creationId xmlns:a16="http://schemas.microsoft.com/office/drawing/2014/main" id="{02BB444B-CE34-4C4F-8141-15E7A91EA42F}"/>
              </a:ext>
            </a:extLst>
          </p:cNvPr>
          <p:cNvSpPr/>
          <p:nvPr/>
        </p:nvSpPr>
        <p:spPr>
          <a:xfrm rot="5400000">
            <a:off x="4671279" y="4080531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64249AA7-C6B2-F44D-8D37-6864EBE1ADF1}"/>
              </a:ext>
            </a:extLst>
          </p:cNvPr>
          <p:cNvSpPr/>
          <p:nvPr/>
        </p:nvSpPr>
        <p:spPr>
          <a:xfrm>
            <a:off x="3220549" y="4736624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>
            <a:extLst>
              <a:ext uri="{FF2B5EF4-FFF2-40B4-BE49-F238E27FC236}">
                <a16:creationId xmlns:a16="http://schemas.microsoft.com/office/drawing/2014/main" id="{89B150CF-10E4-6840-9E64-4E900AE5E3FF}"/>
              </a:ext>
            </a:extLst>
          </p:cNvPr>
          <p:cNvSpPr/>
          <p:nvPr/>
        </p:nvSpPr>
        <p:spPr>
          <a:xfrm rot="5400000">
            <a:off x="8213217" y="4142624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D125C0E4-1C00-084C-A2BE-C08D1A638D29}"/>
              </a:ext>
            </a:extLst>
          </p:cNvPr>
          <p:cNvSpPr/>
          <p:nvPr/>
        </p:nvSpPr>
        <p:spPr>
          <a:xfrm>
            <a:off x="6251522" y="4741039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E8E610-3F94-DE47-8177-12353767671A}"/>
              </a:ext>
            </a:extLst>
          </p:cNvPr>
          <p:cNvSpPr txBox="1"/>
          <p:nvPr/>
        </p:nvSpPr>
        <p:spPr>
          <a:xfrm>
            <a:off x="3416508" y="1485902"/>
            <a:ext cx="29444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Input: </a:t>
            </a:r>
            <a:r>
              <a:rPr lang="en-US" dirty="0"/>
              <a:t>Parking lot boundaries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9862376-2BFB-F146-9819-82518B191596}"/>
              </a:ext>
            </a:extLst>
          </p:cNvPr>
          <p:cNvSpPr txBox="1"/>
          <p:nvPr/>
        </p:nvSpPr>
        <p:spPr>
          <a:xfrm>
            <a:off x="7390278" y="2249393"/>
            <a:ext cx="2165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Input: </a:t>
            </a:r>
            <a:r>
              <a:rPr lang="en-US" dirty="0"/>
              <a:t>One sample of the target object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BA5332-6E85-E640-BE61-4A9FCD7AA552}"/>
              </a:ext>
            </a:extLst>
          </p:cNvPr>
          <p:cNvSpPr txBox="1"/>
          <p:nvPr/>
        </p:nvSpPr>
        <p:spPr>
          <a:xfrm>
            <a:off x="9555426" y="2339851"/>
            <a:ext cx="253136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Output: </a:t>
            </a:r>
            <a:r>
              <a:rPr lang="en-US" dirty="0"/>
              <a:t>Identified target objects within the boundaries</a:t>
            </a:r>
          </a:p>
          <a:p>
            <a:r>
              <a:rPr lang="en-US" b="1" dirty="0"/>
              <a:t>Green: </a:t>
            </a:r>
            <a:r>
              <a:rPr lang="en-US" dirty="0"/>
              <a:t>target class</a:t>
            </a:r>
          </a:p>
          <a:p>
            <a:r>
              <a:rPr lang="en-US" b="1" dirty="0"/>
              <a:t>Others: </a:t>
            </a:r>
            <a:r>
              <a:rPr lang="en-US" dirty="0"/>
              <a:t>non-target class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BC73B5-FAC4-A343-BC86-F8574517E7E4}"/>
              </a:ext>
            </a:extLst>
          </p:cNvPr>
          <p:cNvSpPr txBox="1"/>
          <p:nvPr/>
        </p:nvSpPr>
        <p:spPr>
          <a:xfrm>
            <a:off x="379536" y="1481015"/>
            <a:ext cx="1824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Input: </a:t>
            </a:r>
            <a:r>
              <a:rPr lang="en-US" dirty="0"/>
              <a:t>Geo-image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A50BA1B6-26C0-174B-AC63-447B958A20A9}"/>
              </a:ext>
            </a:extLst>
          </p:cNvPr>
          <p:cNvSpPr/>
          <p:nvPr/>
        </p:nvSpPr>
        <p:spPr>
          <a:xfrm>
            <a:off x="6536409" y="4526375"/>
            <a:ext cx="2849456" cy="1757102"/>
          </a:xfrm>
          <a:prstGeom prst="cloud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Generative Model for Two-Class Clustering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CB980A6-DA4B-CB49-8D48-4823D98A81ED}"/>
              </a:ext>
            </a:extLst>
          </p:cNvPr>
          <p:cNvSpPr/>
          <p:nvPr/>
        </p:nvSpPr>
        <p:spPr>
          <a:xfrm>
            <a:off x="9301740" y="4736624"/>
            <a:ext cx="391918" cy="375585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13AB66C-D2EC-8A41-8F63-E799AFEE6F4E}"/>
              </a:ext>
            </a:extLst>
          </p:cNvPr>
          <p:cNvSpPr txBox="1"/>
          <p:nvPr/>
        </p:nvSpPr>
        <p:spPr>
          <a:xfrm>
            <a:off x="5407935" y="3258866"/>
            <a:ext cx="21717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Use a sliding window in the boundaries to crop image patches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E0F3ECB-D33B-EE48-BFAE-23EF7FB2ECFD}"/>
              </a:ext>
            </a:extLst>
          </p:cNvPr>
          <p:cNvSpPr/>
          <p:nvPr/>
        </p:nvSpPr>
        <p:spPr>
          <a:xfrm>
            <a:off x="4095652" y="2014910"/>
            <a:ext cx="297070" cy="278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16F81B6-8236-CE43-92A1-A1726DF90459}"/>
              </a:ext>
            </a:extLst>
          </p:cNvPr>
          <p:cNvSpPr/>
          <p:nvPr/>
        </p:nvSpPr>
        <p:spPr>
          <a:xfrm>
            <a:off x="4185233" y="2015656"/>
            <a:ext cx="297070" cy="278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5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0.0013 0.2513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3.7037E-7 L 0.0013 0.2513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3" grpId="0"/>
      <p:bldP spid="25" grpId="0"/>
      <p:bldP spid="29" grpId="0"/>
      <p:bldP spid="30" grpId="0"/>
      <p:bldP spid="9" grpId="0" animBg="1"/>
      <p:bldP spid="32" grpId="0" animBg="1"/>
      <p:bldP spid="33" grpId="0"/>
      <p:bldP spid="7" grpId="0" animBg="1"/>
      <p:bldP spid="7" grpId="1" animBg="1"/>
      <p:bldP spid="7" grpId="2" animBg="1"/>
      <p:bldP spid="24" grpId="0" animBg="1"/>
      <p:bldP spid="24" grpId="1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98485-EC8F-3546-AFEA-441B2D55F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06320-D8E4-4B40-AEE6-1D632F50D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The target object can have</a:t>
            </a:r>
          </a:p>
          <a:p>
            <a:pPr lvl="1"/>
            <a:r>
              <a:rPr lang="en-US" sz="1800" dirty="0"/>
              <a:t>Transformational variance</a:t>
            </a:r>
          </a:p>
          <a:p>
            <a:pPr lvl="1"/>
            <a:r>
              <a:rPr lang="en-US" sz="1800" dirty="0"/>
              <a:t>Diverse visual appearance</a:t>
            </a:r>
          </a:p>
          <a:p>
            <a:r>
              <a:rPr lang="en-US" sz="2000" dirty="0"/>
              <a:t>No training data for </a:t>
            </a:r>
            <a:r>
              <a:rPr lang="en-US" sz="2000" dirty="0">
                <a:solidFill>
                  <a:srgbClr val="FF0000"/>
                </a:solidFill>
              </a:rPr>
              <a:t>non-target categories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34EB7F-2E16-CC48-96AB-35521B2AD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090" y="596439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0AA4F6-6143-F141-B3C9-739B4EFB7E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5000" y="3332163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E1E1D-33BA-BF46-859D-D97F86C936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00" y="934244"/>
            <a:ext cx="1828800" cy="18288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E427689D-7BDC-3C44-A50A-F54565759E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0932" y="3429000"/>
            <a:ext cx="3233449" cy="32091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670A67D3-7742-7747-BD94-3C618FF623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090" y="2560176"/>
            <a:ext cx="3244227" cy="4078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2726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81F876DE-09CF-1942-973C-0D5AC83F50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B9D4D8-D806-6444-BB7E-E4915A974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998" y="798445"/>
            <a:ext cx="4803636" cy="13116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Why Generative Model?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E80F7E9-4B1D-8A4D-AE59-0458DD97FB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2272143"/>
            <a:ext cx="4706803" cy="3788830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We know there are many target objects within the boundary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Spatial auto-correlation</a:t>
            </a:r>
          </a:p>
          <a:p>
            <a:pPr lvl="1"/>
            <a:r>
              <a:rPr lang="en-US" sz="1600" dirty="0">
                <a:solidFill>
                  <a:srgbClr val="000000"/>
                </a:solidFill>
              </a:rPr>
              <a:t>Spatial co-occurrence of cars and parking lots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But we only have one sample…</a:t>
            </a:r>
          </a:p>
          <a:p>
            <a:r>
              <a:rPr lang="en-US" sz="2000" dirty="0">
                <a:solidFill>
                  <a:srgbClr val="000000"/>
                </a:solidFill>
              </a:rPr>
              <a:t>Generative models help to learn a more “relaxed” representation (a distribution) than descriptive models</a:t>
            </a:r>
          </a:p>
          <a:p>
            <a:r>
              <a:rPr lang="en-US" sz="2000" dirty="0">
                <a:solidFill>
                  <a:srgbClr val="000000"/>
                </a:solidFill>
              </a:rPr>
              <a:t>So that we </a:t>
            </a:r>
            <a:r>
              <a:rPr lang="en-US" sz="2000">
                <a:solidFill>
                  <a:srgbClr val="000000"/>
                </a:solidFill>
              </a:rPr>
              <a:t>can iteratively </a:t>
            </a:r>
            <a:r>
              <a:rPr lang="en-US" sz="2000" dirty="0">
                <a:solidFill>
                  <a:srgbClr val="000000"/>
                </a:solidFill>
              </a:rPr>
              <a:t>improve the representation when we find more objects like the target sample</a:t>
            </a:r>
          </a:p>
        </p:txBody>
      </p:sp>
    </p:spTree>
    <p:extLst>
      <p:ext uri="{BB962C8B-B14F-4D97-AF65-F5344CB8AC3E}">
        <p14:creationId xmlns:p14="http://schemas.microsoft.com/office/powerpoint/2010/main" val="425674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4B17B-78ED-7844-9EB7-A85A3DD1AEDD}"/>
                  </a:ext>
                </a:extLst>
              </p:cNvPr>
              <p:cNvSpPr txBox="1"/>
              <p:nvPr/>
            </p:nvSpPr>
            <p:spPr>
              <a:xfrm>
                <a:off x="840834" y="1690688"/>
                <a:ext cx="11046366" cy="3392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/>
                  <a:t>We want to model </a:t>
                </a:r>
                <a:r>
                  <a:rPr lang="en-US" sz="2000" b="1" dirty="0"/>
                  <a:t>p(x, z, y): X</a:t>
                </a:r>
                <a:r>
                  <a:rPr lang="en-US" sz="2000" dirty="0"/>
                  <a:t> is the observed data (target sample with augmentation), </a:t>
                </a:r>
                <a:r>
                  <a:rPr lang="en-US" sz="2000" b="1" dirty="0"/>
                  <a:t>Z </a:t>
                </a:r>
                <a:r>
                  <a:rPr lang="en-US" sz="2000" dirty="0"/>
                  <a:t>is the hidden variable, </a:t>
                </a:r>
                <a:r>
                  <a:rPr lang="en-US" sz="2000" b="1" dirty="0"/>
                  <a:t>Y </a:t>
                </a:r>
                <a:r>
                  <a:rPr lang="en-US" sz="2000" dirty="0"/>
                  <a:t>is the class label (e.g., car vs. others)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Assume</a:t>
                </a:r>
                <a:r>
                  <a:rPr lang="en-US" sz="2000" dirty="0"/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dirty="0"/>
                        <m:t>p</m:t>
                      </m:r>
                      <m:r>
                        <m:rPr>
                          <m:nor/>
                        </m:rPr>
                        <a:rPr lang="en-US" sz="2000" dirty="0"/>
                        <m:t>(</m:t>
                      </m:r>
                      <m:r>
                        <m:rPr>
                          <m:nor/>
                        </m:rPr>
                        <a:rPr lang="en-US" sz="2000" dirty="0"/>
                        <m:t>x</m:t>
                      </m:r>
                      <m:r>
                        <m:rPr>
                          <m:nor/>
                        </m:rPr>
                        <a:rPr lang="en-US" sz="2000" dirty="0"/>
                        <m:t>) 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nary>
                            <m:nary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/>
                            <m:e>
                              <m:r>
                                <m:rPr>
                                  <m:nor/>
                                </m:rPr>
                                <a:rPr lang="en-US" sz="2000" dirty="0"/>
                                <m:t>p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z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, 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y</m:t>
                              </m:r>
                              <m:r>
                                <m:rPr>
                                  <m:nor/>
                                </m:rPr>
                                <a:rPr lang="en-US" sz="2000" dirty="0"/>
                                <m:t>) =</m:t>
                              </m:r>
                              <m:nary>
                                <m:naryPr>
                                  <m:chr m:val="∑"/>
                                  <m:supHide m:val="on"/>
                                  <m:ctrl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7"/>
                                    </m:rP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/>
                                <m:e>
                                  <m:nary>
                                    <m:naryPr>
                                      <m:ctrl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23"/>
                                        </m:rPr>
                                        <a:rPr lang="en-US" sz="2000" i="1">
                                          <a:latin typeface="Cambria Math" panose="02040503050406030204" pitchFamily="18" charset="0"/>
                                        </a:rPr>
                                        <m:t>𝑧</m:t>
                                      </m:r>
                                    </m:sub>
                                    <m:sup/>
                                    <m:e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p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x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|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z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dirty="0" smtClean="0"/>
                                        <m:t>,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dirty="0" smtClean="0"/>
                                        <m:t>y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p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b="0" i="0" dirty="0" smtClean="0"/>
                                        <m:t>z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|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y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)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p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(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y</m:t>
                                      </m:r>
                                      <m:r>
                                        <m:rPr>
                                          <m:nor/>
                                        </m:rPr>
                                        <a:rPr lang="en-US" sz="2000" dirty="0"/>
                                        <m:t>)</m:t>
                                      </m:r>
                                    </m:e>
                                  </m:nary>
                                </m:e>
                              </m:nary>
                              <m:r>
                                <m:rPr>
                                  <m:nor/>
                                </m:rPr>
                                <a:rPr lang="en-US" sz="2000" dirty="0"/>
                                <m:t>, 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000" dirty="0"/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p(y):</a:t>
                </a:r>
                <a:r>
                  <a:rPr lang="en-US" sz="2000" dirty="0"/>
                  <a:t>  a categorical distribution with </a:t>
                </a:r>
                <a:r>
                  <a:rPr lang="en-US" sz="2000" dirty="0">
                    <a:solidFill>
                      <a:srgbClr val="2D9D2E"/>
                    </a:solidFill>
                  </a:rPr>
                  <a:t>two categories </a:t>
                </a:r>
                <a:r>
                  <a:rPr lang="en-US" sz="2000" dirty="0"/>
                  <a:t>and </a:t>
                </a:r>
                <a:r>
                  <a:rPr lang="en-US" sz="2000" dirty="0">
                    <a:solidFill>
                      <a:srgbClr val="2D9D2E"/>
                    </a:solidFill>
                  </a:rPr>
                  <a:t>a prior [0.5, 0.5]</a:t>
                </a:r>
              </a:p>
              <a:p>
                <a:pPr marL="800100" lvl="1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p(</a:t>
                </a:r>
                <a:r>
                  <a:rPr lang="en-US" sz="2000" b="1" dirty="0" err="1"/>
                  <a:t>z|y</a:t>
                </a:r>
                <a:r>
                  <a:rPr lang="en-US" sz="2000" b="1" dirty="0"/>
                  <a:t>):</a:t>
                </a:r>
                <a:r>
                  <a:rPr lang="en-US" sz="2000" dirty="0"/>
                  <a:t> Gaussian distributions;</a:t>
                </a:r>
                <a:r>
                  <a:rPr lang="en-US" sz="2000" b="1" dirty="0"/>
                  <a:t> p(x), p(z):</a:t>
                </a:r>
                <a:r>
                  <a:rPr lang="en-US" sz="2000" dirty="0"/>
                  <a:t> </a:t>
                </a:r>
                <a:r>
                  <a:rPr lang="en-US" sz="2000" dirty="0" err="1"/>
                  <a:t>MoG</a:t>
                </a:r>
                <a:r>
                  <a:rPr lang="en-US" sz="2000" dirty="0"/>
                  <a:t> (Mixtures of Gaussian)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b="1" dirty="0"/>
                  <a:t>Use</a:t>
                </a:r>
                <a:r>
                  <a:rPr lang="en-US" sz="2000" dirty="0"/>
                  <a:t> variational inference (under mean field assumptions), we can maximize the likelihood, p(x): </a:t>
                </a:r>
              </a:p>
              <a:p>
                <a:r>
                  <a:rPr lang="en-US" sz="2000" dirty="0"/>
                  <a:t>by maximizing the following terms,</a:t>
                </a:r>
                <a:r>
                  <a:rPr lang="zh-TW" altLang="en-US" sz="2000" dirty="0"/>
                  <a:t> </a:t>
                </a:r>
                <a:r>
                  <a:rPr lang="en-US" altLang="zh-TW" sz="2000" dirty="0"/>
                  <a:t>evidence lower bound (</a:t>
                </a:r>
                <a:r>
                  <a:rPr lang="en-US" sz="2000" dirty="0"/>
                  <a:t>ELBO):</a:t>
                </a:r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C4B17B-78ED-7844-9EB7-A85A3DD1AE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34" y="1690688"/>
                <a:ext cx="11046366" cy="3392147"/>
              </a:xfrm>
              <a:prstGeom prst="rect">
                <a:avLst/>
              </a:prstGeom>
              <a:blipFill>
                <a:blip r:embed="rId3"/>
                <a:stretch>
                  <a:fillRect l="-574" t="-7836" b="-4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64A51D6D-3ED7-DD48-BFC3-792BDEC0E2DD}"/>
              </a:ext>
            </a:extLst>
          </p:cNvPr>
          <p:cNvSpPr txBox="1"/>
          <p:nvPr/>
        </p:nvSpPr>
        <p:spPr>
          <a:xfrm>
            <a:off x="838200" y="4679751"/>
            <a:ext cx="4852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target samples (y=1 is the target class)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5ED5CDA-1A4E-B24B-A45C-D16FDDBC870C}"/>
              </a:ext>
            </a:extLst>
          </p:cNvPr>
          <p:cNvSpPr txBox="1"/>
          <p:nvPr/>
        </p:nvSpPr>
        <p:spPr>
          <a:xfrm>
            <a:off x="838200" y="5572629"/>
            <a:ext cx="45488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unlabeled samples (y can be 1 or 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D8FA5D-2524-4B44-946F-624C20BF54BE}"/>
                  </a:ext>
                </a:extLst>
              </p:cNvPr>
              <p:cNvSpPr txBox="1"/>
              <p:nvPr/>
            </p:nvSpPr>
            <p:spPr>
              <a:xfrm>
                <a:off x="1133218" y="4926897"/>
                <a:ext cx="6405793" cy="6455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2D9D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2D9D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2D9D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2D9D2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2D9D2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2D9D2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2D9D2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solidFill>
                                    <a:srgbClr val="2D9D2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FD8FA5D-2524-4B44-946F-624C20BF54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218" y="4926897"/>
                <a:ext cx="6405793" cy="645561"/>
              </a:xfrm>
              <a:prstGeom prst="rect">
                <a:avLst/>
              </a:prstGeom>
              <a:blipFill>
                <a:blip r:embed="rId4"/>
                <a:stretch>
                  <a:fillRect l="-198" t="-169231" r="-198" b="-25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0672C7-1B79-3945-858E-F70B750F71FF}"/>
                  </a:ext>
                </a:extLst>
              </p:cNvPr>
              <p:cNvSpPr txBox="1"/>
              <p:nvPr/>
            </p:nvSpPr>
            <p:spPr>
              <a:xfrm>
                <a:off x="1144253" y="5819604"/>
                <a:ext cx="10074360" cy="753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nary>
                        <m:naryPr>
                          <m:ctrlPr>
                            <a:rPr lang="en-US" b="0" i="1" smtClean="0">
                              <a:solidFill>
                                <a:srgbClr val="EC74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EC74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EC742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EC742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EC742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rgbClr val="EC74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en-US" i="1">
                          <a:solidFill>
                            <a:srgbClr val="EC742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0672C7-1B79-3945-858E-F70B750F71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253" y="5819604"/>
                <a:ext cx="10074360" cy="753796"/>
              </a:xfrm>
              <a:prstGeom prst="rect">
                <a:avLst/>
              </a:prstGeom>
              <a:blipFill>
                <a:blip r:embed="rId5"/>
                <a:stretch>
                  <a:fillRect l="-504" t="-142623" b="-20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itle 1">
            <a:extLst>
              <a:ext uri="{FF2B5EF4-FFF2-40B4-BE49-F238E27FC236}">
                <a16:creationId xmlns:a16="http://schemas.microsoft.com/office/drawing/2014/main" id="{B7CC458D-39F4-9F4F-9650-0E7B727F1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Generative Model using Weak Annotations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9DEE338-45AE-3B4A-8304-2ABE9A9C5F58}"/>
              </a:ext>
            </a:extLst>
          </p:cNvPr>
          <p:cNvGrpSpPr/>
          <p:nvPr/>
        </p:nvGrpSpPr>
        <p:grpSpPr>
          <a:xfrm>
            <a:off x="5961565" y="2952040"/>
            <a:ext cx="5563101" cy="3456358"/>
            <a:chOff x="5150086" y="143431"/>
            <a:chExt cx="5563101" cy="3456358"/>
          </a:xfrm>
        </p:grpSpPr>
        <p:pic>
          <p:nvPicPr>
            <p:cNvPr id="12" name="Picture 11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35953198-63AC-124F-A0C2-3211DE31A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13" name="Oval Callout 12">
              <a:extLst>
                <a:ext uri="{FF2B5EF4-FFF2-40B4-BE49-F238E27FC236}">
                  <a16:creationId xmlns:a16="http://schemas.microsoft.com/office/drawing/2014/main" id="{8893506D-E450-1A4C-98CE-CDD2AD1CC3A4}"/>
                </a:ext>
              </a:extLst>
            </p:cNvPr>
            <p:cNvSpPr/>
            <p:nvPr/>
          </p:nvSpPr>
          <p:spPr>
            <a:xfrm flipH="1">
              <a:off x="5150086" y="143431"/>
              <a:ext cx="5471289" cy="1922168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That’s a lot of math, and you skip many steps! How are these colorful terms useful? What do they mean?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5865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9A4C0B-40A8-A845-B042-FC838A910A9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799" y="1925298"/>
            <a:ext cx="3665079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A3D98-62EB-8544-9A4E-00BDB97C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4" y="297298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Not suitable for exposure tracking</a:t>
            </a:r>
          </a:p>
        </p:txBody>
      </p:sp>
      <p:pic>
        <p:nvPicPr>
          <p:cNvPr id="9" name="Content Placeholder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968978D-93B1-024B-B149-81F129F64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32" y="1998016"/>
            <a:ext cx="3841291" cy="4351338"/>
          </a:xfrm>
        </p:spPr>
      </p:pic>
      <p:pic>
        <p:nvPicPr>
          <p:cNvPr id="15" name="Graphic 14" descr="Car">
            <a:extLst>
              <a:ext uri="{FF2B5EF4-FFF2-40B4-BE49-F238E27FC236}">
                <a16:creationId xmlns:a16="http://schemas.microsoft.com/office/drawing/2014/main" id="{19B1A8EE-DC2A-BB4A-866C-3A0B4E30D5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3770" y="5262556"/>
            <a:ext cx="569495" cy="569495"/>
          </a:xfrm>
          <a:prstGeom prst="rect">
            <a:avLst/>
          </a:prstGeom>
        </p:spPr>
      </p:pic>
      <p:pic>
        <p:nvPicPr>
          <p:cNvPr id="19" name="Graphic 18" descr="Man with baby">
            <a:extLst>
              <a:ext uri="{FF2B5EF4-FFF2-40B4-BE49-F238E27FC236}">
                <a16:creationId xmlns:a16="http://schemas.microsoft.com/office/drawing/2014/main" id="{DD5AAB6C-F8E9-0B44-94F1-51DA7082F3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474" y="2831094"/>
            <a:ext cx="569495" cy="5694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E55C50-7449-5149-A46F-71B11CCBFE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5873" y="1645319"/>
            <a:ext cx="427992" cy="4268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13893A-97A1-2F47-948A-EC7C7005F3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884" y="1652672"/>
            <a:ext cx="427992" cy="4268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D7780DE-D640-DA45-99AB-20B2554DD51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10169" y="1645319"/>
            <a:ext cx="427992" cy="4268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9E587F6-37CF-4A48-9A4F-451EC570AEC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2375" y="1645319"/>
            <a:ext cx="427992" cy="426886"/>
          </a:xfrm>
          <a:prstGeom prst="rect">
            <a:avLst/>
          </a:prstGeom>
        </p:spPr>
      </p:pic>
      <p:pic>
        <p:nvPicPr>
          <p:cNvPr id="26" name="Graphic 25" descr="Car">
            <a:extLst>
              <a:ext uri="{FF2B5EF4-FFF2-40B4-BE49-F238E27FC236}">
                <a16:creationId xmlns:a16="http://schemas.microsoft.com/office/drawing/2014/main" id="{E5A6BEC6-00A3-2E43-A56B-5B349DBD44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8195" y="5269909"/>
            <a:ext cx="569495" cy="569495"/>
          </a:xfrm>
          <a:prstGeom prst="rect">
            <a:avLst/>
          </a:prstGeom>
        </p:spPr>
      </p:pic>
      <p:pic>
        <p:nvPicPr>
          <p:cNvPr id="27" name="Graphic 26" descr="Man with baby">
            <a:extLst>
              <a:ext uri="{FF2B5EF4-FFF2-40B4-BE49-F238E27FC236}">
                <a16:creationId xmlns:a16="http://schemas.microsoft.com/office/drawing/2014/main" id="{D1AF65C0-C65E-8A42-A25D-A032FD78E8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900" y="2820660"/>
            <a:ext cx="569495" cy="5694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6D4FB6C-9A8A-A241-B816-A30392087C8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60648" y="1652672"/>
            <a:ext cx="427992" cy="42688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823FBE-9607-6C45-9D63-A88BD36AF0F5}"/>
              </a:ext>
            </a:extLst>
          </p:cNvPr>
          <p:cNvCxnSpPr/>
          <p:nvPr/>
        </p:nvCxnSpPr>
        <p:spPr>
          <a:xfrm flipV="1">
            <a:off x="8484606" y="228537"/>
            <a:ext cx="0" cy="2969455"/>
          </a:xfrm>
          <a:prstGeom prst="straightConnector1">
            <a:avLst/>
          </a:prstGeom>
          <a:ln w="50800" cap="rnd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3505D8-4ED9-5A4B-8742-49C865095D2F}"/>
              </a:ext>
            </a:extLst>
          </p:cNvPr>
          <p:cNvCxnSpPr>
            <a:cxnSpLocks/>
          </p:cNvCxnSpPr>
          <p:nvPr/>
        </p:nvCxnSpPr>
        <p:spPr>
          <a:xfrm flipV="1">
            <a:off x="8484606" y="3190638"/>
            <a:ext cx="3210963" cy="1"/>
          </a:xfrm>
          <a:prstGeom prst="straightConnector1">
            <a:avLst/>
          </a:prstGeom>
          <a:ln w="508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FDD1251-B82F-C540-B8FC-F64218D28B15}"/>
              </a:ext>
            </a:extLst>
          </p:cNvPr>
          <p:cNvSpPr txBox="1"/>
          <p:nvPr/>
        </p:nvSpPr>
        <p:spPr>
          <a:xfrm>
            <a:off x="9705352" y="3197991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EEA19C-0611-D94D-9AF7-547C5189CA5B}"/>
              </a:ext>
            </a:extLst>
          </p:cNvPr>
          <p:cNvSpPr txBox="1"/>
          <p:nvPr/>
        </p:nvSpPr>
        <p:spPr>
          <a:xfrm rot="16200000">
            <a:off x="7808396" y="1528598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PM2.5</a:t>
            </a:r>
          </a:p>
        </p:txBody>
      </p:sp>
      <p:pic>
        <p:nvPicPr>
          <p:cNvPr id="34" name="Graphic 33" descr="Man with baby">
            <a:extLst>
              <a:ext uri="{FF2B5EF4-FFF2-40B4-BE49-F238E27FC236}">
                <a16:creationId xmlns:a16="http://schemas.microsoft.com/office/drawing/2014/main" id="{980FDCFF-8A37-8646-8A96-1BAADE69D4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60670" y="2067169"/>
            <a:ext cx="569495" cy="5694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8E3C4DE0-7198-1E48-96EB-86B46D0665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7310" y="4389083"/>
            <a:ext cx="411401" cy="383974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901C7B8-FECA-3C41-A329-BD8142CFA2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70623" y="3972422"/>
            <a:ext cx="406980" cy="38029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C8F67588-87F0-BA47-A799-6396B76F4E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10730" y="4389083"/>
            <a:ext cx="411401" cy="38397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924D0DD-4ECC-BC47-8899-E8DDE004E6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80534" y="4389083"/>
            <a:ext cx="411401" cy="38397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DBE1FEC-6EF4-3E4B-8FE2-29D2727E5E5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3249" y="4389083"/>
            <a:ext cx="411401" cy="383974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BDCB823-6747-234A-AD3F-2115167C968E}"/>
              </a:ext>
            </a:extLst>
          </p:cNvPr>
          <p:cNvCxnSpPr/>
          <p:nvPr/>
        </p:nvCxnSpPr>
        <p:spPr>
          <a:xfrm flipV="1">
            <a:off x="8484607" y="3348921"/>
            <a:ext cx="0" cy="2969455"/>
          </a:xfrm>
          <a:prstGeom prst="straightConnector1">
            <a:avLst/>
          </a:prstGeom>
          <a:ln w="50800" cap="rnd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21F9E2C-698E-0A4B-95C1-8B8FE2051BCE}"/>
              </a:ext>
            </a:extLst>
          </p:cNvPr>
          <p:cNvCxnSpPr>
            <a:cxnSpLocks/>
          </p:cNvCxnSpPr>
          <p:nvPr/>
        </p:nvCxnSpPr>
        <p:spPr>
          <a:xfrm flipV="1">
            <a:off x="8484607" y="6311022"/>
            <a:ext cx="3210963" cy="1"/>
          </a:xfrm>
          <a:prstGeom prst="straightConnector1">
            <a:avLst/>
          </a:prstGeom>
          <a:ln w="508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AEF4EA7-1F8F-E14D-90AD-334B18E45086}"/>
              </a:ext>
            </a:extLst>
          </p:cNvPr>
          <p:cNvSpPr txBox="1"/>
          <p:nvPr/>
        </p:nvSpPr>
        <p:spPr>
          <a:xfrm>
            <a:off x="9705353" y="6318375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B8F00D-4E4D-024E-BB5D-4EEA9C373381}"/>
              </a:ext>
            </a:extLst>
          </p:cNvPr>
          <p:cNvSpPr txBox="1"/>
          <p:nvPr/>
        </p:nvSpPr>
        <p:spPr>
          <a:xfrm rot="16200000">
            <a:off x="7808397" y="4648982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PM2.5</a:t>
            </a:r>
          </a:p>
        </p:txBody>
      </p:sp>
      <p:pic>
        <p:nvPicPr>
          <p:cNvPr id="58" name="Graphic 57" descr="Car">
            <a:extLst>
              <a:ext uri="{FF2B5EF4-FFF2-40B4-BE49-F238E27FC236}">
                <a16:creationId xmlns:a16="http://schemas.microsoft.com/office/drawing/2014/main" id="{1037629D-8100-3D46-BDD1-D1B88AD2A2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2816" y="4749485"/>
            <a:ext cx="569495" cy="5694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2A90A1F1-D303-4640-88C4-1010D5684833}"/>
              </a:ext>
            </a:extLst>
          </p:cNvPr>
          <p:cNvSpPr txBox="1"/>
          <p:nvPr/>
        </p:nvSpPr>
        <p:spPr>
          <a:xfrm>
            <a:off x="4338568" y="1503572"/>
            <a:ext cx="16951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IDW Prediction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010AFE6-CC28-F944-8C7A-D298DC054ACF}"/>
              </a:ext>
            </a:extLst>
          </p:cNvPr>
          <p:cNvGrpSpPr/>
          <p:nvPr/>
        </p:nvGrpSpPr>
        <p:grpSpPr>
          <a:xfrm>
            <a:off x="2403769" y="2587831"/>
            <a:ext cx="5818010" cy="3400290"/>
            <a:chOff x="5353427" y="1989554"/>
            <a:chExt cx="5818010" cy="3400290"/>
          </a:xfrm>
        </p:grpSpPr>
        <p:pic>
          <p:nvPicPr>
            <p:cNvPr id="37" name="Picture 36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40B7071D-A94B-B045-A4C5-5EC901B7F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42" name="Oval Callout 41">
              <a:extLst>
                <a:ext uri="{FF2B5EF4-FFF2-40B4-BE49-F238E27FC236}">
                  <a16:creationId xmlns:a16="http://schemas.microsoft.com/office/drawing/2014/main" id="{9709BFE3-FA9A-774C-8B85-0E41D29B6D3E}"/>
                </a:ext>
              </a:extLst>
            </p:cNvPr>
            <p:cNvSpPr/>
            <p:nvPr/>
          </p:nvSpPr>
          <p:spPr>
            <a:xfrm flipH="1">
              <a:off x="5353427" y="1989554"/>
              <a:ext cx="5818010" cy="181185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Spatial interpolation methods do not reflect local PM2.5 spatial variations!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25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0.02592 L 0.01667 0.02592 C 0.01706 0.02291 0.01927 0.01296 0.01914 0.0081 C 0.01914 0.003 0.01836 -0.00348 0.01628 -0.00463 C 0.01406 -0.00556 0.01016 -0.00209 0.00625 0.00138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0.02592 L 0.01667 0.02592 C 0.01706 0.02291 0.01927 0.01296 0.01914 0.0081 C 0.01914 0.003 0.01836 -0.00348 0.01628 -0.00463 C 0.01406 -0.00556 0.01016 -0.00209 0.00625 0.00138 " pathEditMode="relative" ptsTypes="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38 -0.02245 L -0.00456 -0.05023 L -0.0056 -0.08009 L -0.00417 -0.10902 L -0.00456 -0.13287 L -0.00677 -0.15462 L -0.00377 -0.18819 L -0.00456 -0.19699 L -0.02461 -0.19814 L -0.04062 -0.20023 L -0.05247 -0.20208 L -0.07435 -0.20347 L -0.08672 -0.21273 L -0.0918 -0.22384 L -0.0918 -0.22384 " pathEditMode="relative" ptsTypes="AAAAAAAAAAAAAA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38 -0.02245 L -0.00456 -0.05023 L -0.0056 -0.08009 L -0.00417 -0.10902 L -0.00456 -0.13287 L -0.00677 -0.15462 L -0.00377 -0.18819 L -0.00456 -0.19699 L -0.02461 -0.19814 L -0.04062 -0.20023 L -0.05247 -0.20208 L -0.07435 -0.20347 L -0.08672 -0.21273 L -0.0918 -0.22384 L -0.0918 -0.22384 " pathEditMode="relative" ptsTypes="AAAAAAAAAAAAAA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CD04444-7568-CF43-AE54-292ECDFFC9CF}"/>
              </a:ext>
            </a:extLst>
          </p:cNvPr>
          <p:cNvGrpSpPr/>
          <p:nvPr/>
        </p:nvGrpSpPr>
        <p:grpSpPr>
          <a:xfrm>
            <a:off x="894804" y="796139"/>
            <a:ext cx="446576" cy="2982906"/>
            <a:chOff x="1242820" y="2903976"/>
            <a:chExt cx="446576" cy="3736964"/>
          </a:xfrm>
        </p:grpSpPr>
        <p:sp>
          <p:nvSpPr>
            <p:cNvPr id="7" name="Trapezoid 6">
              <a:extLst>
                <a:ext uri="{FF2B5EF4-FFF2-40B4-BE49-F238E27FC236}">
                  <a16:creationId xmlns:a16="http://schemas.microsoft.com/office/drawing/2014/main" id="{A9B36C2E-1641-6341-ABF1-B4E4D792BDAB}"/>
                </a:ext>
              </a:extLst>
            </p:cNvPr>
            <p:cNvSpPr/>
            <p:nvPr/>
          </p:nvSpPr>
          <p:spPr>
            <a:xfrm rot="5400000">
              <a:off x="-402374" y="4549170"/>
              <a:ext cx="3736964" cy="446576"/>
            </a:xfrm>
            <a:prstGeom prst="trapezoid">
              <a:avLst>
                <a:gd name="adj" fmla="val 5411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6857DB0-6DE7-DC4D-8EFC-64FC9CEC473E}"/>
                </a:ext>
              </a:extLst>
            </p:cNvPr>
            <p:cNvSpPr txBox="1"/>
            <p:nvPr/>
          </p:nvSpPr>
          <p:spPr>
            <a:xfrm rot="16200000">
              <a:off x="801471" y="4610094"/>
              <a:ext cx="1331218" cy="30777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Encoder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3B57ECC-4538-B347-A4AA-4B9A1F3168EF}"/>
              </a:ext>
            </a:extLst>
          </p:cNvPr>
          <p:cNvGrpSpPr/>
          <p:nvPr/>
        </p:nvGrpSpPr>
        <p:grpSpPr>
          <a:xfrm rot="10800000">
            <a:off x="3791433" y="763660"/>
            <a:ext cx="446578" cy="3018611"/>
            <a:chOff x="1341534" y="2905544"/>
            <a:chExt cx="446578" cy="3736964"/>
          </a:xfrm>
        </p:grpSpPr>
        <p:sp>
          <p:nvSpPr>
            <p:cNvPr id="10" name="Trapezoid 9">
              <a:extLst>
                <a:ext uri="{FF2B5EF4-FFF2-40B4-BE49-F238E27FC236}">
                  <a16:creationId xmlns:a16="http://schemas.microsoft.com/office/drawing/2014/main" id="{71E849BD-7713-014D-B4F2-39121AAD9CBB}"/>
                </a:ext>
              </a:extLst>
            </p:cNvPr>
            <p:cNvSpPr/>
            <p:nvPr/>
          </p:nvSpPr>
          <p:spPr>
            <a:xfrm rot="5400000">
              <a:off x="-303659" y="4550737"/>
              <a:ext cx="3736964" cy="446578"/>
            </a:xfrm>
            <a:prstGeom prst="trapezoid">
              <a:avLst>
                <a:gd name="adj" fmla="val 54118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5A11D82-2199-EE49-BB77-A428CB64166A}"/>
                </a:ext>
              </a:extLst>
            </p:cNvPr>
            <p:cNvSpPr txBox="1"/>
            <p:nvPr/>
          </p:nvSpPr>
          <p:spPr>
            <a:xfrm rot="16200000">
              <a:off x="894681" y="4635394"/>
              <a:ext cx="1331218" cy="307777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</a:rPr>
                <a:t>Decoder</a:t>
              </a:r>
            </a:p>
          </p:txBody>
        </p: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560F39-C3D4-5E4A-A885-A901FF3F839B}"/>
              </a:ext>
            </a:extLst>
          </p:cNvPr>
          <p:cNvCxnSpPr>
            <a:cxnSpLocks/>
          </p:cNvCxnSpPr>
          <p:nvPr/>
        </p:nvCxnSpPr>
        <p:spPr>
          <a:xfrm>
            <a:off x="3122768" y="1550702"/>
            <a:ext cx="516991" cy="0"/>
          </a:xfrm>
          <a:prstGeom prst="straightConnector1">
            <a:avLst/>
          </a:prstGeom>
          <a:ln>
            <a:solidFill>
              <a:schemeClr val="bg2">
                <a:lumMod val="10000"/>
                <a:alpha val="8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A0CEB24-85EC-D44E-A666-0B719EE3277D}"/>
              </a:ext>
            </a:extLst>
          </p:cNvPr>
          <p:cNvSpPr txBox="1"/>
          <p:nvPr/>
        </p:nvSpPr>
        <p:spPr>
          <a:xfrm>
            <a:off x="1205300" y="246810"/>
            <a:ext cx="2536400" cy="36933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Variational Auto-Encoder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734C967-A631-444B-A02E-4E58C2572C15}"/>
              </a:ext>
            </a:extLst>
          </p:cNvPr>
          <p:cNvSpPr/>
          <p:nvPr/>
        </p:nvSpPr>
        <p:spPr>
          <a:xfrm>
            <a:off x="450143" y="796137"/>
            <a:ext cx="446577" cy="2982907"/>
          </a:xfrm>
          <a:prstGeom prst="rect">
            <a:avLst/>
          </a:prstGeom>
          <a:solidFill>
            <a:srgbClr val="70AD47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D13D1C-21B9-0C40-A969-744DFEDF0498}"/>
                  </a:ext>
                </a:extLst>
              </p:cNvPr>
              <p:cNvSpPr txBox="1"/>
              <p:nvPr/>
            </p:nvSpPr>
            <p:spPr>
              <a:xfrm>
                <a:off x="351895" y="3849019"/>
                <a:ext cx="1525931" cy="13774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D13D1C-21B9-0C40-A969-744DFEDF04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95" y="3849019"/>
                <a:ext cx="1525931" cy="137742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Oval 21">
            <a:extLst>
              <a:ext uri="{FF2B5EF4-FFF2-40B4-BE49-F238E27FC236}">
                <a16:creationId xmlns:a16="http://schemas.microsoft.com/office/drawing/2014/main" id="{6AB9F16F-DA48-3B45-9FAB-3110BDA92529}"/>
              </a:ext>
            </a:extLst>
          </p:cNvPr>
          <p:cNvSpPr/>
          <p:nvPr/>
        </p:nvSpPr>
        <p:spPr>
          <a:xfrm>
            <a:off x="527354" y="905053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F50687A-EADD-AF44-847F-1C9FE94C3602}"/>
              </a:ext>
            </a:extLst>
          </p:cNvPr>
          <p:cNvSpPr/>
          <p:nvPr/>
        </p:nvSpPr>
        <p:spPr>
          <a:xfrm>
            <a:off x="527354" y="1290881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7D3F98D-39BB-CB4A-8FB5-2791CC07693C}"/>
              </a:ext>
            </a:extLst>
          </p:cNvPr>
          <p:cNvSpPr/>
          <p:nvPr/>
        </p:nvSpPr>
        <p:spPr>
          <a:xfrm>
            <a:off x="527354" y="1676709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8EA3F4A0-76D7-2C4A-A3E7-EA15831ACB17}"/>
              </a:ext>
            </a:extLst>
          </p:cNvPr>
          <p:cNvSpPr/>
          <p:nvPr/>
        </p:nvSpPr>
        <p:spPr>
          <a:xfrm>
            <a:off x="527354" y="2884947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287596-52D0-B747-9B86-5196478E9062}"/>
              </a:ext>
            </a:extLst>
          </p:cNvPr>
          <p:cNvSpPr/>
          <p:nvPr/>
        </p:nvSpPr>
        <p:spPr>
          <a:xfrm>
            <a:off x="542756" y="3423615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8629544E-9457-5147-AFF3-8270BD4B8B28}"/>
              </a:ext>
            </a:extLst>
          </p:cNvPr>
          <p:cNvSpPr/>
          <p:nvPr/>
        </p:nvSpPr>
        <p:spPr>
          <a:xfrm>
            <a:off x="527354" y="2499121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146F1D-0BA3-1F42-BB13-935D2A446485}"/>
              </a:ext>
            </a:extLst>
          </p:cNvPr>
          <p:cNvSpPr txBox="1"/>
          <p:nvPr/>
        </p:nvSpPr>
        <p:spPr>
          <a:xfrm rot="5400000">
            <a:off x="588349" y="311821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CD1800-86B6-484D-9F71-D49062EF3629}"/>
              </a:ext>
            </a:extLst>
          </p:cNvPr>
          <p:cNvSpPr/>
          <p:nvPr/>
        </p:nvSpPr>
        <p:spPr>
          <a:xfrm>
            <a:off x="4238011" y="760433"/>
            <a:ext cx="446577" cy="3018612"/>
          </a:xfrm>
          <a:prstGeom prst="rect">
            <a:avLst/>
          </a:prstGeom>
          <a:solidFill>
            <a:srgbClr val="70AD47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CEAF030-8E7A-BC41-95F6-A1DA3E5543B4}"/>
              </a:ext>
            </a:extLst>
          </p:cNvPr>
          <p:cNvSpPr/>
          <p:nvPr/>
        </p:nvSpPr>
        <p:spPr>
          <a:xfrm>
            <a:off x="4315222" y="869348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5342E960-2546-9646-9D2F-F683FB6F4206}"/>
              </a:ext>
            </a:extLst>
          </p:cNvPr>
          <p:cNvSpPr/>
          <p:nvPr/>
        </p:nvSpPr>
        <p:spPr>
          <a:xfrm>
            <a:off x="4315222" y="1255176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4422D2A-2B0B-7341-83F8-AB23B54D7A54}"/>
              </a:ext>
            </a:extLst>
          </p:cNvPr>
          <p:cNvSpPr/>
          <p:nvPr/>
        </p:nvSpPr>
        <p:spPr>
          <a:xfrm>
            <a:off x="4315222" y="1641004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42B79587-8231-6D4E-9F01-C84ED98E0362}"/>
              </a:ext>
            </a:extLst>
          </p:cNvPr>
          <p:cNvSpPr/>
          <p:nvPr/>
        </p:nvSpPr>
        <p:spPr>
          <a:xfrm>
            <a:off x="4315222" y="2849242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B5DE99A0-0140-7A46-884D-8602750D750F}"/>
              </a:ext>
            </a:extLst>
          </p:cNvPr>
          <p:cNvSpPr/>
          <p:nvPr/>
        </p:nvSpPr>
        <p:spPr>
          <a:xfrm>
            <a:off x="4315222" y="3423615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9A0181A-492B-B344-B3C6-F70748375BED}"/>
              </a:ext>
            </a:extLst>
          </p:cNvPr>
          <p:cNvSpPr/>
          <p:nvPr/>
        </p:nvSpPr>
        <p:spPr>
          <a:xfrm>
            <a:off x="4315222" y="2463416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0BF42F-4536-AC47-8342-F1D480D01927}"/>
              </a:ext>
            </a:extLst>
          </p:cNvPr>
          <p:cNvSpPr txBox="1"/>
          <p:nvPr/>
        </p:nvSpPr>
        <p:spPr>
          <a:xfrm rot="5400000">
            <a:off x="4360815" y="3118210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91470F3-8583-9C41-B1B4-8DC211CEB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6052" y="1133390"/>
            <a:ext cx="827051" cy="82705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F8F9E5-ADD9-7F45-B811-B354E6F3E0B6}"/>
                  </a:ext>
                </a:extLst>
              </p:cNvPr>
              <p:cNvSpPr txBox="1"/>
              <p:nvPr/>
            </p:nvSpPr>
            <p:spPr>
              <a:xfrm>
                <a:off x="3805538" y="3881407"/>
                <a:ext cx="1025152" cy="1529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[0,1]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[1,0]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[1.0]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4F8F9E5-ADD9-7F45-B811-B354E6F3E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5538" y="3881407"/>
                <a:ext cx="1025152" cy="15292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Rectangle 54">
            <a:extLst>
              <a:ext uri="{FF2B5EF4-FFF2-40B4-BE49-F238E27FC236}">
                <a16:creationId xmlns:a16="http://schemas.microsoft.com/office/drawing/2014/main" id="{9D7B350C-95BE-184F-A454-5C3A595BDECD}"/>
              </a:ext>
            </a:extLst>
          </p:cNvPr>
          <p:cNvSpPr/>
          <p:nvPr/>
        </p:nvSpPr>
        <p:spPr>
          <a:xfrm>
            <a:off x="7184098" y="1100595"/>
            <a:ext cx="446577" cy="910965"/>
          </a:xfrm>
          <a:prstGeom prst="rect">
            <a:avLst/>
          </a:prstGeom>
          <a:solidFill>
            <a:srgbClr val="70AD47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775EA603-7C37-D743-B986-1ADB9B3F080E}"/>
              </a:ext>
            </a:extLst>
          </p:cNvPr>
          <p:cNvSpPr/>
          <p:nvPr/>
        </p:nvSpPr>
        <p:spPr>
          <a:xfrm>
            <a:off x="7256077" y="1193273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E2F15E0E-B1F1-9843-8B69-E91B4CC0D6D7}"/>
              </a:ext>
            </a:extLst>
          </p:cNvPr>
          <p:cNvSpPr/>
          <p:nvPr/>
        </p:nvSpPr>
        <p:spPr>
          <a:xfrm>
            <a:off x="7256077" y="1607914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B8B6FFE-BDB7-7E4B-B9EE-67A51667395C}"/>
                  </a:ext>
                </a:extLst>
              </p:cNvPr>
              <p:cNvSpPr txBox="1"/>
              <p:nvPr/>
            </p:nvSpPr>
            <p:spPr>
              <a:xfrm>
                <a:off x="4999454" y="2889248"/>
                <a:ext cx="649601" cy="7021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8B8B6FFE-BDB7-7E4B-B9EE-67A516673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9454" y="2889248"/>
                <a:ext cx="649601" cy="70218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B881733-DD6E-274A-A649-87F1802B0307}"/>
                  </a:ext>
                </a:extLst>
              </p:cNvPr>
              <p:cNvSpPr txBox="1"/>
              <p:nvPr/>
            </p:nvSpPr>
            <p:spPr>
              <a:xfrm>
                <a:off x="338973" y="5240950"/>
                <a:ext cx="1475853" cy="1100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9B881733-DD6E-274A-A649-87F1802B03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73" y="5240950"/>
                <a:ext cx="1475853" cy="11004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76C8093-F7CF-A14F-A72C-D17B1DF11923}"/>
                  </a:ext>
                </a:extLst>
              </p:cNvPr>
              <p:cNvSpPr txBox="1"/>
              <p:nvPr/>
            </p:nvSpPr>
            <p:spPr>
              <a:xfrm>
                <a:off x="3791432" y="5176159"/>
                <a:ext cx="1010726" cy="1534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[0,1]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[1,0]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[1.0]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sup>
                      </m:sSubSup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76C8093-F7CF-A14F-A72C-D17B1DF119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1432" y="5176159"/>
                <a:ext cx="1010726" cy="153433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TextBox 61">
            <a:extLst>
              <a:ext uri="{FF2B5EF4-FFF2-40B4-BE49-F238E27FC236}">
                <a16:creationId xmlns:a16="http://schemas.microsoft.com/office/drawing/2014/main" id="{8B6C0075-8041-7847-8933-454A509EBA05}"/>
              </a:ext>
            </a:extLst>
          </p:cNvPr>
          <p:cNvSpPr txBox="1"/>
          <p:nvPr/>
        </p:nvSpPr>
        <p:spPr>
          <a:xfrm rot="5400000">
            <a:off x="773015" y="6284519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A677729-A234-2A43-A7A3-C2156E5F054F}"/>
              </a:ext>
            </a:extLst>
          </p:cNvPr>
          <p:cNvSpPr txBox="1"/>
          <p:nvPr/>
        </p:nvSpPr>
        <p:spPr>
          <a:xfrm rot="5400000">
            <a:off x="4177343" y="6365064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1365564E-00AA-2B4E-BDAB-98921DB43F8C}"/>
              </a:ext>
            </a:extLst>
          </p:cNvPr>
          <p:cNvSpPr/>
          <p:nvPr/>
        </p:nvSpPr>
        <p:spPr>
          <a:xfrm>
            <a:off x="351895" y="3851425"/>
            <a:ext cx="4462993" cy="133982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7F9E6B1C-6B81-9E4D-B4AC-A4F461A2F584}"/>
              </a:ext>
            </a:extLst>
          </p:cNvPr>
          <p:cNvSpPr txBox="1"/>
          <p:nvPr/>
        </p:nvSpPr>
        <p:spPr>
          <a:xfrm>
            <a:off x="1704373" y="4336672"/>
            <a:ext cx="197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One forward pass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8BBDE82-A525-E541-8A44-59D93732C225}"/>
                  </a:ext>
                </a:extLst>
              </p:cNvPr>
              <p:cNvSpPr txBox="1"/>
              <p:nvPr/>
            </p:nvSpPr>
            <p:spPr>
              <a:xfrm>
                <a:off x="6899701" y="2190506"/>
                <a:ext cx="12252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48BBDE82-A525-E541-8A44-59D93732C2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9701" y="2190506"/>
                <a:ext cx="1225272" cy="369332"/>
              </a:xfrm>
              <a:prstGeom prst="rect">
                <a:avLst/>
              </a:prstGeom>
              <a:blipFill>
                <a:blip r:embed="rId8"/>
                <a:stretch>
                  <a:fillRect b="-6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Rectangle 67">
            <a:extLst>
              <a:ext uri="{FF2B5EF4-FFF2-40B4-BE49-F238E27FC236}">
                <a16:creationId xmlns:a16="http://schemas.microsoft.com/office/drawing/2014/main" id="{A5072A5A-6C56-684E-A182-2F05F9B0DE8F}"/>
              </a:ext>
            </a:extLst>
          </p:cNvPr>
          <p:cNvSpPr/>
          <p:nvPr/>
        </p:nvSpPr>
        <p:spPr>
          <a:xfrm>
            <a:off x="8528902" y="1104079"/>
            <a:ext cx="446577" cy="910965"/>
          </a:xfrm>
          <a:prstGeom prst="rect">
            <a:avLst/>
          </a:prstGeom>
          <a:solidFill>
            <a:srgbClr val="70AD47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F83E5B4-0CCD-C140-8653-BF9635587FB7}"/>
              </a:ext>
            </a:extLst>
          </p:cNvPr>
          <p:cNvSpPr/>
          <p:nvPr/>
        </p:nvSpPr>
        <p:spPr>
          <a:xfrm>
            <a:off x="8600881" y="1196757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A524F6E-B2D8-9948-9B0D-57C85F8F8E39}"/>
              </a:ext>
            </a:extLst>
          </p:cNvPr>
          <p:cNvSpPr/>
          <p:nvPr/>
        </p:nvSpPr>
        <p:spPr>
          <a:xfrm>
            <a:off x="8600881" y="1611398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F7F8D68-FA4F-2F45-8C12-5991DDFAD141}"/>
              </a:ext>
            </a:extLst>
          </p:cNvPr>
          <p:cNvSpPr/>
          <p:nvPr/>
        </p:nvSpPr>
        <p:spPr>
          <a:xfrm>
            <a:off x="9035056" y="882882"/>
            <a:ext cx="887080" cy="13899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4E6E65C-A7FF-EE4E-8A17-A15D5688FA19}"/>
              </a:ext>
            </a:extLst>
          </p:cNvPr>
          <p:cNvSpPr txBox="1"/>
          <p:nvPr/>
        </p:nvSpPr>
        <p:spPr>
          <a:xfrm rot="16200000">
            <a:off x="8868789" y="1208516"/>
            <a:ext cx="1225686" cy="7386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Fully Connected Layers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85A34FE-9BF2-E14E-BB2A-769DE1446D97}"/>
                  </a:ext>
                </a:extLst>
              </p:cNvPr>
              <p:cNvSpPr txBox="1"/>
              <p:nvPr/>
            </p:nvSpPr>
            <p:spPr>
              <a:xfrm>
                <a:off x="8124973" y="2112804"/>
                <a:ext cx="100405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0,1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𝑐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i="1" dirty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A85A34FE-9BF2-E14E-BB2A-769DE1446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4973" y="2112804"/>
                <a:ext cx="1004057" cy="92333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Trapezoid 81">
            <a:extLst>
              <a:ext uri="{FF2B5EF4-FFF2-40B4-BE49-F238E27FC236}">
                <a16:creationId xmlns:a16="http://schemas.microsoft.com/office/drawing/2014/main" id="{7AF2FF98-E13C-2C4C-9427-96CBADF1F7F4}"/>
              </a:ext>
            </a:extLst>
          </p:cNvPr>
          <p:cNvSpPr/>
          <p:nvPr/>
        </p:nvSpPr>
        <p:spPr>
          <a:xfrm rot="5400000">
            <a:off x="5074684" y="754226"/>
            <a:ext cx="2627388" cy="1591439"/>
          </a:xfrm>
          <a:prstGeom prst="trapezoid">
            <a:avLst>
              <a:gd name="adj" fmla="val 5411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F4271858-63A6-1A44-B77D-8E4C65FE44DB}"/>
              </a:ext>
            </a:extLst>
          </p:cNvPr>
          <p:cNvSpPr txBox="1"/>
          <p:nvPr/>
        </p:nvSpPr>
        <p:spPr>
          <a:xfrm rot="16200000">
            <a:off x="5387422" y="1177583"/>
            <a:ext cx="1304121" cy="738664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Fully Connected Layers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158D892-CAB2-E649-B02C-A46AF7C81E96}"/>
              </a:ext>
            </a:extLst>
          </p:cNvPr>
          <p:cNvSpPr txBox="1"/>
          <p:nvPr/>
        </p:nvSpPr>
        <p:spPr>
          <a:xfrm rot="16200000">
            <a:off x="6261641" y="1306962"/>
            <a:ext cx="935954" cy="52322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SofaMax Function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E7B85E5E-2A64-FF4F-B83B-FB51541A00DC}"/>
              </a:ext>
            </a:extLst>
          </p:cNvPr>
          <p:cNvSpPr/>
          <p:nvPr/>
        </p:nvSpPr>
        <p:spPr>
          <a:xfrm>
            <a:off x="524985" y="2081200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BB1026E-8A89-9D42-B23A-61E8F373804D}"/>
              </a:ext>
            </a:extLst>
          </p:cNvPr>
          <p:cNvSpPr/>
          <p:nvPr/>
        </p:nvSpPr>
        <p:spPr>
          <a:xfrm>
            <a:off x="4322826" y="2048723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A21C4235-3B9D-6540-B6D6-13C1A9B4EFC2}"/>
              </a:ext>
            </a:extLst>
          </p:cNvPr>
          <p:cNvSpPr/>
          <p:nvPr/>
        </p:nvSpPr>
        <p:spPr>
          <a:xfrm>
            <a:off x="5118448" y="236251"/>
            <a:ext cx="446577" cy="2618260"/>
          </a:xfrm>
          <a:prstGeom prst="rect">
            <a:avLst/>
          </a:prstGeom>
          <a:solidFill>
            <a:srgbClr val="70AD47">
              <a:alpha val="60000"/>
            </a:srgb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ECE79DF-D636-C141-A52C-0DCD7E9710B2}"/>
              </a:ext>
            </a:extLst>
          </p:cNvPr>
          <p:cNvSpPr/>
          <p:nvPr/>
        </p:nvSpPr>
        <p:spPr>
          <a:xfrm>
            <a:off x="5195659" y="333514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48D47D6E-5464-6541-8CAB-ECC48794E095}"/>
              </a:ext>
            </a:extLst>
          </p:cNvPr>
          <p:cNvSpPr/>
          <p:nvPr/>
        </p:nvSpPr>
        <p:spPr>
          <a:xfrm>
            <a:off x="5195659" y="1541752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F198D67A-0494-534A-8066-06A963FDA9F6}"/>
              </a:ext>
            </a:extLst>
          </p:cNvPr>
          <p:cNvSpPr/>
          <p:nvPr/>
        </p:nvSpPr>
        <p:spPr>
          <a:xfrm>
            <a:off x="5195659" y="1992178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32FDDD2-358E-5548-BB61-8EB75506DDD0}"/>
              </a:ext>
            </a:extLst>
          </p:cNvPr>
          <p:cNvSpPr/>
          <p:nvPr/>
        </p:nvSpPr>
        <p:spPr>
          <a:xfrm>
            <a:off x="5195659" y="2524130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CC6CB6A3-5A62-6340-9A85-BA5223908E10}"/>
              </a:ext>
            </a:extLst>
          </p:cNvPr>
          <p:cNvSpPr/>
          <p:nvPr/>
        </p:nvSpPr>
        <p:spPr>
          <a:xfrm>
            <a:off x="5195659" y="1155926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E9FDDF70-85AB-2847-A22F-63B09BB12885}"/>
              </a:ext>
            </a:extLst>
          </p:cNvPr>
          <p:cNvSpPr txBox="1"/>
          <p:nvPr/>
        </p:nvSpPr>
        <p:spPr>
          <a:xfrm rot="5400000">
            <a:off x="5241252" y="221872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8C266349-0B6E-E146-89EF-DD92EB57626B}"/>
              </a:ext>
            </a:extLst>
          </p:cNvPr>
          <p:cNvSpPr/>
          <p:nvPr/>
        </p:nvSpPr>
        <p:spPr>
          <a:xfrm>
            <a:off x="5203263" y="741233"/>
            <a:ext cx="292608" cy="292608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6BB2A772-106E-6B47-B79B-78CB7E4BE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319" y="1104079"/>
            <a:ext cx="827051" cy="827051"/>
          </a:xfrm>
          <a:prstGeom prst="rect">
            <a:avLst/>
          </a:prstGeom>
        </p:spPr>
      </p:pic>
      <p:cxnSp>
        <p:nvCxnSpPr>
          <p:cNvPr id="100" name="Straight Arrow Connector 99">
            <a:extLst>
              <a:ext uri="{FF2B5EF4-FFF2-40B4-BE49-F238E27FC236}">
                <a16:creationId xmlns:a16="http://schemas.microsoft.com/office/drawing/2014/main" id="{8FD8C43C-9395-EC4D-B4B1-64DAE3C9DEEA}"/>
              </a:ext>
            </a:extLst>
          </p:cNvPr>
          <p:cNvCxnSpPr>
            <a:cxnSpLocks/>
          </p:cNvCxnSpPr>
          <p:nvPr/>
        </p:nvCxnSpPr>
        <p:spPr>
          <a:xfrm>
            <a:off x="9943636" y="1611398"/>
            <a:ext cx="179511" cy="2107"/>
          </a:xfrm>
          <a:prstGeom prst="straightConnector1">
            <a:avLst/>
          </a:prstGeom>
          <a:ln>
            <a:solidFill>
              <a:schemeClr val="bg2">
                <a:lumMod val="10000"/>
                <a:alpha val="8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BF88FB-8E21-A543-B595-BD94E34E2172}"/>
                  </a:ext>
                </a:extLst>
              </p:cNvPr>
              <p:cNvSpPr txBox="1"/>
              <p:nvPr/>
            </p:nvSpPr>
            <p:spPr>
              <a:xfrm>
                <a:off x="1558917" y="2022274"/>
                <a:ext cx="2122696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[0,1]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[0,1]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6FBF88FB-8E21-A543-B595-BD94E34E21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8917" y="2022274"/>
                <a:ext cx="2122696" cy="414537"/>
              </a:xfrm>
              <a:prstGeom prst="rect">
                <a:avLst/>
              </a:prstGeom>
              <a:blipFill>
                <a:blip r:embed="rId10"/>
                <a:stretch>
                  <a:fillRect l="-178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7181116-9E39-404F-9B7B-AAE64E972BD0}"/>
                  </a:ext>
                </a:extLst>
              </p:cNvPr>
              <p:cNvSpPr txBox="1"/>
              <p:nvPr/>
            </p:nvSpPr>
            <p:spPr>
              <a:xfrm>
                <a:off x="1563373" y="2429853"/>
                <a:ext cx="2122696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[1,0]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[1,0]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27181116-9E39-404F-9B7B-AAE64E972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373" y="2429853"/>
                <a:ext cx="2122696" cy="414537"/>
              </a:xfrm>
              <a:prstGeom prst="rect">
                <a:avLst/>
              </a:prstGeom>
              <a:blipFill>
                <a:blip r:embed="rId11"/>
                <a:stretch>
                  <a:fillRect l="-1786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F0096A6-608A-4A46-9071-6524A5AAE4ED}"/>
                  </a:ext>
                </a:extLst>
              </p:cNvPr>
              <p:cNvSpPr txBox="1"/>
              <p:nvPr/>
            </p:nvSpPr>
            <p:spPr>
              <a:xfrm>
                <a:off x="1557654" y="2857532"/>
                <a:ext cx="2055370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[1,0]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;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[1,0]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BF0096A6-608A-4A46-9071-6524A5AAE4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7654" y="2857532"/>
                <a:ext cx="2055370" cy="414537"/>
              </a:xfrm>
              <a:prstGeom prst="rect">
                <a:avLst/>
              </a:prstGeom>
              <a:blipFill>
                <a:blip r:embed="rId12"/>
                <a:stretch>
                  <a:fillRect l="-1852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DC36A3C-F98B-9949-BD18-01C71E1FFF53}"/>
                  </a:ext>
                </a:extLst>
              </p:cNvPr>
              <p:cNvSpPr txBox="1"/>
              <p:nvPr/>
            </p:nvSpPr>
            <p:spPr>
              <a:xfrm>
                <a:off x="10057138" y="1886009"/>
                <a:ext cx="1809150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[0,1]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[0,1]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6" name="TextBox 105">
                <a:extLst>
                  <a:ext uri="{FF2B5EF4-FFF2-40B4-BE49-F238E27FC236}">
                    <a16:creationId xmlns:a16="http://schemas.microsoft.com/office/drawing/2014/main" id="{4DC36A3C-F98B-9949-BD18-01C71E1FFF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57138" y="1886009"/>
                <a:ext cx="1809150" cy="414537"/>
              </a:xfrm>
              <a:prstGeom prst="rect">
                <a:avLst/>
              </a:prstGeom>
              <a:blipFill>
                <a:blip r:embed="rId13"/>
                <a:stretch>
                  <a:fillRect l="-2817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12F3B9D-B85C-D94F-AD4E-29E059D00E8F}"/>
                  </a:ext>
                </a:extLst>
              </p:cNvPr>
              <p:cNvSpPr txBox="1"/>
              <p:nvPr/>
            </p:nvSpPr>
            <p:spPr>
              <a:xfrm>
                <a:off x="10033391" y="2341487"/>
                <a:ext cx="1809150" cy="4145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𝑁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[1,0]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[1,0]</m:t>
                              </m:r>
                            </m:sup>
                          </m:sSub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F12F3B9D-B85C-D94F-AD4E-29E059D00E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3391" y="2341487"/>
                <a:ext cx="1809150" cy="414537"/>
              </a:xfrm>
              <a:prstGeom prst="rect">
                <a:avLst/>
              </a:prstGeom>
              <a:blipFill>
                <a:blip r:embed="rId14"/>
                <a:stretch>
                  <a:fillRect l="-2098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5" name="Straight Arrow Connector 114">
            <a:extLst>
              <a:ext uri="{FF2B5EF4-FFF2-40B4-BE49-F238E27FC236}">
                <a16:creationId xmlns:a16="http://schemas.microsoft.com/office/drawing/2014/main" id="{6F52DF7F-2EA2-904B-8D2B-02830D2488CB}"/>
              </a:ext>
            </a:extLst>
          </p:cNvPr>
          <p:cNvCxnSpPr>
            <a:cxnSpLocks/>
          </p:cNvCxnSpPr>
          <p:nvPr/>
        </p:nvCxnSpPr>
        <p:spPr>
          <a:xfrm>
            <a:off x="1445878" y="1546916"/>
            <a:ext cx="516991" cy="0"/>
          </a:xfrm>
          <a:prstGeom prst="straightConnector1">
            <a:avLst/>
          </a:prstGeom>
          <a:ln>
            <a:solidFill>
              <a:schemeClr val="bg2">
                <a:lumMod val="10000"/>
                <a:alpha val="80000"/>
              </a:schemeClr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714F21-A46F-994F-A3A0-A3E51AB6889C}"/>
                  </a:ext>
                </a:extLst>
              </p:cNvPr>
              <p:cNvSpPr txBox="1"/>
              <p:nvPr/>
            </p:nvSpPr>
            <p:spPr>
              <a:xfrm>
                <a:off x="5612380" y="2995546"/>
                <a:ext cx="6621067" cy="4879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Reconstruction Error</a:t>
                </a:r>
                <a:endParaRPr lang="en-US" dirty="0"/>
              </a:p>
              <a:p>
                <a:r>
                  <a:rPr lang="en-US" dirty="0">
                    <a:solidFill>
                      <a:srgbClr val="2D9D2E"/>
                    </a:solidFill>
                  </a:rPr>
                  <a:t>MSE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b="0" i="1" dirty="0" smtClean="0">
                        <a:solidFill>
                          <a:srgbClr val="2D9D2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solidFill>
                          <a:srgbClr val="2D9D2E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 dirty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[1,0]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b="0" i="1" dirty="0" smtClean="0">
                        <a:solidFill>
                          <a:srgbClr val="2D9D2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MSE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[0,1]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m:t>MSE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[1,0]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endParaRPr lang="en-US" b="1" dirty="0"/>
              </a:p>
              <a:p>
                <a:r>
                  <a:rPr lang="en-US" b="1" dirty="0"/>
                  <a:t>Cluster label Prior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CrossEntropy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0.5,0.5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b="0" dirty="0"/>
              </a:p>
              <a:p>
                <a:r>
                  <a:rPr lang="en-US" b="1" dirty="0"/>
                  <a:t>Conditional VAE</a:t>
                </a:r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>
                    <a:solidFill>
                      <a:srgbClr val="EC7429"/>
                    </a:solidFill>
                  </a:rPr>
                  <a:t>KL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i="1" smtClean="0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 smtClean="0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;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𝜇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b="0" i="1" smtClean="0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𝜎</m:t>
                                </m:r>
                              </m:e>
                              <m:sub>
                                <m:sSup>
                                  <m:sSupPr>
                                    <m:ctrlP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𝑧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p>
                              </m:sub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d>
                                  <m:dPr>
                                    <m:begChr m:val="["/>
                                    <m:endChr m:val="]"/>
                                    <m:ctrlP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solidFill>
                                          <a:srgbClr val="EC7429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0,1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d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b="0" i="0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>
                    <a:solidFill>
                      <a:srgbClr val="EC7429"/>
                    </a:solidFill>
                  </a:rPr>
                  <a:t>KL[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 smtClean="0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 KL[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pPr marL="342900" indent="-342900">
                  <a:buFontTx/>
                  <a:buAutoNum type="arabicPeriod"/>
                </a:pPr>
                <a:endParaRPr lang="en-US" dirty="0"/>
              </a:p>
              <a:p>
                <a:pPr marL="342900" indent="-342900"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714F21-A46F-994F-A3A0-A3E51AB688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2380" y="2995546"/>
                <a:ext cx="6621067" cy="4879221"/>
              </a:xfrm>
              <a:prstGeom prst="rect">
                <a:avLst/>
              </a:prstGeom>
              <a:blipFill>
                <a:blip r:embed="rId15"/>
                <a:stretch>
                  <a:fillRect l="-766" t="-5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545D0A5D-7650-5C4E-81F1-D1F6333DABDA}"/>
              </a:ext>
            </a:extLst>
          </p:cNvPr>
          <p:cNvGrpSpPr/>
          <p:nvPr/>
        </p:nvGrpSpPr>
        <p:grpSpPr>
          <a:xfrm>
            <a:off x="163387" y="4893661"/>
            <a:ext cx="5071676" cy="898985"/>
            <a:chOff x="156592" y="4885599"/>
            <a:chExt cx="5071676" cy="898985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16BEA6C9-4B1A-6446-A502-1BDC98707154}"/>
                </a:ext>
              </a:extLst>
            </p:cNvPr>
            <p:cNvSpPr txBox="1"/>
            <p:nvPr/>
          </p:nvSpPr>
          <p:spPr>
            <a:xfrm>
              <a:off x="156592" y="5415252"/>
              <a:ext cx="507167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An image patch padded with one-hot class labels</a:t>
              </a: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04DAAF05-7184-CD46-9C62-03B3F1160C8C}"/>
                </a:ext>
              </a:extLst>
            </p:cNvPr>
            <p:cNvSpPr/>
            <p:nvPr/>
          </p:nvSpPr>
          <p:spPr>
            <a:xfrm rot="1134291">
              <a:off x="1546145" y="4886172"/>
              <a:ext cx="2109966" cy="281047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Freeform 122">
              <a:extLst>
                <a:ext uri="{FF2B5EF4-FFF2-40B4-BE49-F238E27FC236}">
                  <a16:creationId xmlns:a16="http://schemas.microsoft.com/office/drawing/2014/main" id="{79B65CBC-70FF-6340-A443-DB5AB8054E73}"/>
                </a:ext>
              </a:extLst>
            </p:cNvPr>
            <p:cNvSpPr/>
            <p:nvPr/>
          </p:nvSpPr>
          <p:spPr>
            <a:xfrm rot="15736607">
              <a:off x="227771" y="5047662"/>
              <a:ext cx="651999" cy="327873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20DB2B43-D408-2747-ADEE-3AE0D2CAF375}"/>
              </a:ext>
            </a:extLst>
          </p:cNvPr>
          <p:cNvGrpSpPr/>
          <p:nvPr/>
        </p:nvGrpSpPr>
        <p:grpSpPr>
          <a:xfrm>
            <a:off x="4961715" y="2470839"/>
            <a:ext cx="2766440" cy="1599107"/>
            <a:chOff x="4961715" y="2470839"/>
            <a:chExt cx="2766440" cy="1599107"/>
          </a:xfrm>
        </p:grpSpPr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5911C9EB-1694-EA46-B6B8-880F93EFB086}"/>
                </a:ext>
              </a:extLst>
            </p:cNvPr>
            <p:cNvSpPr txBox="1"/>
            <p:nvPr/>
          </p:nvSpPr>
          <p:spPr>
            <a:xfrm>
              <a:off x="4961715" y="3423615"/>
              <a:ext cx="2766440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Directly predict class label from unlabeled image</a:t>
              </a:r>
            </a:p>
          </p:txBody>
        </p:sp>
        <p:sp>
          <p:nvSpPr>
            <p:cNvPr id="126" name="Freeform 125">
              <a:extLst>
                <a:ext uri="{FF2B5EF4-FFF2-40B4-BE49-F238E27FC236}">
                  <a16:creationId xmlns:a16="http://schemas.microsoft.com/office/drawing/2014/main" id="{D1E94DD6-D3D5-AD47-BC98-87C27EDBC579}"/>
                </a:ext>
              </a:extLst>
            </p:cNvPr>
            <p:cNvSpPr/>
            <p:nvPr/>
          </p:nvSpPr>
          <p:spPr>
            <a:xfrm rot="17047748">
              <a:off x="6589069" y="2914264"/>
              <a:ext cx="1004548" cy="117698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A15033A5-91E9-7D48-94A1-B7AEC98769AA}"/>
              </a:ext>
            </a:extLst>
          </p:cNvPr>
          <p:cNvGrpSpPr/>
          <p:nvPr/>
        </p:nvGrpSpPr>
        <p:grpSpPr>
          <a:xfrm>
            <a:off x="8619267" y="2645674"/>
            <a:ext cx="2766440" cy="1876106"/>
            <a:chOff x="8619267" y="2645674"/>
            <a:chExt cx="2766440" cy="1876106"/>
          </a:xfrm>
        </p:grpSpPr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DADA16BC-DB15-CF4C-974E-881B59320B33}"/>
                </a:ext>
              </a:extLst>
            </p:cNvPr>
            <p:cNvSpPr txBox="1"/>
            <p:nvPr/>
          </p:nvSpPr>
          <p:spPr>
            <a:xfrm>
              <a:off x="8619267" y="3598450"/>
              <a:ext cx="2766440" cy="9233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Directly predict the hidden distribution from class labels</a:t>
              </a: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0F285B9E-727E-0A44-8EB2-84AB17943122}"/>
                </a:ext>
              </a:extLst>
            </p:cNvPr>
            <p:cNvSpPr/>
            <p:nvPr/>
          </p:nvSpPr>
          <p:spPr>
            <a:xfrm rot="17047748">
              <a:off x="10246621" y="3089099"/>
              <a:ext cx="1004548" cy="117698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EF75DB1-0D7A-8944-9BC3-6C5CA39272A8}"/>
                  </a:ext>
                </a:extLst>
              </p:cNvPr>
              <p:cNvSpPr txBox="1"/>
              <p:nvPr/>
            </p:nvSpPr>
            <p:spPr>
              <a:xfrm>
                <a:off x="9576619" y="4045874"/>
                <a:ext cx="2555496" cy="120032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Weighted errors: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are the predicted probability of the class labels</a:t>
                </a:r>
              </a:p>
            </p:txBody>
          </p:sp>
        </mc:Choice>
        <mc:Fallback xmlns="">
          <p:sp>
            <p:nvSpPr>
              <p:cNvPr id="132" name="TextBox 131">
                <a:extLst>
                  <a:ext uri="{FF2B5EF4-FFF2-40B4-BE49-F238E27FC236}">
                    <a16:creationId xmlns:a16="http://schemas.microsoft.com/office/drawing/2014/main" id="{CEF75DB1-0D7A-8944-9BC3-6C5CA39272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6619" y="4045874"/>
                <a:ext cx="2555496" cy="1200329"/>
              </a:xfrm>
              <a:prstGeom prst="rect">
                <a:avLst/>
              </a:prstGeom>
              <a:blipFill>
                <a:blip r:embed="rId16"/>
                <a:stretch>
                  <a:fillRect l="-1478" t="-2083" b="-62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1096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1" grpId="0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/>
      <p:bldP spid="31" grpId="0" animBg="1"/>
      <p:bldP spid="33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1" grpId="0"/>
      <p:bldP spid="45" grpId="0"/>
      <p:bldP spid="55" grpId="0" animBg="1"/>
      <p:bldP spid="56" grpId="0" animBg="1"/>
      <p:bldP spid="57" grpId="0" animBg="1"/>
      <p:bldP spid="58" grpId="0"/>
      <p:bldP spid="59" grpId="0"/>
      <p:bldP spid="60" grpId="0"/>
      <p:bldP spid="62" grpId="0"/>
      <p:bldP spid="63" grpId="0"/>
      <p:bldP spid="64" grpId="0" animBg="1"/>
      <p:bldP spid="66" grpId="0"/>
      <p:bldP spid="67" grpId="0"/>
      <p:bldP spid="68" grpId="0" animBg="1"/>
      <p:bldP spid="70" grpId="0" animBg="1"/>
      <p:bldP spid="71" grpId="0" animBg="1"/>
      <p:bldP spid="72" grpId="0" animBg="1"/>
      <p:bldP spid="73" grpId="0" animBg="1"/>
      <p:bldP spid="80" grpId="0"/>
      <p:bldP spid="82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/>
      <p:bldP spid="97" grpId="0" animBg="1"/>
      <p:bldP spid="103" grpId="0"/>
      <p:bldP spid="104" grpId="0"/>
      <p:bldP spid="105" grpId="0"/>
      <p:bldP spid="106" grpId="0"/>
      <p:bldP spid="108" grpId="0"/>
      <p:bldP spid="13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F8A4B-9D2C-5C45-B5B3-BB111AEA29FB}"/>
                  </a:ext>
                </a:extLst>
              </p:cNvPr>
              <p:cNvSpPr txBox="1"/>
              <p:nvPr/>
            </p:nvSpPr>
            <p:spPr>
              <a:xfrm>
                <a:off x="559287" y="3675975"/>
                <a:ext cx="11828206" cy="40780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Reconstruction Error</a:t>
                </a:r>
                <a:endParaRPr lang="en-US" dirty="0"/>
              </a:p>
              <a:p>
                <a:r>
                  <a:rPr lang="en-US" dirty="0">
                    <a:solidFill>
                      <a:srgbClr val="2D9D2E"/>
                    </a:solidFill>
                  </a:rPr>
                  <a:t>MSE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b="0" i="1" dirty="0" smtClean="0">
                        <a:solidFill>
                          <a:srgbClr val="2D9D2E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i="1" dirty="0">
                        <a:solidFill>
                          <a:srgbClr val="2D9D2E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en-US" i="1" dirty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solidFill>
                              <a:srgbClr val="2D9D2E"/>
                            </a:solidFill>
                            <a:latin typeface="Cambria Math" panose="02040503050406030204" pitchFamily="18" charset="0"/>
                          </a:rPr>
                          <m:t>[1,0]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rgbClr val="2D9D2E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b="0" i="1" dirty="0" smtClean="0">
                        <a:solidFill>
                          <a:srgbClr val="2D9D2E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>
                    <a:solidFill>
                      <a:schemeClr val="accent2">
                        <a:lumMod val="50000"/>
                      </a:schemeClr>
                    </a:solidFill>
                  </a:rPr>
                  <a:t>MSE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[0,1]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  <m:r>
                      <m:rPr>
                        <m:nor/>
                      </m:rPr>
                      <a:rPr lang="en-US" dirty="0" smtClean="0">
                        <a:solidFill>
                          <a:schemeClr val="accent2">
                            <a:lumMod val="50000"/>
                          </a:schemeClr>
                        </a:solidFill>
                      </a:rPr>
                      <m:t>MSE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Sup>
                      <m:sSubSupPr>
                        <m:ctrlP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chemeClr val="accent2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[1,0]</m:t>
                        </m:r>
                      </m:sub>
                      <m:sup>
                        <m:d>
                          <m:dPr>
                            <m:ctrlP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 dirty="0">
                                <a:solidFill>
                                  <a:schemeClr val="accent2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sup>
                    </m:sSubSup>
                    <m:r>
                      <a:rPr lang="en-US" i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>
                  <a:solidFill>
                    <a:schemeClr val="accent2">
                      <a:lumMod val="50000"/>
                    </a:schemeClr>
                  </a:solidFill>
                </a:endParaRPr>
              </a:p>
              <a:p>
                <a:endParaRPr lang="en-US" b="1" dirty="0"/>
              </a:p>
              <a:p>
                <a:r>
                  <a:rPr lang="en-US" b="1" dirty="0"/>
                  <a:t>Cluster label Prior</a:t>
                </a:r>
              </a:p>
              <a:p>
                <a:r>
                  <a:rPr lang="en-US" dirty="0">
                    <a:solidFill>
                      <a:srgbClr val="7030A0"/>
                    </a:solidFill>
                  </a:rPr>
                  <a:t>CrossEntropy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i="1" dirty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i="1" dirty="0">
                                    <a:solidFill>
                                      <a:srgbClr val="7030A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  <m:r>
                          <a:rPr lang="en-US" b="0" i="1" dirty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0.5,0.5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endParaRPr lang="en-US" b="0" dirty="0"/>
              </a:p>
              <a:p>
                <a:r>
                  <a:rPr lang="en-US" b="1" dirty="0"/>
                  <a:t>Conditional VAE</a:t>
                </a:r>
                <a:r>
                  <a:rPr lang="en-US" dirty="0"/>
                  <a:t> </a:t>
                </a:r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>
                    <a:solidFill>
                      <a:srgbClr val="EC7429"/>
                    </a:solidFill>
                  </a:rPr>
                  <a:t>KL</a:t>
                </a:r>
                <a14:m>
                  <m:oMath xmlns:m="http://schemas.openxmlformats.org/officeDocument/2006/math">
                    <m:r>
                      <a:rPr lang="en-US" b="0" i="0" smtClean="0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 smtClean="0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sup>
                        </m:sSubSup>
                        <m:r>
                          <a:rPr lang="en-US" i="1" smtClean="0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b="0" i="1" smtClean="0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0,1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i="1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 </m:t>
                    </m:r>
                  </m:oMath>
                </a14:m>
                <a:r>
                  <a:rPr lang="en-US" dirty="0">
                    <a:solidFill>
                      <a:srgbClr val="EC7429"/>
                    </a:solidFill>
                  </a:rPr>
                  <a:t>KL[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 smtClean="0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𝑢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i="1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i="1">
                                <a:solidFill>
                                  <a:srgbClr val="EC7429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US" i="1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b="0" i="1" smtClean="0">
                                    <a:solidFill>
                                      <a:srgbClr val="EC7429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EC7429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0" smtClean="0">
                        <a:solidFill>
                          <a:srgbClr val="EC7429"/>
                        </a:solidFill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endParaRPr lang="en-US" dirty="0"/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 KL[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𝑧</m:t>
                            </m:r>
                          </m:sub>
                          <m:sup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;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[1,0]</m:t>
                            </m:r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∥</m:t>
                    </m:r>
                    <m:r>
                      <a:rPr lang="en-US" i="1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sSup>
                              <m:sSupPr>
                                <m:ctrlP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′</m:t>
                                </m:r>
                              </m:sup>
                            </m:sSup>
                          </m:sub>
                          <m:sup>
                            <m:r>
                              <a:rPr lang="en-US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  <m:d>
                              <m:dPr>
                                <m:begChr m:val="["/>
                                <m:endChr m:val="]"/>
                                <m:ctrlP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1,0</m:t>
                                </m:r>
                              </m:e>
                            </m:d>
                          </m:sup>
                        </m:sSubSup>
                        <m:r>
                          <a:rPr lang="en-US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dirty="0">
                  <a:solidFill>
                    <a:srgbClr val="0070C0"/>
                  </a:solidFill>
                </a:endParaRPr>
              </a:p>
              <a:p>
                <a:endParaRPr lang="en-US" dirty="0"/>
              </a:p>
              <a:p>
                <a:endParaRPr lang="en-US" dirty="0"/>
              </a:p>
              <a:p>
                <a:pPr marL="342900" indent="-342900">
                  <a:buFontTx/>
                  <a:buAutoNum type="arabicPeriod"/>
                </a:pPr>
                <a:endParaRPr lang="en-US" dirty="0"/>
              </a:p>
              <a:p>
                <a:pPr marL="342900" indent="-342900">
                  <a:buAutoNum type="arabicPeriod"/>
                </a:pPr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5F8A4B-9D2C-5C45-B5B3-BB111AEA29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87" y="3675975"/>
                <a:ext cx="11828206" cy="4078039"/>
              </a:xfrm>
              <a:prstGeom prst="rect">
                <a:avLst/>
              </a:prstGeom>
              <a:blipFill>
                <a:blip r:embed="rId3"/>
                <a:stretch>
                  <a:fillRect l="-429" t="-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B002B24A-8330-E14C-9B56-4A0A531713ED}"/>
              </a:ext>
            </a:extLst>
          </p:cNvPr>
          <p:cNvSpPr/>
          <p:nvPr/>
        </p:nvSpPr>
        <p:spPr>
          <a:xfrm>
            <a:off x="2971137" y="545093"/>
            <a:ext cx="222422" cy="18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F0CDF942-CD24-7B42-91A3-A666E72BC4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Put Math Together with the Neural Networks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68F29C2-7D8D-7C44-86D5-7585C0998F4E}"/>
              </a:ext>
            </a:extLst>
          </p:cNvPr>
          <p:cNvSpPr txBox="1"/>
          <p:nvPr/>
        </p:nvSpPr>
        <p:spPr>
          <a:xfrm>
            <a:off x="559287" y="1705381"/>
            <a:ext cx="1948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target samples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A940E-3CF8-944D-B066-84F500536EFA}"/>
              </a:ext>
            </a:extLst>
          </p:cNvPr>
          <p:cNvSpPr txBox="1"/>
          <p:nvPr/>
        </p:nvSpPr>
        <p:spPr>
          <a:xfrm>
            <a:off x="559287" y="2562980"/>
            <a:ext cx="2328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For unlabeled samples</a:t>
            </a:r>
            <a:endParaRPr lang="en-US" sz="1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975AD2-DCEB-5F40-B3BE-603092411C56}"/>
                  </a:ext>
                </a:extLst>
              </p:cNvPr>
              <p:cNvSpPr txBox="1"/>
              <p:nvPr/>
            </p:nvSpPr>
            <p:spPr>
              <a:xfrm>
                <a:off x="548252" y="1912420"/>
                <a:ext cx="6405793" cy="6455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rgbClr val="2D9D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rgbClr val="2D9D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solidFill>
                                <a:srgbClr val="2D9D2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2D9D2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2D9D2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2D9D2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2D9D2E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e>
                            <m:e>
                              <m:r>
                                <a:rPr lang="en-US" i="1">
                                  <a:solidFill>
                                    <a:srgbClr val="2D9D2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trl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  <m:r>
                                    <a:rPr lang="en-US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1975AD2-DCEB-5F40-B3BE-603092411C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252" y="1912420"/>
                <a:ext cx="6405793" cy="645561"/>
              </a:xfrm>
              <a:prstGeom prst="rect">
                <a:avLst/>
              </a:prstGeom>
              <a:blipFill>
                <a:blip r:embed="rId4"/>
                <a:stretch>
                  <a:fillRect l="-198" t="-172549" r="-198" b="-2647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A207A6-8D09-2F40-B6D8-5AD3009D4001}"/>
                  </a:ext>
                </a:extLst>
              </p:cNvPr>
              <p:cNvSpPr txBox="1"/>
              <p:nvPr/>
            </p:nvSpPr>
            <p:spPr>
              <a:xfrm>
                <a:off x="559287" y="2805127"/>
                <a:ext cx="10074360" cy="7537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r>
                        <m:rPr>
                          <m:sty m:val="p"/>
                        </m:rPr>
                        <a:rPr lang="en-US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</m:e>
                        <m:e>
                          <m:r>
                            <a:rPr lang="en-US" b="0" i="1" smtClean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  <m:sup/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nary>
                        <m:naryPr>
                          <m:ctrlPr>
                            <a:rPr lang="en-US" b="0" i="1" smtClean="0">
                              <a:solidFill>
                                <a:srgbClr val="EC74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rgbClr val="EC74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rgbClr val="EC742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EC742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solidFill>
                                            <a:srgbClr val="EC7429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solidFill>
                                    <a:srgbClr val="EC7429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e>
                                  <m:r>
                                    <a:rPr lang="en-US" b="0" i="1" smtClean="0">
                                      <a:solidFill>
                                        <a:srgbClr val="EC7429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</m:d>
                            </m:e>
                          </m:d>
                          <m:r>
                            <a:rPr lang="en-US" b="0" i="1" smtClean="0">
                              <a:solidFill>
                                <a:srgbClr val="EC7429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𝑑𝑧</m:t>
                          </m:r>
                        </m:e>
                      </m:nary>
                      <m:r>
                        <a:rPr lang="en-US" i="1">
                          <a:solidFill>
                            <a:srgbClr val="EC7429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𝐾𝐿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7030A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</m:e>
                          </m:d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  <m:r>
                            <a:rPr lang="en-US" i="1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rgbClr val="7030A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b="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AA207A6-8D09-2F40-B6D8-5AD3009D40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87" y="2805127"/>
                <a:ext cx="10074360" cy="753796"/>
              </a:xfrm>
              <a:prstGeom prst="rect">
                <a:avLst/>
              </a:prstGeom>
              <a:blipFill>
                <a:blip r:embed="rId5"/>
                <a:stretch>
                  <a:fillRect l="-378" t="-146667" b="-2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B5E0C222-17A6-C44F-9A03-CC05CCEA9A74}"/>
              </a:ext>
            </a:extLst>
          </p:cNvPr>
          <p:cNvSpPr/>
          <p:nvPr/>
        </p:nvSpPr>
        <p:spPr>
          <a:xfrm>
            <a:off x="2949067" y="1912420"/>
            <a:ext cx="222422" cy="18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F245C64-C47A-6B49-90CE-271C5BBF27FE}"/>
              </a:ext>
            </a:extLst>
          </p:cNvPr>
          <p:cNvSpPr/>
          <p:nvPr/>
        </p:nvSpPr>
        <p:spPr>
          <a:xfrm>
            <a:off x="5299647" y="2805127"/>
            <a:ext cx="222422" cy="1863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E7D85D-28DF-274B-9C31-39B721F84096}"/>
              </a:ext>
            </a:extLst>
          </p:cNvPr>
          <p:cNvSpPr txBox="1"/>
          <p:nvPr/>
        </p:nvSpPr>
        <p:spPr>
          <a:xfrm>
            <a:off x="7669569" y="2141785"/>
            <a:ext cx="408870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Maximizing the ELBO terms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BD3C9C-C4C5-B447-A488-DA6528F21F9A}"/>
              </a:ext>
            </a:extLst>
          </p:cNvPr>
          <p:cNvGrpSpPr/>
          <p:nvPr/>
        </p:nvGrpSpPr>
        <p:grpSpPr>
          <a:xfrm>
            <a:off x="4992133" y="1255561"/>
            <a:ext cx="6973862" cy="4875830"/>
            <a:chOff x="3739325" y="-1276041"/>
            <a:chExt cx="6973862" cy="4875830"/>
          </a:xfrm>
        </p:grpSpPr>
        <p:pic>
          <p:nvPicPr>
            <p:cNvPr id="23" name="Picture 22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49EDFF5D-7A8B-714D-AC37-99DF061F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032723" y="1919325"/>
              <a:ext cx="1680464" cy="1680464"/>
            </a:xfrm>
            <a:prstGeom prst="rect">
              <a:avLst/>
            </a:prstGeom>
          </p:spPr>
        </p:pic>
        <p:sp>
          <p:nvSpPr>
            <p:cNvPr id="24" name="Oval Callout 23">
              <a:extLst>
                <a:ext uri="{FF2B5EF4-FFF2-40B4-BE49-F238E27FC236}">
                  <a16:creationId xmlns:a16="http://schemas.microsoft.com/office/drawing/2014/main" id="{CFACFDA2-4E99-DD4F-A19F-D334EE53DFB1}"/>
                </a:ext>
              </a:extLst>
            </p:cNvPr>
            <p:cNvSpPr/>
            <p:nvPr/>
          </p:nvSpPr>
          <p:spPr>
            <a:xfrm flipH="1">
              <a:off x="3739325" y="-1276041"/>
              <a:ext cx="6882049" cy="3341640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Generative process guided by the target sample(s) and class predictions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Class prediction 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determines the weights for the loss terms for unlabeled samples</a:t>
              </a:r>
            </a:p>
            <a:p>
              <a:pPr marL="742950" lvl="1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encourages correct class predictions during training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96864A5-0F80-C749-8249-CEA6D159E0A9}"/>
              </a:ext>
            </a:extLst>
          </p:cNvPr>
          <p:cNvGrpSpPr/>
          <p:nvPr/>
        </p:nvGrpSpPr>
        <p:grpSpPr>
          <a:xfrm>
            <a:off x="3060278" y="4673521"/>
            <a:ext cx="6117897" cy="882263"/>
            <a:chOff x="4083939" y="4687941"/>
            <a:chExt cx="6117897" cy="8822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315832F-AE97-1C4A-B32B-4554FC380C41}"/>
                    </a:ext>
                  </a:extLst>
                </p:cNvPr>
                <p:cNvSpPr txBox="1"/>
                <p:nvPr/>
              </p:nvSpPr>
              <p:spPr>
                <a:xfrm>
                  <a:off x="6536392" y="4814228"/>
                  <a:ext cx="3665444" cy="755976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dirty="0"/>
                    <a:t>if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dirty="0"/>
                    <a:t> is large, </a:t>
                  </a:r>
                  <a:r>
                    <a:rPr lang="en-US" dirty="0">
                      <a:solidFill>
                        <a:schemeClr val="accent2">
                          <a:lumMod val="50000"/>
                        </a:schemeClr>
                      </a:solidFill>
                    </a:rPr>
                    <a:t>MSE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, </m:t>
                      </m:r>
                      <m:sSubSup>
                        <m:sSubSupPr>
                          <m:ctrlP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US" i="1" dirty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 dirty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  <m:r>
                            <a:rPr lang="en-US" i="1" dirty="0">
                              <a:solidFill>
                                <a:schemeClr val="accent2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[0,1]</m:t>
                          </m:r>
                        </m:sub>
                        <m:sup>
                          <m:d>
                            <m:dPr>
                              <m:ctrlPr>
                                <a:rPr lang="en-US" i="1" dirty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 dirty="0">
                                  <a:solidFill>
                                    <a:schemeClr val="accent2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sup>
                      </m:sSubSup>
                      <m:r>
                        <a:rPr lang="en-US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a14:m>
                  <a:r>
                    <a:rPr lang="en-US" dirty="0"/>
                    <a:t> should be small</a:t>
                  </a: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4315832F-AE97-1C4A-B32B-4554FC380C4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36392" y="4814228"/>
                  <a:ext cx="3665444" cy="755976"/>
                </a:xfrm>
                <a:prstGeom prst="rect">
                  <a:avLst/>
                </a:prstGeom>
                <a:blipFill>
                  <a:blip r:embed="rId7"/>
                  <a:stretch>
                    <a:fillRect l="-1031" b="-983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5BA593F-F378-C041-A843-774A7D2AD62B}"/>
                </a:ext>
              </a:extLst>
            </p:cNvPr>
            <p:cNvSpPr/>
            <p:nvPr/>
          </p:nvSpPr>
          <p:spPr>
            <a:xfrm rot="965347" flipV="1">
              <a:off x="4083939" y="4687941"/>
              <a:ext cx="2431414" cy="589123"/>
            </a:xfrm>
            <a:custGeom>
              <a:avLst/>
              <a:gdLst>
                <a:gd name="connsiteX0" fmla="*/ 949570 w 949570"/>
                <a:gd name="connsiteY0" fmla="*/ 158557 h 193726"/>
                <a:gd name="connsiteX1" fmla="*/ 439616 w 949570"/>
                <a:gd name="connsiteY1" fmla="*/ 296 h 193726"/>
                <a:gd name="connsiteX2" fmla="*/ 0 w 949570"/>
                <a:gd name="connsiteY2" fmla="*/ 193726 h 193726"/>
                <a:gd name="connsiteX3" fmla="*/ 0 w 949570"/>
                <a:gd name="connsiteY3" fmla="*/ 193726 h 193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9570" h="193726">
                  <a:moveTo>
                    <a:pt x="949570" y="158557"/>
                  </a:moveTo>
                  <a:cubicBezTo>
                    <a:pt x="773724" y="76496"/>
                    <a:pt x="597878" y="-5565"/>
                    <a:pt x="439616" y="296"/>
                  </a:cubicBezTo>
                  <a:cubicBezTo>
                    <a:pt x="281354" y="6157"/>
                    <a:pt x="0" y="193726"/>
                    <a:pt x="0" y="193726"/>
                  </a:cubicBezTo>
                  <a:lnTo>
                    <a:pt x="0" y="193726"/>
                  </a:lnTo>
                </a:path>
              </a:pathLst>
            </a:custGeom>
            <a:noFill/>
            <a:ln w="349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Freeform 21">
            <a:extLst>
              <a:ext uri="{FF2B5EF4-FFF2-40B4-BE49-F238E27FC236}">
                <a16:creationId xmlns:a16="http://schemas.microsoft.com/office/drawing/2014/main" id="{685F099C-6D60-DC4C-9622-D97CDAAF3E57}"/>
              </a:ext>
            </a:extLst>
          </p:cNvPr>
          <p:cNvSpPr/>
          <p:nvPr/>
        </p:nvSpPr>
        <p:spPr>
          <a:xfrm rot="20049779">
            <a:off x="1979537" y="2698163"/>
            <a:ext cx="4033470" cy="579057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248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E87F8-047A-414B-9B46-F91CB15B8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1FED-5A57-2445-80FF-401B3CB3E1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Testing data</a:t>
            </a:r>
          </a:p>
          <a:p>
            <a:pPr lvl="1"/>
            <a:r>
              <a:rPr lang="en-US" sz="1800" b="1" dirty="0"/>
              <a:t>Wetlands symbols </a:t>
            </a:r>
            <a:r>
              <a:rPr lang="en-US" sz="1800" dirty="0"/>
              <a:t>on USGS topographic maps, 3,000+ symbols</a:t>
            </a:r>
          </a:p>
          <a:p>
            <a:pPr lvl="1"/>
            <a:r>
              <a:rPr lang="en-US" sz="1800" b="1" dirty="0"/>
              <a:t>Cars</a:t>
            </a:r>
            <a:r>
              <a:rPr lang="en-US" sz="1800" dirty="0"/>
              <a:t> on</a:t>
            </a:r>
            <a:r>
              <a:rPr lang="zh-CN" altLang="en-US" sz="1800" dirty="0"/>
              <a:t> </a:t>
            </a:r>
            <a:r>
              <a:rPr lang="en-US" altLang="zh-CN" sz="1800" dirty="0"/>
              <a:t>satellite imagery </a:t>
            </a:r>
            <a:r>
              <a:rPr lang="en-US" sz="1800" dirty="0"/>
              <a:t>from Cars Overhead With Context (COWC), 400+ cars</a:t>
            </a:r>
          </a:p>
          <a:p>
            <a:r>
              <a:rPr lang="en-US" sz="2000" dirty="0"/>
              <a:t>Contextual data</a:t>
            </a:r>
          </a:p>
          <a:p>
            <a:pPr lvl="1"/>
            <a:r>
              <a:rPr lang="en-US" sz="1800" dirty="0"/>
              <a:t>Contemporary vector data from USGS</a:t>
            </a:r>
          </a:p>
          <a:p>
            <a:pPr lvl="1"/>
            <a:r>
              <a:rPr lang="en-US" sz="1800" dirty="0"/>
              <a:t>User annotation; one target sample with augmentation</a:t>
            </a:r>
          </a:p>
          <a:p>
            <a:pPr lvl="1"/>
            <a:endParaRPr lang="en-US" sz="1800" dirty="0"/>
          </a:p>
        </p:txBody>
      </p:sp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918F8B3C-B5F3-2443-812E-34848F23C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93393" y="3998119"/>
            <a:ext cx="4143375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87EC888A-8CD5-1B42-9B26-2148F0E62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4" y="3940432"/>
            <a:ext cx="389128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A picture containing clock, white&#10;&#10;Description automatically generated">
            <a:extLst>
              <a:ext uri="{FF2B5EF4-FFF2-40B4-BE49-F238E27FC236}">
                <a16:creationId xmlns:a16="http://schemas.microsoft.com/office/drawing/2014/main" id="{B1A3CBF4-0862-B843-A7FB-798FA6215B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480" y="4080057"/>
            <a:ext cx="2560320" cy="256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Picture 7" descr="A picture containing sitting, table, large, white&#10;&#10;Description automatically generated">
            <a:extLst>
              <a:ext uri="{FF2B5EF4-FFF2-40B4-BE49-F238E27FC236}">
                <a16:creationId xmlns:a16="http://schemas.microsoft.com/office/drawing/2014/main" id="{B9BD6839-4199-7448-A709-865CEA745F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14673" y="1138915"/>
            <a:ext cx="2552779" cy="25603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054989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98501-FA03-FC47-989B-52FED1403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C9AC33-99F9-3D4E-96DF-2A9211D1259E}"/>
              </a:ext>
            </a:extLst>
          </p:cNvPr>
          <p:cNvSpPr txBox="1"/>
          <p:nvPr/>
        </p:nvSpPr>
        <p:spPr>
          <a:xfrm>
            <a:off x="838200" y="1729194"/>
            <a:ext cx="942912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OCSVM: One-class Support Vector Machine with an auto-encoder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Could not learn transformation variant feature representation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GMVAE: Gaussian Mixture Variational Autoencoder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One cluster </a:t>
            </a:r>
            <a:r>
              <a:rPr lang="en-US" sz="2000" dirty="0">
                <a:solidFill>
                  <a:srgbClr val="00B050"/>
                </a:solidFill>
              </a:rPr>
              <a:t>for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00B050"/>
                </a:solidFill>
              </a:rPr>
              <a:t>the dominated nontarget samples </a:t>
            </a:r>
            <a:r>
              <a:rPr lang="en-US" sz="2000" dirty="0"/>
              <a:t>(backgrounds)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The other cluster </a:t>
            </a:r>
            <a:r>
              <a:rPr lang="en-US" sz="2000" dirty="0">
                <a:solidFill>
                  <a:srgbClr val="00B050"/>
                </a:solidFill>
              </a:rPr>
              <a:t>for cars and other objects </a:t>
            </a:r>
            <a:r>
              <a:rPr lang="en-US" sz="2000" dirty="0"/>
              <a:t>(such as shading areas in parking lots)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084FA39-7FDC-3443-A353-8301E6E6E112}"/>
              </a:ext>
            </a:extLst>
          </p:cNvPr>
          <p:cNvGrpSpPr/>
          <p:nvPr/>
        </p:nvGrpSpPr>
        <p:grpSpPr>
          <a:xfrm>
            <a:off x="1845009" y="3534875"/>
            <a:ext cx="8501981" cy="2958000"/>
            <a:chOff x="1779638" y="1630363"/>
            <a:chExt cx="8501981" cy="295800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D6579A6-067B-9141-8CD8-4992FB2CA1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28800" y="1630363"/>
              <a:ext cx="8452819" cy="14334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33095B-6810-4E4F-9019-94D86B2D8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79638" y="3178268"/>
              <a:ext cx="8452819" cy="1410095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35CA5DC-8E96-DB4B-B3D6-2F23080563E9}"/>
                </a:ext>
              </a:extLst>
            </p:cNvPr>
            <p:cNvSpPr/>
            <p:nvPr/>
          </p:nvSpPr>
          <p:spPr>
            <a:xfrm>
              <a:off x="4591664" y="2187372"/>
              <a:ext cx="816077" cy="371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D6100E-2CC7-D24D-BD95-1ABC72C210F7}"/>
                </a:ext>
              </a:extLst>
            </p:cNvPr>
            <p:cNvSpPr/>
            <p:nvPr/>
          </p:nvSpPr>
          <p:spPr>
            <a:xfrm>
              <a:off x="4601495" y="3686984"/>
              <a:ext cx="816077" cy="371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E04995-7CEA-114A-8061-7E499C05AE19}"/>
                </a:ext>
              </a:extLst>
            </p:cNvPr>
            <p:cNvSpPr/>
            <p:nvPr/>
          </p:nvSpPr>
          <p:spPr>
            <a:xfrm>
              <a:off x="7028602" y="2187372"/>
              <a:ext cx="816077" cy="371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8660CDC-98F7-7E41-81FE-A50E7D3CEBB3}"/>
                </a:ext>
              </a:extLst>
            </p:cNvPr>
            <p:cNvSpPr/>
            <p:nvPr/>
          </p:nvSpPr>
          <p:spPr>
            <a:xfrm>
              <a:off x="7008937" y="3697752"/>
              <a:ext cx="816077" cy="371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E9DD5B-E2EF-0041-9363-C14071B4F126}"/>
                </a:ext>
              </a:extLst>
            </p:cNvPr>
            <p:cNvSpPr/>
            <p:nvPr/>
          </p:nvSpPr>
          <p:spPr>
            <a:xfrm>
              <a:off x="9416378" y="2182457"/>
              <a:ext cx="816077" cy="371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CFA9401-7AE5-C947-92F9-9EECA715AC5E}"/>
                </a:ext>
              </a:extLst>
            </p:cNvPr>
            <p:cNvSpPr/>
            <p:nvPr/>
          </p:nvSpPr>
          <p:spPr>
            <a:xfrm>
              <a:off x="9416379" y="3678089"/>
              <a:ext cx="816077" cy="371126"/>
            </a:xfrm>
            <a:prstGeom prst="rect">
              <a:avLst/>
            </a:prstGeom>
            <a:noFill/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E174FDCE-B8E0-C646-B17B-FB2453B81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6408" y="1439865"/>
            <a:ext cx="1501287" cy="150128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5D753026-B781-5A49-8DF7-DCC0F9912048}"/>
              </a:ext>
            </a:extLst>
          </p:cNvPr>
          <p:cNvSpPr/>
          <p:nvPr/>
        </p:nvSpPr>
        <p:spPr>
          <a:xfrm>
            <a:off x="7074307" y="4637475"/>
            <a:ext cx="816077" cy="37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07D2970-6238-984B-90CA-4A201AC6D217}"/>
              </a:ext>
            </a:extLst>
          </p:cNvPr>
          <p:cNvSpPr/>
          <p:nvPr/>
        </p:nvSpPr>
        <p:spPr>
          <a:xfrm>
            <a:off x="9481747" y="4642300"/>
            <a:ext cx="816077" cy="37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9711961-1F1D-E946-818F-580A8EF5D868}"/>
              </a:ext>
            </a:extLst>
          </p:cNvPr>
          <p:cNvSpPr/>
          <p:nvPr/>
        </p:nvSpPr>
        <p:spPr>
          <a:xfrm>
            <a:off x="9481746" y="6149308"/>
            <a:ext cx="816077" cy="3711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74899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85B4C-DBBF-9A42-AFC7-9D9E9A5D1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visualizations (wetlands)</a:t>
            </a:r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D5593E8A-1FDF-FE4F-85B8-E840269F23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594" y="1483838"/>
            <a:ext cx="4884048" cy="48481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close up of a map&#10;&#10;Description automatically generated">
            <a:extLst>
              <a:ext uri="{FF2B5EF4-FFF2-40B4-BE49-F238E27FC236}">
                <a16:creationId xmlns:a16="http://schemas.microsoft.com/office/drawing/2014/main" id="{E36914FC-C185-8E46-8434-9E4592494A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1313" y="2366272"/>
            <a:ext cx="4208846" cy="420884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close up of a map&#10;&#10;Description automatically generated">
            <a:extLst>
              <a:ext uri="{FF2B5EF4-FFF2-40B4-BE49-F238E27FC236}">
                <a16:creationId xmlns:a16="http://schemas.microsoft.com/office/drawing/2014/main" id="{995CFD80-D34F-E24C-A450-B10E962911C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34" y="1268131"/>
            <a:ext cx="3891281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close up of a map&#10;&#10;Description automatically generated">
            <a:extLst>
              <a:ext uri="{FF2B5EF4-FFF2-40B4-BE49-F238E27FC236}">
                <a16:creationId xmlns:a16="http://schemas.microsoft.com/office/drawing/2014/main" id="{B506314E-D4A5-CE45-A885-6E2CFF6967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034" y="4068584"/>
            <a:ext cx="3891280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DFB3E8C9-8462-F74F-9645-65E8B8C21E13}"/>
              </a:ext>
            </a:extLst>
          </p:cNvPr>
          <p:cNvSpPr/>
          <p:nvPr/>
        </p:nvSpPr>
        <p:spPr>
          <a:xfrm rot="748446">
            <a:off x="6278963" y="2944083"/>
            <a:ext cx="1271139" cy="220248"/>
          </a:xfrm>
          <a:custGeom>
            <a:avLst/>
            <a:gdLst>
              <a:gd name="connsiteX0" fmla="*/ 949570 w 949570"/>
              <a:gd name="connsiteY0" fmla="*/ 158557 h 193726"/>
              <a:gd name="connsiteX1" fmla="*/ 439616 w 949570"/>
              <a:gd name="connsiteY1" fmla="*/ 296 h 193726"/>
              <a:gd name="connsiteX2" fmla="*/ 0 w 949570"/>
              <a:gd name="connsiteY2" fmla="*/ 193726 h 193726"/>
              <a:gd name="connsiteX3" fmla="*/ 0 w 949570"/>
              <a:gd name="connsiteY3" fmla="*/ 193726 h 1937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49570" h="193726">
                <a:moveTo>
                  <a:pt x="949570" y="158557"/>
                </a:moveTo>
                <a:cubicBezTo>
                  <a:pt x="773724" y="76496"/>
                  <a:pt x="597878" y="-5565"/>
                  <a:pt x="439616" y="296"/>
                </a:cubicBezTo>
                <a:cubicBezTo>
                  <a:pt x="281354" y="6157"/>
                  <a:pt x="0" y="193726"/>
                  <a:pt x="0" y="193726"/>
                </a:cubicBezTo>
                <a:lnTo>
                  <a:pt x="0" y="193726"/>
                </a:lnTo>
              </a:path>
            </a:pathLst>
          </a:custGeom>
          <a:noFill/>
          <a:ln w="34925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041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768AE2-6B29-774C-BD7B-377558B92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visualizations (cars)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F8976F9-5BB5-7B4B-AA6B-A6F6787F88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833" y="1600200"/>
            <a:ext cx="3452813" cy="2286000"/>
          </a:xfrm>
          <a:ln>
            <a:solidFill>
              <a:schemeClr val="tx1"/>
            </a:solidFill>
          </a:ln>
        </p:spPr>
      </p:pic>
      <p:pic>
        <p:nvPicPr>
          <p:cNvPr id="7" name="Picture 6" descr="A picture containing toy, cake, indoor, birthday&#10;&#10;Description automatically generated">
            <a:extLst>
              <a:ext uri="{FF2B5EF4-FFF2-40B4-BE49-F238E27FC236}">
                <a16:creationId xmlns:a16="http://schemas.microsoft.com/office/drawing/2014/main" id="{ABD029B2-8D84-3440-AC7B-53069562E1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600" y="1600200"/>
            <a:ext cx="3460750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picture containing building, ship, sitting, large&#10;&#10;Description automatically generated">
            <a:extLst>
              <a:ext uri="{FF2B5EF4-FFF2-40B4-BE49-F238E27FC236}">
                <a16:creationId xmlns:a16="http://schemas.microsoft.com/office/drawing/2014/main" id="{178EBEAB-6544-0146-A67E-69F18C27E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833" y="4114800"/>
            <a:ext cx="341206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A picture containing green, sitting, small, little&#10;&#10;Description automatically generated">
            <a:extLst>
              <a:ext uri="{FF2B5EF4-FFF2-40B4-BE49-F238E27FC236}">
                <a16:creationId xmlns:a16="http://schemas.microsoft.com/office/drawing/2014/main" id="{BB9AFD0B-26D8-B742-8872-E45A2D796E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8600" y="4114800"/>
            <a:ext cx="3412067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 descr="A picture containing toy, man, covered, green&#10;&#10;Description automatically generated">
            <a:extLst>
              <a:ext uri="{FF2B5EF4-FFF2-40B4-BE49-F238E27FC236}">
                <a16:creationId xmlns:a16="http://schemas.microsoft.com/office/drawing/2014/main" id="{EB3D6A72-57B3-A842-A940-977A0A36D3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342" y="3604854"/>
            <a:ext cx="2551992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DB44915B-B3CC-B942-A5F7-08FCF94F51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19342" y="244346"/>
            <a:ext cx="2546044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424917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A0C96-8EF5-6844-8AC1-BD766D87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0513E-4D90-6249-8E08-29E5EB7240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Presented a spatial-enabled machine learning approach for object detection with weakly annotated contextual data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sz="2400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/>
              <a:t>Future Work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2000" dirty="0"/>
              <a:t>Model spatial distributions of the clusters in the network to control classification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buFontTx/>
              <a:buChar char="-"/>
            </a:pPr>
            <a:r>
              <a:rPr lang="en-US" sz="2000" dirty="0"/>
              <a:t>Test on more types &amp; scales of images</a:t>
            </a:r>
            <a:endParaRPr lang="en-US" altLang="zh-CN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EA7C7D-7F38-F748-8586-BD5062446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A8DD4-F289-5A49-83BB-4D378DD7E49A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61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9A4C0B-40A8-A845-B042-FC838A910A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1799" y="1925298"/>
            <a:ext cx="3665079" cy="43513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E23347-1F5C-E547-BD88-C5B856F3A5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2399" y="1998017"/>
            <a:ext cx="3646330" cy="435133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2CA3D98-62EB-8544-9A4E-00BDB97C4C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974" y="297298"/>
            <a:ext cx="10515600" cy="1325563"/>
          </a:xfrm>
        </p:spPr>
        <p:txBody>
          <a:bodyPr/>
          <a:lstStyle/>
          <a:p>
            <a:r>
              <a:rPr lang="en-US" dirty="0"/>
              <a:t>What we need:</a:t>
            </a:r>
          </a:p>
        </p:txBody>
      </p:sp>
      <p:pic>
        <p:nvPicPr>
          <p:cNvPr id="9" name="Content Placeholder 8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4968978D-93B1-024B-B149-81F129F64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32" y="1998016"/>
            <a:ext cx="3841291" cy="4351338"/>
          </a:xfrm>
        </p:spPr>
      </p:pic>
      <p:pic>
        <p:nvPicPr>
          <p:cNvPr id="15" name="Graphic 14" descr="Car">
            <a:extLst>
              <a:ext uri="{FF2B5EF4-FFF2-40B4-BE49-F238E27FC236}">
                <a16:creationId xmlns:a16="http://schemas.microsoft.com/office/drawing/2014/main" id="{19B1A8EE-DC2A-BB4A-866C-3A0B4E30D5E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73770" y="5262556"/>
            <a:ext cx="569495" cy="569495"/>
          </a:xfrm>
          <a:prstGeom prst="rect">
            <a:avLst/>
          </a:prstGeom>
        </p:spPr>
      </p:pic>
      <p:pic>
        <p:nvPicPr>
          <p:cNvPr id="19" name="Graphic 18" descr="Man with baby">
            <a:extLst>
              <a:ext uri="{FF2B5EF4-FFF2-40B4-BE49-F238E27FC236}">
                <a16:creationId xmlns:a16="http://schemas.microsoft.com/office/drawing/2014/main" id="{DD5AAB6C-F8E9-0B44-94F1-51DA7082F36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10474" y="2831094"/>
            <a:ext cx="569495" cy="56949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7E55C50-7449-5149-A46F-71B11CCBFE8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59610" y="1646891"/>
            <a:ext cx="427992" cy="426886"/>
          </a:xfrm>
          <a:prstGeom prst="rect">
            <a:avLst/>
          </a:prstGeom>
        </p:spPr>
      </p:pic>
      <p:pic>
        <p:nvPicPr>
          <p:cNvPr id="26" name="Graphic 25" descr="Car">
            <a:extLst>
              <a:ext uri="{FF2B5EF4-FFF2-40B4-BE49-F238E27FC236}">
                <a16:creationId xmlns:a16="http://schemas.microsoft.com/office/drawing/2014/main" id="{E5A6BEC6-00A3-2E43-A56B-5B349DBD446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8195" y="5286843"/>
            <a:ext cx="569495" cy="569495"/>
          </a:xfrm>
          <a:prstGeom prst="rect">
            <a:avLst/>
          </a:prstGeom>
        </p:spPr>
      </p:pic>
      <p:pic>
        <p:nvPicPr>
          <p:cNvPr id="27" name="Graphic 26" descr="Man with baby">
            <a:extLst>
              <a:ext uri="{FF2B5EF4-FFF2-40B4-BE49-F238E27FC236}">
                <a16:creationId xmlns:a16="http://schemas.microsoft.com/office/drawing/2014/main" id="{D1AF65C0-C65E-8A42-A25D-A032FD78E8E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24900" y="2820660"/>
            <a:ext cx="569495" cy="56949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7823FBE-9607-6C45-9D63-A88BD36AF0F5}"/>
              </a:ext>
            </a:extLst>
          </p:cNvPr>
          <p:cNvCxnSpPr/>
          <p:nvPr/>
        </p:nvCxnSpPr>
        <p:spPr>
          <a:xfrm flipV="1">
            <a:off x="8483333" y="230109"/>
            <a:ext cx="0" cy="2969455"/>
          </a:xfrm>
          <a:prstGeom prst="straightConnector1">
            <a:avLst/>
          </a:prstGeom>
          <a:ln w="50800" cap="rnd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3505D8-4ED9-5A4B-8742-49C865095D2F}"/>
              </a:ext>
            </a:extLst>
          </p:cNvPr>
          <p:cNvCxnSpPr>
            <a:cxnSpLocks/>
          </p:cNvCxnSpPr>
          <p:nvPr/>
        </p:nvCxnSpPr>
        <p:spPr>
          <a:xfrm flipV="1">
            <a:off x="8483333" y="3192210"/>
            <a:ext cx="3210963" cy="1"/>
          </a:xfrm>
          <a:prstGeom prst="straightConnector1">
            <a:avLst/>
          </a:prstGeom>
          <a:ln w="508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FDD1251-B82F-C540-B8FC-F64218D28B15}"/>
              </a:ext>
            </a:extLst>
          </p:cNvPr>
          <p:cNvSpPr txBox="1"/>
          <p:nvPr/>
        </p:nvSpPr>
        <p:spPr>
          <a:xfrm>
            <a:off x="9704079" y="3199563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CEEA19C-0611-D94D-9AF7-547C5189CA5B}"/>
              </a:ext>
            </a:extLst>
          </p:cNvPr>
          <p:cNvSpPr txBox="1"/>
          <p:nvPr/>
        </p:nvSpPr>
        <p:spPr>
          <a:xfrm rot="16200000">
            <a:off x="7807123" y="1530170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PM2.5</a:t>
            </a:r>
          </a:p>
        </p:txBody>
      </p:sp>
      <p:pic>
        <p:nvPicPr>
          <p:cNvPr id="34" name="Graphic 33" descr="Man with baby">
            <a:extLst>
              <a:ext uri="{FF2B5EF4-FFF2-40B4-BE49-F238E27FC236}">
                <a16:creationId xmlns:a16="http://schemas.microsoft.com/office/drawing/2014/main" id="{980FDCFF-8A37-8646-8A96-1BAADE69D46A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59397" y="2068741"/>
            <a:ext cx="569495" cy="569495"/>
          </a:xfrm>
          <a:prstGeom prst="rect">
            <a:avLst/>
          </a:prstGeom>
        </p:spPr>
      </p:pic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BDCB823-6747-234A-AD3F-2115167C968E}"/>
              </a:ext>
            </a:extLst>
          </p:cNvPr>
          <p:cNvCxnSpPr/>
          <p:nvPr/>
        </p:nvCxnSpPr>
        <p:spPr>
          <a:xfrm flipV="1">
            <a:off x="8483333" y="3353643"/>
            <a:ext cx="0" cy="2969455"/>
          </a:xfrm>
          <a:prstGeom prst="straightConnector1">
            <a:avLst/>
          </a:prstGeom>
          <a:ln w="50800" cap="rnd">
            <a:solidFill>
              <a:schemeClr val="tx1"/>
            </a:solidFill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21F9E2C-698E-0A4B-95C1-8B8FE2051BCE}"/>
              </a:ext>
            </a:extLst>
          </p:cNvPr>
          <p:cNvCxnSpPr>
            <a:cxnSpLocks/>
          </p:cNvCxnSpPr>
          <p:nvPr/>
        </p:nvCxnSpPr>
        <p:spPr>
          <a:xfrm flipV="1">
            <a:off x="8483333" y="6315744"/>
            <a:ext cx="3210963" cy="1"/>
          </a:xfrm>
          <a:prstGeom prst="straightConnector1">
            <a:avLst/>
          </a:prstGeom>
          <a:ln w="50800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1AEF4EA7-1F8F-E14D-90AD-334B18E45086}"/>
              </a:ext>
            </a:extLst>
          </p:cNvPr>
          <p:cNvSpPr txBox="1"/>
          <p:nvPr/>
        </p:nvSpPr>
        <p:spPr>
          <a:xfrm>
            <a:off x="9704079" y="6323097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B8F00D-4E4D-024E-BB5D-4EEA9C373381}"/>
              </a:ext>
            </a:extLst>
          </p:cNvPr>
          <p:cNvSpPr txBox="1"/>
          <p:nvPr/>
        </p:nvSpPr>
        <p:spPr>
          <a:xfrm rot="16200000">
            <a:off x="7807123" y="4653704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PM2.5</a:t>
            </a:r>
          </a:p>
        </p:txBody>
      </p:sp>
      <p:pic>
        <p:nvPicPr>
          <p:cNvPr id="58" name="Graphic 57" descr="Car">
            <a:extLst>
              <a:ext uri="{FF2B5EF4-FFF2-40B4-BE49-F238E27FC236}">
                <a16:creationId xmlns:a16="http://schemas.microsoft.com/office/drawing/2014/main" id="{1037629D-8100-3D46-BDD1-D1B88AD2A2D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21542" y="4754207"/>
            <a:ext cx="569495" cy="56949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EE2B3DB8-2B80-2947-BC1B-21DA1AE5403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97131" y="2117245"/>
            <a:ext cx="406973" cy="402349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8F682B3D-D86E-8F49-BEE7-E932F5E7341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6905" y="2562241"/>
            <a:ext cx="381603" cy="3998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B2288D3-2F69-9F46-A4FC-81E894AD249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5360" y="2127852"/>
            <a:ext cx="406973" cy="402349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19DB94FA-5477-5943-A27E-D615E02864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85154" y="4372814"/>
            <a:ext cx="411401" cy="383974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60FBC9BA-291E-B640-AB0B-C38F040FF41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09211" y="1636380"/>
            <a:ext cx="427992" cy="42688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177BAB86-FDE9-2E48-938A-DCEC08AB0C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04651" y="3970403"/>
            <a:ext cx="406980" cy="380293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FC3491C4-CB68-BB47-9E94-EF02F949E55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31405" y="4785420"/>
            <a:ext cx="427992" cy="426886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B170276D-B8CE-324A-84FA-E74DFD7E48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82630" y="5164449"/>
            <a:ext cx="406973" cy="40234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BD8C6CA3-07DF-914E-8580-93D48E55E4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72002" y="3970403"/>
            <a:ext cx="406980" cy="3802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5835F1-FB6A-274B-8834-C8A6BC6896BF}"/>
              </a:ext>
            </a:extLst>
          </p:cNvPr>
          <p:cNvSpPr txBox="1"/>
          <p:nvPr/>
        </p:nvSpPr>
        <p:spPr>
          <a:xfrm>
            <a:off x="4265745" y="1323725"/>
            <a:ext cx="318101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Air quality prediction that reflect the environment impact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42A6151-217F-8C4B-A28F-EABB3C4302A8}"/>
              </a:ext>
            </a:extLst>
          </p:cNvPr>
          <p:cNvGrpSpPr/>
          <p:nvPr/>
        </p:nvGrpSpPr>
        <p:grpSpPr>
          <a:xfrm>
            <a:off x="2403769" y="2587831"/>
            <a:ext cx="5818010" cy="3400290"/>
            <a:chOff x="5353427" y="1989554"/>
            <a:chExt cx="5818010" cy="3400290"/>
          </a:xfrm>
        </p:grpSpPr>
        <p:pic>
          <p:nvPicPr>
            <p:cNvPr id="36" name="Picture 35" descr="A brown and white dog looking at the camera&#10;&#10;Description automatically generated">
              <a:extLst>
                <a:ext uri="{FF2B5EF4-FFF2-40B4-BE49-F238E27FC236}">
                  <a16:creationId xmlns:a16="http://schemas.microsoft.com/office/drawing/2014/main" id="{4414B66F-D2DC-F342-B609-DDFB42297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53395" y="3709380"/>
              <a:ext cx="1680464" cy="1680464"/>
            </a:xfrm>
            <a:prstGeom prst="rect">
              <a:avLst/>
            </a:prstGeom>
          </p:spPr>
        </p:pic>
        <p:sp>
          <p:nvSpPr>
            <p:cNvPr id="37" name="Oval Callout 36">
              <a:extLst>
                <a:ext uri="{FF2B5EF4-FFF2-40B4-BE49-F238E27FC236}">
                  <a16:creationId xmlns:a16="http://schemas.microsoft.com/office/drawing/2014/main" id="{47F49044-F4B8-E341-AEC5-FCA7BE7D2236}"/>
                </a:ext>
              </a:extLst>
            </p:cNvPr>
            <p:cNvSpPr/>
            <p:nvPr/>
          </p:nvSpPr>
          <p:spPr>
            <a:xfrm flipH="1">
              <a:off x="5353427" y="1989554"/>
              <a:ext cx="5818010" cy="1811856"/>
            </a:xfrm>
            <a:prstGeom prst="wedgeEllipse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2000" dirty="0">
                  <a:solidFill>
                    <a:schemeClr val="tx1"/>
                  </a:solidFill>
                </a:rPr>
                <a:t>Fine-scale predictions help me track accurate PM2.5 exposure from my daily walks!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03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0.02592 L 0.01667 0.02592 C 0.01706 0.02291 0.01927 0.01296 0.01914 0.0081 C 0.01914 0.003 0.01836 -0.00348 0.01628 -0.00463 C 0.01406 -0.00556 0.01016 -0.00209 0.00625 0.00138 " pathEditMode="relative" ptsTypes="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1667 0.02592 L 0.01667 0.02592 C 0.01706 0.02291 0.01927 0.01296 0.01914 0.0081 C 0.01914 0.003 0.01836 -0.00348 0.01628 -0.00463 C 0.01406 -0.00556 0.01016 -0.00209 0.00625 0.00138 " pathEditMode="relative" ptsTypes="AAAAAA"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638 -0.02245 L -0.00456 -0.05023 L -0.0056 -0.08009 L -0.00417 -0.10902 L -0.00456 -0.13287 L -0.00677 -0.15462 L -0.00377 -0.18819 L -0.00456 -0.19699 L -0.02461 -0.19814 L -0.04062 -0.20023 L -0.05247 -0.20208 L -0.07435 -0.20347 L -0.08672 -0.21273 L -0.0918 -0.22384 L -0.0918 -0.22384 " pathEditMode="relative" ptsTypes="AAAAAAAAAAAAAAAA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48148E-6 L -0.00638 -0.02246 L -0.00456 -0.05023 L -0.0056 -0.08009 L -0.00417 -0.10903 L -0.00456 -0.13287 L -0.00677 -0.15463 L -0.00378 -0.1882 L -0.00456 -0.19699 L -0.02461 -0.19815 L -0.04063 -0.20023 L -0.05248 -0.20208 L -0.07435 -0.20347 L -0.08672 -0.21273 L -0.0918 -0.22384 L -0.0918 -0.22361 " pathEditMode="relative" rAng="0" ptsTypes="AAAAAAAAAAAAAAAA">
                                      <p:cBhvr>
                                        <p:cTn id="2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96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3CA30-5179-2D47-8743-8C0306618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Hypothesis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5D70E-03F7-5348-99C3-BD11DA58BB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57934" cy="5032375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990000"/>
                </a:solidFill>
              </a:rPr>
              <a:t>Environmental characteristics </a:t>
            </a:r>
            <a:r>
              <a:rPr lang="en-US" sz="2400" dirty="0"/>
              <a:t>significantly impact air quality (e.g., PM2.5)</a:t>
            </a:r>
          </a:p>
          <a:p>
            <a:endParaRPr lang="en-US" sz="2400" dirty="0">
              <a:solidFill>
                <a:srgbClr val="00B050"/>
              </a:solidFill>
            </a:endParaRP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9ABAF711-C1E5-1F4C-8B05-273357B535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670" y="2588203"/>
            <a:ext cx="9342244" cy="2852908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DEB6C14-32AD-9D4A-9AAB-360FF5BAA722}"/>
              </a:ext>
            </a:extLst>
          </p:cNvPr>
          <p:cNvSpPr/>
          <p:nvPr/>
        </p:nvSpPr>
        <p:spPr>
          <a:xfrm>
            <a:off x="1098177" y="5576047"/>
            <a:ext cx="2411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222222"/>
                </a:solidFill>
                <a:latin typeface="Arial" charset="0"/>
              </a:rPr>
              <a:t>Source: [Liu et al., 2016]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88952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5993</TotalTime>
  <Words>4976</Words>
  <Application>Microsoft Macintosh PowerPoint</Application>
  <PresentationFormat>Widescreen</PresentationFormat>
  <Paragraphs>975</Paragraphs>
  <Slides>76</Slides>
  <Notes>51</Notes>
  <HiddenSlides>24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6" baseType="lpstr">
      <vt:lpstr>Freight Sans LF Pro Light</vt:lpstr>
      <vt:lpstr>NimbusRomNo9L</vt:lpstr>
      <vt:lpstr>var(--jp-code-font-family)</vt:lpstr>
      <vt:lpstr>Arial</vt:lpstr>
      <vt:lpstr>Calibri</vt:lpstr>
      <vt:lpstr>Calibri Light</vt:lpstr>
      <vt:lpstr>Cambria Math</vt:lpstr>
      <vt:lpstr>Helvetica Neue</vt:lpstr>
      <vt:lpstr>Merriweather</vt:lpstr>
      <vt:lpstr>Office Theme</vt:lpstr>
      <vt:lpstr>PowerPoint Presentation</vt:lpstr>
      <vt:lpstr>What are spatial AI methods? </vt:lpstr>
      <vt:lpstr>Why do we care?</vt:lpstr>
      <vt:lpstr>What are we building?</vt:lpstr>
      <vt:lpstr>Building Autocorrelation-Aware Representations for Fine-Scale Air Quality Prediction </vt:lpstr>
      <vt:lpstr>Motivation</vt:lpstr>
      <vt:lpstr>Not suitable for exposure tracking</vt:lpstr>
      <vt:lpstr>What we need:</vt:lpstr>
      <vt:lpstr>Hypothesis</vt:lpstr>
      <vt:lpstr>Challenges</vt:lpstr>
      <vt:lpstr>We build DeepLATTE</vt:lpstr>
      <vt:lpstr>Formally</vt:lpstr>
      <vt:lpstr>We build DeepLATTE (recap)</vt:lpstr>
      <vt:lpstr>Feature selection and compacting</vt:lpstr>
      <vt:lpstr>Learning Spatiotemporal Effects</vt:lpstr>
      <vt:lpstr>Are we done yet…</vt:lpstr>
      <vt:lpstr>Sparse &amp; unevenly distributed observations</vt:lpstr>
      <vt:lpstr>Use spatial data properties to our advantage</vt:lpstr>
      <vt:lpstr>Use Tobler’s first law of geography</vt:lpstr>
      <vt:lpstr>Use Tobler’s first law of geography</vt:lpstr>
      <vt:lpstr>Extend Tobler’s first law of geography</vt:lpstr>
      <vt:lpstr>Learning autocorrelation pattern in the embedding space</vt:lpstr>
      <vt:lpstr>Learning autocorrelation pattern in the embedding space</vt:lpstr>
      <vt:lpstr>Enforcing autocorrelation to refine embeddings</vt:lpstr>
      <vt:lpstr>Put everything together</vt:lpstr>
      <vt:lpstr>Experiment settings</vt:lpstr>
      <vt:lpstr>Experiment settings</vt:lpstr>
      <vt:lpstr>Quantitative analysis</vt:lpstr>
      <vt:lpstr>Evaluating geo-features</vt:lpstr>
      <vt:lpstr>Visualizing hourly average prediction patterns</vt:lpstr>
      <vt:lpstr>Spatial Visualizations Monthly Average Predictions</vt:lpstr>
      <vt:lpstr>Spatial Visualizations Monthly Average Predictions</vt:lpstr>
      <vt:lpstr>Evaluating selected dynamic features</vt:lpstr>
      <vt:lpstr>Evaluating selected static features</vt:lpstr>
      <vt:lpstr>Summary</vt:lpstr>
      <vt:lpstr>Generating Linked Historical Maps</vt:lpstr>
      <vt:lpstr>Why historical maps?</vt:lpstr>
      <vt:lpstr>Text on maps are useful but complex</vt:lpstr>
      <vt:lpstr>Generating linked historical maps</vt:lpstr>
      <vt:lpstr>Generating location phrases</vt:lpstr>
      <vt:lpstr>Geolocalization using location phrases</vt:lpstr>
      <vt:lpstr>Entity linking using map geolocation</vt:lpstr>
      <vt:lpstr>Experimental setting and metrics</vt:lpstr>
      <vt:lpstr>Geolocalization results for small dataset</vt:lpstr>
      <vt:lpstr>Geolocalization results for large dataset</vt:lpstr>
      <vt:lpstr>Summary with a query sample</vt:lpstr>
      <vt:lpstr>Ongoing: Object detection with weak annotation</vt:lpstr>
      <vt:lpstr>Results visualizations (cars)</vt:lpstr>
      <vt:lpstr>Ongoing: Detecting Trajectory Moving Behaviors Limited and Uncertain Contextual Data</vt:lpstr>
      <vt:lpstr>Ongoing: Encoding the World’s Geospatial Data</vt:lpstr>
      <vt:lpstr>Overall summary</vt:lpstr>
      <vt:lpstr>Acknowledgement</vt:lpstr>
      <vt:lpstr>Want to learn more?</vt:lpstr>
      <vt:lpstr>CSCI 5980/8980 (Spring 2022) Spatial Enabled Artificial Intelligence</vt:lpstr>
      <vt:lpstr>Course Load</vt:lpstr>
      <vt:lpstr>PowerPoint Presentation</vt:lpstr>
      <vt:lpstr>Natural Language Data (Natural Language Processing)</vt:lpstr>
      <vt:lpstr>PowerPoint Presentation</vt:lpstr>
      <vt:lpstr>Image Data (Computer Vision)</vt:lpstr>
      <vt:lpstr>PowerPoint Presentation</vt:lpstr>
      <vt:lpstr>Time-Series Data</vt:lpstr>
      <vt:lpstr>PowerPoint Presentation</vt:lpstr>
      <vt:lpstr>Historical Map Processing I: Object Detection with Weak Annotation</vt:lpstr>
      <vt:lpstr>Why Historical Maps?</vt:lpstr>
      <vt:lpstr>Make Historical Map Useful</vt:lpstr>
      <vt:lpstr>Problem Definition</vt:lpstr>
      <vt:lpstr>Challenges</vt:lpstr>
      <vt:lpstr>Why Generative Model?</vt:lpstr>
      <vt:lpstr>Generative Model using Weak Annotations</vt:lpstr>
      <vt:lpstr>PowerPoint Presentation</vt:lpstr>
      <vt:lpstr>Put Math Together with the Neural Networks</vt:lpstr>
      <vt:lpstr>Experiment</vt:lpstr>
      <vt:lpstr>Experiment Results</vt:lpstr>
      <vt:lpstr>Results visualizations (wetlands)</vt:lpstr>
      <vt:lpstr>Results visualizations (cars)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Yao-Yi Chiang</cp:lastModifiedBy>
  <cp:revision>143</cp:revision>
  <dcterms:created xsi:type="dcterms:W3CDTF">2020-03-29T17:18:13Z</dcterms:created>
  <dcterms:modified xsi:type="dcterms:W3CDTF">2022-04-09T16:19:21Z</dcterms:modified>
</cp:coreProperties>
</file>