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1"/>
  </p:sldMasterIdLst>
  <p:notesMasterIdLst>
    <p:notesMasterId r:id="rId47"/>
  </p:notesMasterIdLst>
  <p:sldIdLst>
    <p:sldId id="256" r:id="rId2"/>
    <p:sldId id="370" r:id="rId3"/>
    <p:sldId id="371" r:id="rId4"/>
    <p:sldId id="372" r:id="rId5"/>
    <p:sldId id="347" r:id="rId6"/>
    <p:sldId id="374" r:id="rId7"/>
    <p:sldId id="376" r:id="rId8"/>
    <p:sldId id="377" r:id="rId9"/>
    <p:sldId id="378" r:id="rId10"/>
    <p:sldId id="379" r:id="rId11"/>
    <p:sldId id="380" r:id="rId12"/>
    <p:sldId id="381" r:id="rId13"/>
    <p:sldId id="383" r:id="rId14"/>
    <p:sldId id="384" r:id="rId15"/>
    <p:sldId id="386" r:id="rId16"/>
    <p:sldId id="387" r:id="rId17"/>
    <p:sldId id="388" r:id="rId18"/>
    <p:sldId id="399" r:id="rId19"/>
    <p:sldId id="400" r:id="rId20"/>
    <p:sldId id="403" r:id="rId21"/>
    <p:sldId id="273" r:id="rId22"/>
    <p:sldId id="390" r:id="rId23"/>
    <p:sldId id="391" r:id="rId24"/>
    <p:sldId id="396" r:id="rId25"/>
    <p:sldId id="276" r:id="rId26"/>
    <p:sldId id="279" r:id="rId27"/>
    <p:sldId id="402" r:id="rId28"/>
    <p:sldId id="280" r:id="rId29"/>
    <p:sldId id="282" r:id="rId30"/>
    <p:sldId id="283" r:id="rId31"/>
    <p:sldId id="284" r:id="rId32"/>
    <p:sldId id="281" r:id="rId33"/>
    <p:sldId id="299" r:id="rId34"/>
    <p:sldId id="301" r:id="rId35"/>
    <p:sldId id="286" r:id="rId36"/>
    <p:sldId id="304" r:id="rId37"/>
    <p:sldId id="287" r:id="rId38"/>
    <p:sldId id="397" r:id="rId39"/>
    <p:sldId id="398" r:id="rId40"/>
    <p:sldId id="293" r:id="rId41"/>
    <p:sldId id="294" r:id="rId42"/>
    <p:sldId id="342" r:id="rId43"/>
    <p:sldId id="343" r:id="rId44"/>
    <p:sldId id="364" r:id="rId45"/>
    <p:sldId id="369" r:id="rId4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41"/>
    <p:restoredTop sz="83071"/>
  </p:normalViewPr>
  <p:slideViewPr>
    <p:cSldViewPr snapToGrid="0" snapToObjects="1">
      <p:cViewPr varScale="1">
        <p:scale>
          <a:sx n="168" d="100"/>
          <a:sy n="168" d="100"/>
        </p:scale>
        <p:origin x="227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AF8EEE-EF7E-8742-96B2-65C1BD215333}" type="datetimeFigureOut">
              <a:rPr lang="en-US" smtClean="0"/>
              <a:t>2/9/22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1152F1-1543-5748-A71C-43B11D21A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237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1152F1-1543-5748-A71C-43B11D21A14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4767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/>
              <a:t>Feature selection – we don’t know which variable in the built environment affect PM2.5 and from what distance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92E7C9-2188-264D-957A-ECCE7DC93EA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3410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1152F1-1543-5748-A71C-43B11D21A14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0777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92E7C9-2188-264D-957A-ECCE7DC93EA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8293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92E7C9-2188-264D-957A-ECCE7DC93EA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084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92E7C9-2188-264D-957A-ECCE7DC93EA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5681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92E7C9-2188-264D-957A-ECCE7DC93EA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5043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92E7C9-2188-264D-957A-ECCE7DC93EA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5462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92E7C9-2188-264D-957A-ECCE7DC93EA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5311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92E7C9-2188-264D-957A-ECCE7DC93EA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5353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92E7C9-2188-264D-957A-ECCE7DC93EA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57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1152F1-1543-5748-A71C-43B11D21A14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6415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92E7C9-2188-264D-957A-ECCE7DC93EA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6627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92E7C9-2188-264D-957A-ECCE7DC93EA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9694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92E7C9-2188-264D-957A-ECCE7DC93EA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3342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92E7C9-2188-264D-957A-ECCE7DC93EA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6608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92E7C9-2188-264D-957A-ECCE7DC93EA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1922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92E7C9-2188-264D-957A-ECCE7DC93EA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381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92E7C9-2188-264D-957A-ECCE7DC93EA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6439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92E7C9-2188-264D-957A-ECCE7DC93EA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6640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92E7C9-2188-264D-957A-ECCE7DC93EA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4779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1152F1-1543-5748-A71C-43B11D21A14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8813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1152F1-1543-5748-A71C-43B11D21A14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015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1152F1-1543-5748-A71C-43B11D21A14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7504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1152F1-1543-5748-A71C-43B11D21A14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5959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1152F1-1543-5748-A71C-43B11D21A14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8066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1152F1-1543-5748-A71C-43B11D21A14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7809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1152F1-1543-5748-A71C-43B11D21A14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0996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1152F1-1543-5748-A71C-43B11D21A14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703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C8D7F-02C0-E046-91CB-EBF02320A3C1}" type="datetime1">
              <a:rPr lang="en-US" smtClean="0"/>
              <a:pPr/>
              <a:t>2/9/22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137E7-F180-D043-87BE-208C74AB26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70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4E0F1-E41B-704F-BA82-7A6AC0588047}" type="datetime1">
              <a:rPr lang="en-US" smtClean="0"/>
              <a:t>2/9/22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137E7-F180-D043-87BE-208C74AB2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218513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4E0F1-E41B-704F-BA82-7A6AC0588047}" type="datetime1">
              <a:rPr lang="en-US" smtClean="0"/>
              <a:t>2/9/22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137E7-F180-D043-87BE-208C74AB2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889015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ingxuan-Title Only">
  <p:cSld name="Mingxuan-Title 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09480" y="274680"/>
            <a:ext cx="109725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5613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66713-A9BF-7E4C-947A-4C259898D0BE}" type="datetime1">
              <a:rPr lang="en-US" smtClean="0"/>
              <a:pPr/>
              <a:t>2/9/22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137E7-F180-D043-87BE-208C74AB26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960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E9BF4-5CCB-3946-8E68-97F3FD5A1352}" type="datetime1">
              <a:rPr lang="en-US" smtClean="0"/>
              <a:pPr/>
              <a:t>2/9/22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137E7-F180-D043-87BE-208C74AB26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747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FDE64-F728-FB4B-AF2A-33EF22527E1F}" type="datetime1">
              <a:rPr lang="en-US" smtClean="0"/>
              <a:pPr/>
              <a:t>2/9/22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137E7-F180-D043-87BE-208C74AB26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890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0C3E9-72AB-A042-A2D7-F8A041FAC881}" type="datetime1">
              <a:rPr lang="en-US" smtClean="0"/>
              <a:pPr/>
              <a:t>2/9/22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137E7-F180-D043-87BE-208C74AB26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427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60F05-C80C-FE4E-8BC4-B41A0643590A}" type="datetime1">
              <a:rPr lang="en-US" smtClean="0"/>
              <a:pPr/>
              <a:t>2/9/22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137E7-F180-D043-87BE-208C74AB26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183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77CF0-9982-2242-BB38-308892AD0416}" type="datetime1">
              <a:rPr lang="en-US" smtClean="0"/>
              <a:pPr/>
              <a:t>2/9/22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137E7-F180-D043-87BE-208C74AB26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519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46DA9-E739-1E41-865D-86A633AE97C2}" type="datetime1">
              <a:rPr lang="en-US" smtClean="0"/>
              <a:pPr/>
              <a:t>2/9/22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137E7-F180-D043-87BE-208C74AB26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593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DA62C-B83D-3045-B53E-5B0999033BBB}" type="datetime1">
              <a:rPr lang="en-US" smtClean="0"/>
              <a:pPr/>
              <a:t>2/9/22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137E7-F180-D043-87BE-208C74AB26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430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4E0F1-E41B-704F-BA82-7A6AC0588047}" type="datetime1">
              <a:rPr lang="en-US" smtClean="0"/>
              <a:t>2/9/22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137E7-F180-D043-87BE-208C74AB2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902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7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7" Type="http://schemas.openxmlformats.org/officeDocument/2006/relationships/image" Target="../media/image21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tiff"/><Relationship Id="rId7" Type="http://schemas.openxmlformats.org/officeDocument/2006/relationships/image" Target="../media/image29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tiff"/><Relationship Id="rId5" Type="http://schemas.openxmlformats.org/officeDocument/2006/relationships/image" Target="../media/image27.tiff"/><Relationship Id="rId4" Type="http://schemas.openxmlformats.org/officeDocument/2006/relationships/image" Target="../media/image26.tif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tiff"/><Relationship Id="rId13" Type="http://schemas.openxmlformats.org/officeDocument/2006/relationships/image" Target="../media/image42.png"/><Relationship Id="rId3" Type="http://schemas.openxmlformats.org/officeDocument/2006/relationships/image" Target="../media/image32.tiff"/><Relationship Id="rId7" Type="http://schemas.openxmlformats.org/officeDocument/2006/relationships/image" Target="../media/image36.tiff"/><Relationship Id="rId12" Type="http://schemas.openxmlformats.org/officeDocument/2006/relationships/image" Target="../media/image41.tiff"/><Relationship Id="rId2" Type="http://schemas.openxmlformats.org/officeDocument/2006/relationships/image" Target="../media/image31.tiff"/><Relationship Id="rId16" Type="http://schemas.openxmlformats.org/officeDocument/2006/relationships/image" Target="../media/image4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tiff"/><Relationship Id="rId11" Type="http://schemas.openxmlformats.org/officeDocument/2006/relationships/image" Target="../media/image40.tiff"/><Relationship Id="rId5" Type="http://schemas.openxmlformats.org/officeDocument/2006/relationships/image" Target="../media/image34.tiff"/><Relationship Id="rId15" Type="http://schemas.openxmlformats.org/officeDocument/2006/relationships/image" Target="../media/image44.png"/><Relationship Id="rId10" Type="http://schemas.openxmlformats.org/officeDocument/2006/relationships/image" Target="../media/image39.tiff"/><Relationship Id="rId4" Type="http://schemas.openxmlformats.org/officeDocument/2006/relationships/image" Target="../media/image33.tiff"/><Relationship Id="rId9" Type="http://schemas.openxmlformats.org/officeDocument/2006/relationships/image" Target="../media/image38.jpeg"/><Relationship Id="rId14" Type="http://schemas.openxmlformats.org/officeDocument/2006/relationships/image" Target="../media/image43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tiff"/><Relationship Id="rId4" Type="http://schemas.openxmlformats.org/officeDocument/2006/relationships/image" Target="../media/image26.tif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tiff"/><Relationship Id="rId7" Type="http://schemas.openxmlformats.org/officeDocument/2006/relationships/image" Target="../media/image29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tiff"/><Relationship Id="rId5" Type="http://schemas.openxmlformats.org/officeDocument/2006/relationships/image" Target="../media/image27.tiff"/><Relationship Id="rId4" Type="http://schemas.openxmlformats.org/officeDocument/2006/relationships/image" Target="../media/image26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66.png"/><Relationship Id="rId4" Type="http://schemas.openxmlformats.org/officeDocument/2006/relationships/image" Target="../media/image1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66.png"/><Relationship Id="rId4" Type="http://schemas.openxmlformats.org/officeDocument/2006/relationships/image" Target="../media/image1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66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atascience4all.org/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E65FE-56F9-F24B-8A67-CEE49DD9AA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Spatial Data Analytics with Classical Data Mining and Machine Learning Algorithms</a:t>
            </a:r>
            <a:endParaRPr lang="en-US" sz="4400" dirty="0"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1CFCAB-1429-CD4F-9A99-869F53A9782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+mn-lt"/>
              </a:rPr>
              <a:t>Yao-Yi Chiang</a:t>
            </a:r>
          </a:p>
          <a:p>
            <a:r>
              <a:rPr lang="en-US" dirty="0">
                <a:latin typeface="+mn-lt"/>
              </a:rPr>
              <a:t>Computer Science and Engineering</a:t>
            </a:r>
          </a:p>
          <a:p>
            <a:r>
              <a:rPr lang="en-US" dirty="0">
                <a:latin typeface="+mn-lt"/>
              </a:rPr>
              <a:t>University of Minnesota</a:t>
            </a:r>
          </a:p>
          <a:p>
            <a:r>
              <a:rPr lang="en-US" dirty="0" err="1">
                <a:latin typeface="+mn-lt"/>
              </a:rPr>
              <a:t>yaoyi@umn.edu</a:t>
            </a:r>
            <a:endParaRPr lang="en-US" dirty="0"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5F63C4-3D7A-4D40-A73E-F3D41CB4C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137E7-F180-D043-87BE-208C74AB267C}" type="slidenum">
              <a:rPr lang="en-US" smtClean="0"/>
              <a:t>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4E2D1A-BA36-8C4F-ADB5-5FAF97ABA1F9}"/>
              </a:ext>
            </a:extLst>
          </p:cNvPr>
          <p:cNvSpPr txBox="1"/>
          <p:nvPr/>
        </p:nvSpPr>
        <p:spPr>
          <a:xfrm>
            <a:off x="121931" y="6182393"/>
            <a:ext cx="2438283" cy="538609"/>
          </a:xfrm>
          <a:prstGeom prst="rect">
            <a:avLst/>
          </a:prstGeom>
          <a:solidFill>
            <a:srgbClr val="F8CB65"/>
          </a:solidFill>
        </p:spPr>
        <p:txBody>
          <a:bodyPr wrap="square" rtlCol="0">
            <a:spAutoFit/>
          </a:bodyPr>
          <a:lstStyle/>
          <a:p>
            <a:endParaRPr lang="en-US" sz="300" b="1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US" sz="1400" b="1" dirty="0">
                <a:solidFill>
                  <a:schemeClr val="accent3">
                    <a:lumMod val="50000"/>
                  </a:schemeClr>
                </a:solidFill>
              </a:rPr>
              <a:t>CC-BY</a:t>
            </a:r>
          </a:p>
          <a:p>
            <a:r>
              <a:rPr lang="en-US" sz="1100" b="1" dirty="0">
                <a:solidFill>
                  <a:schemeClr val="accent3">
                    <a:lumMod val="50000"/>
                  </a:schemeClr>
                </a:solidFill>
              </a:rPr>
              <a:t>Attribution               </a:t>
            </a:r>
            <a:endParaRPr lang="en-US" sz="11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899D8D-385E-5946-8D40-8786B38617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3026" y="6264412"/>
            <a:ext cx="1111324" cy="39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3233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E197028-B413-5B4D-9D8A-81CD432A8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 Methods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031048F-6B63-EB48-8283-008B0BDBA4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807645" cy="4351338"/>
          </a:xfrm>
        </p:spPr>
        <p:txBody>
          <a:bodyPr/>
          <a:lstStyle/>
          <a:p>
            <a:r>
              <a:rPr lang="en-US" dirty="0"/>
              <a:t>Some prediction variations in space, e.g., the road network is obvious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A873EB-07F0-FC46-A415-8A76D6AE8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137E7-F180-D043-87BE-208C74AB267C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CFA622-2A53-6145-82AA-42F1CE304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7568" y="1978838"/>
            <a:ext cx="7514432" cy="454698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A32AB74-D9C1-5E4E-83B4-4955BF8A5274}"/>
              </a:ext>
            </a:extLst>
          </p:cNvPr>
          <p:cNvSpPr/>
          <p:nvPr/>
        </p:nvSpPr>
        <p:spPr>
          <a:xfrm>
            <a:off x="8349459" y="210693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“Powered by proprietary algorithms,</a:t>
            </a:r>
          </a:p>
          <a:p>
            <a:r>
              <a:rPr lang="en-US" dirty="0"/>
              <a:t>strict QA &amp; machine learning.”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BF7FBA-1FED-564C-A6F1-85A102D6B9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389" y="5661575"/>
            <a:ext cx="3807645" cy="80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8400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1C3D0-733B-E349-9103-B148A2928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Existing Work for Air Quality Modeling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8465F3-ABF4-4B4D-8DA4-85E884DD36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rgbClr val="000000"/>
                </a:solidFill>
              </a:rPr>
              <a:t>The built environment has a strong impact on air quality but </a:t>
            </a:r>
            <a:r>
              <a:rPr lang="en-US" i="1" dirty="0">
                <a:solidFill>
                  <a:srgbClr val="C00000"/>
                </a:solidFill>
              </a:rPr>
              <a:t>how</a:t>
            </a:r>
            <a:r>
              <a:rPr lang="en-US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13042E-CB21-1C44-AE2C-DA4AF5C10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137E7-F180-D043-87BE-208C74AB267C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7EDAD80-DC10-7F46-A12F-7948AD2A5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3198" y="2508862"/>
            <a:ext cx="4529649" cy="2316592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5F58BAC-9133-FA48-9491-E9A43AA7E3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133"/>
          <a:stretch/>
        </p:blipFill>
        <p:spPr>
          <a:xfrm>
            <a:off x="2900295" y="2786533"/>
            <a:ext cx="2729210" cy="1761250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8EA5D1F-6347-EE43-B37C-C628792045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927" y="4913367"/>
            <a:ext cx="2113577" cy="119064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D4B49FC-567D-1447-B8F4-70AB1E9A12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051" y="5073247"/>
            <a:ext cx="2122530" cy="110371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00A3304-79B0-9B47-A574-A40AE31E59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350" y="4962335"/>
            <a:ext cx="2122529" cy="1343804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FF1767D-D109-2F44-8BCC-F04CD60485B4}"/>
              </a:ext>
            </a:extLst>
          </p:cNvPr>
          <p:cNvSpPr txBox="1"/>
          <p:nvPr/>
        </p:nvSpPr>
        <p:spPr>
          <a:xfrm>
            <a:off x="9841234" y="2642757"/>
            <a:ext cx="1062707" cy="28507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7925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7676122-9ABF-A84C-A882-FFA2A94FB1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5167" y="4996668"/>
            <a:ext cx="2220747" cy="124917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2" name="Up Arrow 21">
            <a:extLst>
              <a:ext uri="{FF2B5EF4-FFF2-40B4-BE49-F238E27FC236}">
                <a16:creationId xmlns:a16="http://schemas.microsoft.com/office/drawing/2014/main" id="{1EEB53B9-9FB3-664A-9101-999A8C57338F}"/>
              </a:ext>
            </a:extLst>
          </p:cNvPr>
          <p:cNvSpPr/>
          <p:nvPr/>
        </p:nvSpPr>
        <p:spPr>
          <a:xfrm>
            <a:off x="3308641" y="4151896"/>
            <a:ext cx="484632" cy="978408"/>
          </a:xfrm>
          <a:prstGeom prst="upArrow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Up Arrow 22">
            <a:extLst>
              <a:ext uri="{FF2B5EF4-FFF2-40B4-BE49-F238E27FC236}">
                <a16:creationId xmlns:a16="http://schemas.microsoft.com/office/drawing/2014/main" id="{8A58C9AF-7B9B-2547-955D-46D5BEA53461}"/>
              </a:ext>
            </a:extLst>
          </p:cNvPr>
          <p:cNvSpPr/>
          <p:nvPr/>
        </p:nvSpPr>
        <p:spPr>
          <a:xfrm>
            <a:off x="6216330" y="4151896"/>
            <a:ext cx="484632" cy="978408"/>
          </a:xfrm>
          <a:prstGeom prst="upArrow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Up Arrow 23">
            <a:extLst>
              <a:ext uri="{FF2B5EF4-FFF2-40B4-BE49-F238E27FC236}">
                <a16:creationId xmlns:a16="http://schemas.microsoft.com/office/drawing/2014/main" id="{1A4D7B80-DF7E-A74F-9BCD-9B470FC9F3E4}"/>
              </a:ext>
            </a:extLst>
          </p:cNvPr>
          <p:cNvSpPr/>
          <p:nvPr/>
        </p:nvSpPr>
        <p:spPr>
          <a:xfrm>
            <a:off x="4665519" y="4152150"/>
            <a:ext cx="484632" cy="978408"/>
          </a:xfrm>
          <a:prstGeom prst="upArrow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Up Arrow 24">
            <a:extLst>
              <a:ext uri="{FF2B5EF4-FFF2-40B4-BE49-F238E27FC236}">
                <a16:creationId xmlns:a16="http://schemas.microsoft.com/office/drawing/2014/main" id="{6DA1DAD1-5013-114E-BB0C-CC47234576A4}"/>
              </a:ext>
            </a:extLst>
          </p:cNvPr>
          <p:cNvSpPr/>
          <p:nvPr/>
        </p:nvSpPr>
        <p:spPr>
          <a:xfrm>
            <a:off x="7863528" y="4151896"/>
            <a:ext cx="484632" cy="978408"/>
          </a:xfrm>
          <a:prstGeom prst="upArrow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0242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CC901-7B6E-B14F-BC55-7A5FDB9ED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000000"/>
                </a:solidFill>
              </a:rPr>
              <a:t>Land-use Regression Models (LUR)</a:t>
            </a: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9C1EE-C3DC-CF4E-B399-1D7139F3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137E7-F180-D043-87BE-208C74AB267C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D4D1EA-661D-A745-936A-472161F0C6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642" y="1447509"/>
            <a:ext cx="928512" cy="9285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7CBF67-C090-C045-9DC6-3DCCAD0ACB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910" y="1450279"/>
            <a:ext cx="915345" cy="9153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2488C1-2B49-A941-AE07-F838ECFE98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609" y="1535059"/>
            <a:ext cx="928512" cy="9285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B1CCA9-F853-3B41-AB34-46251A1836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877" y="1537829"/>
            <a:ext cx="915345" cy="9153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A3F149-CC94-7D45-9F0A-30412B257A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576" y="1685836"/>
            <a:ext cx="928512" cy="9285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ABB395-0C48-C347-B1F5-70DF24EB88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844" y="1688606"/>
            <a:ext cx="915345" cy="9153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8087ED-3DF8-C047-87BC-3D7E489016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874" y="1794178"/>
            <a:ext cx="928512" cy="9285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55FD5C5-76A3-ED4F-9A3B-985C69B362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142" y="1796948"/>
            <a:ext cx="915345" cy="9153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675007E-FB87-EE47-B1A1-AE02F1F05D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472" y="1937848"/>
            <a:ext cx="928512" cy="9285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9628AB-2A53-9B40-A43F-2C0E9D97D9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740" y="1940618"/>
            <a:ext cx="915345" cy="9153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1124D77-FA4A-624B-8BA6-2F99853DCC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23"/>
          <a:stretch/>
        </p:blipFill>
        <p:spPr>
          <a:xfrm>
            <a:off x="1349815" y="1677074"/>
            <a:ext cx="6257071" cy="504440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91D9CDD-CB76-A942-8942-7D2CBE9E5407}"/>
              </a:ext>
            </a:extLst>
          </p:cNvPr>
          <p:cNvSpPr/>
          <p:nvPr/>
        </p:nvSpPr>
        <p:spPr>
          <a:xfrm>
            <a:off x="8080722" y="3625878"/>
            <a:ext cx="299967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/>
              <a:t>Expert-selected</a:t>
            </a:r>
            <a:r>
              <a:rPr lang="zh-TW" altLang="en-US" sz="2400" b="1" dirty="0"/>
              <a:t> </a:t>
            </a:r>
            <a:r>
              <a:rPr lang="en-US" altLang="zh-TW" sz="2400" b="1" dirty="0"/>
              <a:t>&amp;</a:t>
            </a:r>
            <a:r>
              <a:rPr lang="en-US" altLang="zh-CN" sz="2400" dirty="0"/>
              <a:t> </a:t>
            </a:r>
          </a:p>
          <a:p>
            <a:pPr algn="ctr"/>
            <a:r>
              <a:rPr lang="en-US" altLang="zh-CN" sz="2400" b="1" dirty="0"/>
              <a:t>Area-specific</a:t>
            </a:r>
            <a:endParaRPr lang="en-US" altLang="zh-CN" sz="2400" dirty="0"/>
          </a:p>
          <a:p>
            <a:pPr algn="ctr"/>
            <a:r>
              <a:rPr lang="en-US" altLang="zh-CN" sz="2400" dirty="0"/>
              <a:t> </a:t>
            </a:r>
          </a:p>
          <a:p>
            <a:pPr algn="ctr"/>
            <a:r>
              <a:rPr lang="en-US" altLang="zh-CN" sz="2000" dirty="0"/>
              <a:t>e.g., PM</a:t>
            </a:r>
            <a:r>
              <a:rPr lang="en-US" altLang="zh-CN" sz="2000" baseline="-25000" dirty="0"/>
              <a:t>2.5</a:t>
            </a:r>
            <a:r>
              <a:rPr lang="en-US" altLang="zh-CN" sz="2000" dirty="0"/>
              <a:t> concentrations is high near </a:t>
            </a:r>
            <a:r>
              <a:rPr lang="en-US" altLang="zh-CN" sz="2000" dirty="0">
                <a:solidFill>
                  <a:srgbClr val="C00000"/>
                </a:solidFill>
              </a:rPr>
              <a:t>500 meters </a:t>
            </a:r>
            <a:r>
              <a:rPr lang="en-US" altLang="zh-CN" sz="2000" dirty="0"/>
              <a:t>of </a:t>
            </a:r>
            <a:r>
              <a:rPr lang="en-US" altLang="zh-CN" sz="2000" dirty="0">
                <a:solidFill>
                  <a:srgbClr val="C00000"/>
                </a:solidFill>
              </a:rPr>
              <a:t>highways</a:t>
            </a:r>
            <a:r>
              <a:rPr lang="en-US" altLang="zh-CN" sz="2000" dirty="0"/>
              <a:t> in </a:t>
            </a:r>
            <a:r>
              <a:rPr lang="en-US" altLang="zh-CN" sz="2000" dirty="0">
                <a:solidFill>
                  <a:srgbClr val="C00000"/>
                </a:solidFill>
              </a:rPr>
              <a:t>Los Angeles</a:t>
            </a:r>
            <a:endParaRPr lang="en-US" altLang="zh-CN" dirty="0">
              <a:solidFill>
                <a:srgbClr val="C0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45874A4-A7FE-7C47-BB5E-9E5843440269}"/>
              </a:ext>
            </a:extLst>
          </p:cNvPr>
          <p:cNvSpPr/>
          <p:nvPr/>
        </p:nvSpPr>
        <p:spPr>
          <a:xfrm>
            <a:off x="0" y="6611779"/>
            <a:ext cx="136608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222222"/>
                </a:solidFill>
              </a:rPr>
              <a:t>Source: Liu et al., 2016</a:t>
            </a:r>
            <a:endParaRPr lang="en-US" sz="10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AF5BDC7-7B96-7F49-A86D-E9AA0BFEBFD3}"/>
              </a:ext>
            </a:extLst>
          </p:cNvPr>
          <p:cNvSpPr/>
          <p:nvPr/>
        </p:nvSpPr>
        <p:spPr>
          <a:xfrm>
            <a:off x="4394122" y="2048910"/>
            <a:ext cx="2520363" cy="78364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9" name="Curved Connector 18">
            <a:extLst>
              <a:ext uri="{FF2B5EF4-FFF2-40B4-BE49-F238E27FC236}">
                <a16:creationId xmlns:a16="http://schemas.microsoft.com/office/drawing/2014/main" id="{2DA7055F-7981-9C48-9C23-6173381EEDEB}"/>
              </a:ext>
            </a:extLst>
          </p:cNvPr>
          <p:cNvCxnSpPr>
            <a:cxnSpLocks/>
            <a:stCxn id="18" idx="3"/>
            <a:endCxn id="16" idx="0"/>
          </p:cNvCxnSpPr>
          <p:nvPr/>
        </p:nvCxnSpPr>
        <p:spPr>
          <a:xfrm>
            <a:off x="6914485" y="2440731"/>
            <a:ext cx="2666073" cy="1185147"/>
          </a:xfrm>
          <a:prstGeom prst="curvedConnector2">
            <a:avLst/>
          </a:prstGeom>
          <a:ln>
            <a:solidFill>
              <a:srgbClr val="99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7FFB333-90ED-0447-8C98-3582ABBB17A7}"/>
              </a:ext>
            </a:extLst>
          </p:cNvPr>
          <p:cNvCxnSpPr/>
          <p:nvPr/>
        </p:nvCxnSpPr>
        <p:spPr>
          <a:xfrm>
            <a:off x="5195581" y="4337183"/>
            <a:ext cx="722858" cy="1613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4B0E8E9-1B37-6A42-86A4-D95F2178DB60}"/>
              </a:ext>
            </a:extLst>
          </p:cNvPr>
          <p:cNvCxnSpPr/>
          <p:nvPr/>
        </p:nvCxnSpPr>
        <p:spPr>
          <a:xfrm flipV="1">
            <a:off x="5173164" y="4761509"/>
            <a:ext cx="535482" cy="88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E31736B-3CB9-4C49-8730-D21FDB48FCFB}"/>
              </a:ext>
            </a:extLst>
          </p:cNvPr>
          <p:cNvCxnSpPr/>
          <p:nvPr/>
        </p:nvCxnSpPr>
        <p:spPr>
          <a:xfrm flipV="1">
            <a:off x="5410425" y="5408794"/>
            <a:ext cx="535482" cy="88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FA960BC-AED4-664E-8E9C-4D72518790BB}"/>
              </a:ext>
            </a:extLst>
          </p:cNvPr>
          <p:cNvCxnSpPr/>
          <p:nvPr/>
        </p:nvCxnSpPr>
        <p:spPr>
          <a:xfrm>
            <a:off x="4483698" y="5536602"/>
            <a:ext cx="311376" cy="1613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5C48122-BEDC-8D4F-9D5B-6DE6C28FD497}"/>
              </a:ext>
            </a:extLst>
          </p:cNvPr>
          <p:cNvCxnSpPr>
            <a:cxnSpLocks/>
          </p:cNvCxnSpPr>
          <p:nvPr/>
        </p:nvCxnSpPr>
        <p:spPr>
          <a:xfrm>
            <a:off x="2615205" y="5757437"/>
            <a:ext cx="278152" cy="1613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597FA92A-203B-8446-8B19-0D8B451D46D8}"/>
              </a:ext>
            </a:extLst>
          </p:cNvPr>
          <p:cNvSpPr txBox="1"/>
          <p:nvPr/>
        </p:nvSpPr>
        <p:spPr>
          <a:xfrm rot="20094622">
            <a:off x="2718626" y="5454045"/>
            <a:ext cx="6198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</a:rPr>
              <a:t>Taiwan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83EBD1A-0F2A-CB46-9F87-95F6597343CB}"/>
              </a:ext>
            </a:extLst>
          </p:cNvPr>
          <p:cNvCxnSpPr>
            <a:cxnSpLocks/>
          </p:cNvCxnSpPr>
          <p:nvPr/>
        </p:nvCxnSpPr>
        <p:spPr>
          <a:xfrm flipV="1">
            <a:off x="4472811" y="6578803"/>
            <a:ext cx="832316" cy="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8E35F78-E53E-8D4C-A710-7BE3BDBA83F0}"/>
              </a:ext>
            </a:extLst>
          </p:cNvPr>
          <p:cNvCxnSpPr>
            <a:cxnSpLocks/>
          </p:cNvCxnSpPr>
          <p:nvPr/>
        </p:nvCxnSpPr>
        <p:spPr>
          <a:xfrm>
            <a:off x="5708646" y="6450267"/>
            <a:ext cx="237261" cy="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5B1E560-C2DE-5A41-8C3D-ADAB2F90D788}"/>
              </a:ext>
            </a:extLst>
          </p:cNvPr>
          <p:cNvCxnSpPr>
            <a:cxnSpLocks/>
          </p:cNvCxnSpPr>
          <p:nvPr/>
        </p:nvCxnSpPr>
        <p:spPr>
          <a:xfrm>
            <a:off x="5291794" y="6065576"/>
            <a:ext cx="237261" cy="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80184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CC901-7B6E-B14F-BC55-7A5FDB9ED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solidFill>
                  <a:srgbClr val="000000"/>
                </a:solidFill>
              </a:rPr>
              <a:t>LUR Limitations</a:t>
            </a:r>
            <a:endParaRPr lang="en-US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223AAB-5CCB-8349-97E5-5DFDBE72A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6213815" cy="4351338"/>
          </a:xfrm>
        </p:spPr>
        <p:txBody>
          <a:bodyPr/>
          <a:lstStyle/>
          <a:p>
            <a:pPr marL="285750" indent="-285750"/>
            <a:r>
              <a:rPr lang="en-US" dirty="0">
                <a:solidFill>
                  <a:srgbClr val="000000"/>
                </a:solidFill>
              </a:rPr>
              <a:t>Experts are expensive</a:t>
            </a:r>
          </a:p>
          <a:p>
            <a:pPr marL="285750" indent="-285750"/>
            <a:r>
              <a:rPr lang="en-US" dirty="0">
                <a:solidFill>
                  <a:srgbClr val="000000"/>
                </a:solidFill>
              </a:rPr>
              <a:t>Do not scale well for predictions at various spatial and temporal resolutions</a:t>
            </a:r>
          </a:p>
          <a:p>
            <a:pPr marL="285750" indent="-285750"/>
            <a:r>
              <a:rPr lang="en-US" dirty="0">
                <a:solidFill>
                  <a:srgbClr val="000000"/>
                </a:solidFill>
              </a:rPr>
              <a:t>Sometimes rely heavily on datasets that are not easy to obtain</a:t>
            </a:r>
          </a:p>
          <a:p>
            <a:pPr marL="742950" lvl="1" indent="-285750"/>
            <a:r>
              <a:rPr lang="en-US" sz="2800" dirty="0">
                <a:solidFill>
                  <a:srgbClr val="000000"/>
                </a:solidFill>
              </a:rPr>
              <a:t>e.g., traffic</a:t>
            </a:r>
          </a:p>
          <a:p>
            <a:pPr marL="285750" indent="-285750"/>
            <a:endParaRPr lang="en-US" dirty="0">
              <a:solidFill>
                <a:srgbClr val="000000"/>
              </a:solidFill>
            </a:endParaRPr>
          </a:p>
          <a:p>
            <a:pPr marL="285750" indent="-285750"/>
            <a:endParaRPr lang="en-US" dirty="0">
              <a:solidFill>
                <a:srgbClr val="00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9C1EE-C3DC-CF4E-B399-1D7139F3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137E7-F180-D043-87BE-208C74AB267C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D4D1EA-661D-A745-936A-472161F0C6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819" y="2465431"/>
            <a:ext cx="1274456" cy="12744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7CBF67-C090-C045-9DC6-3DCCAD0ACB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175" y="2468201"/>
            <a:ext cx="1256383" cy="12563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2488C1-2B49-A941-AE07-F838ECFE98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565" y="2938135"/>
            <a:ext cx="1274456" cy="12744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B1CCA9-F853-3B41-AB34-46251A1836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142" y="2555751"/>
            <a:ext cx="1256383" cy="12563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A3F149-CC94-7D45-9F0A-30412B257A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1458" y="2105101"/>
            <a:ext cx="1274456" cy="12744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ABB395-0C48-C347-B1F5-70DF24EB88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461" y="2680683"/>
            <a:ext cx="1256383" cy="12563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8087ED-3DF8-C047-87BC-3D7E489016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071" y="2928906"/>
            <a:ext cx="1274456" cy="12744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55FD5C5-76A3-ED4F-9A3B-985C69B362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440" y="3670385"/>
            <a:ext cx="1256383" cy="12563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675007E-FB87-EE47-B1A1-AE02F1F05D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792" y="4023244"/>
            <a:ext cx="1274456" cy="12744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9628AB-2A53-9B40-A43F-2C0E9D97D9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984" y="3498029"/>
            <a:ext cx="1256383" cy="125638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45874A4-A7FE-7C47-BB5E-9E5843440269}"/>
              </a:ext>
            </a:extLst>
          </p:cNvPr>
          <p:cNvSpPr/>
          <p:nvPr/>
        </p:nvSpPr>
        <p:spPr>
          <a:xfrm>
            <a:off x="0" y="6611779"/>
            <a:ext cx="136608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222222"/>
                </a:solidFill>
              </a:rPr>
              <a:t>Source: Liu et al., 2016</a:t>
            </a:r>
            <a:endParaRPr lang="en-US" sz="10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01ECB0E-652A-384B-8901-CA487AA21993}"/>
              </a:ext>
            </a:extLst>
          </p:cNvPr>
          <p:cNvSpPr txBox="1"/>
          <p:nvPr/>
        </p:nvSpPr>
        <p:spPr>
          <a:xfrm>
            <a:off x="1187532" y="5297700"/>
            <a:ext cx="40006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Can we do better?</a:t>
            </a:r>
          </a:p>
        </p:txBody>
      </p:sp>
    </p:spTree>
    <p:extLst>
      <p:ext uri="{BB962C8B-B14F-4D97-AF65-F5344CB8AC3E}">
        <p14:creationId xmlns:p14="http://schemas.microsoft.com/office/powerpoint/2010/main" val="9267741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874DB-9226-2C45-97CE-F9B832BE1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err="1"/>
              <a:t>JonSnow</a:t>
            </a:r>
            <a:r>
              <a:rPr lang="en-US" sz="4000" dirty="0"/>
              <a:t>: Data-Driven Air Quality Prediction at Fine-Spatial Scale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D64D6F-5ACC-6C41-B817-13DC4C35A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257800" cy="4351338"/>
          </a:xfrm>
        </p:spPr>
        <p:txBody>
          <a:bodyPr>
            <a:noAutofit/>
          </a:bodyPr>
          <a:lstStyle/>
          <a:p>
            <a:pPr marL="514350" lvl="1" indent="-342900">
              <a:spcBef>
                <a:spcPts val="450"/>
              </a:spcBef>
              <a:spcAft>
                <a:spcPts val="450"/>
              </a:spcAft>
              <a:buClr>
                <a:srgbClr val="000000"/>
              </a:buClr>
            </a:pPr>
            <a:r>
              <a:rPr lang="en-US" altLang="zh-CN" sz="2800" dirty="0">
                <a:solidFill>
                  <a:prstClr val="black"/>
                </a:solidFill>
              </a:rPr>
              <a:t>Problem</a:t>
            </a:r>
          </a:p>
          <a:p>
            <a:pPr marL="971550" lvl="2" indent="-342900">
              <a:spcBef>
                <a:spcPts val="450"/>
              </a:spcBef>
              <a:spcAft>
                <a:spcPts val="450"/>
              </a:spcAft>
              <a:buClr>
                <a:srgbClr val="000000"/>
              </a:buClr>
            </a:pPr>
            <a:r>
              <a:rPr lang="en-US" altLang="zh-CN" sz="2400" dirty="0">
                <a:solidFill>
                  <a:prstClr val="black"/>
                </a:solidFill>
              </a:rPr>
              <a:t>Given </a:t>
            </a:r>
            <a:r>
              <a:rPr lang="en-US" altLang="zh-CN" sz="2400" dirty="0">
                <a:solidFill>
                  <a:srgbClr val="C00000"/>
                </a:solidFill>
              </a:rPr>
              <a:t>some sensors and their locations</a:t>
            </a:r>
            <a:r>
              <a:rPr lang="en-US" altLang="zh-CN" sz="2400" dirty="0">
                <a:solidFill>
                  <a:prstClr val="black"/>
                </a:solidFill>
              </a:rPr>
              <a:t>, predicting </a:t>
            </a:r>
            <a:r>
              <a:rPr lang="en-US" altLang="zh-CN" sz="2400" dirty="0">
                <a:solidFill>
                  <a:srgbClr val="00B050"/>
                </a:solidFill>
              </a:rPr>
              <a:t>air quality for locations that do not have a sensor</a:t>
            </a:r>
          </a:p>
          <a:p>
            <a:pPr marL="514350" lvl="1" indent="-342900">
              <a:spcBef>
                <a:spcPts val="450"/>
              </a:spcBef>
              <a:spcAft>
                <a:spcPts val="450"/>
              </a:spcAft>
              <a:buClr>
                <a:srgbClr val="000000"/>
              </a:buClr>
            </a:pPr>
            <a:r>
              <a:rPr lang="en-US" altLang="zh-CN" sz="2800" dirty="0">
                <a:solidFill>
                  <a:prstClr val="black"/>
                </a:solidFill>
              </a:rPr>
              <a:t>Hypothesis</a:t>
            </a:r>
          </a:p>
          <a:p>
            <a:pPr marL="971550" lvl="2" indent="-342900">
              <a:spcBef>
                <a:spcPts val="450"/>
              </a:spcBef>
              <a:spcAft>
                <a:spcPts val="450"/>
              </a:spcAft>
              <a:buClr>
                <a:srgbClr val="000000"/>
              </a:buClr>
            </a:pPr>
            <a:r>
              <a:rPr lang="en-US" altLang="zh-CN" sz="2400" dirty="0">
                <a:solidFill>
                  <a:srgbClr val="0070C0"/>
                </a:solidFill>
              </a:rPr>
              <a:t>Similar environments should have a similar air quality</a:t>
            </a:r>
          </a:p>
          <a:p>
            <a:pPr marL="828675" lvl="2" indent="-257175">
              <a:spcBef>
                <a:spcPts val="450"/>
              </a:spcBef>
              <a:spcAft>
                <a:spcPts val="450"/>
              </a:spcAft>
              <a:buClr>
                <a:srgbClr val="000000"/>
              </a:buClr>
              <a:buFont typeface="Arial" charset="0"/>
              <a:buChar char="•"/>
            </a:pPr>
            <a:endParaRPr lang="en-US" altLang="zh-CN" sz="1800" dirty="0">
              <a:solidFill>
                <a:prstClr val="black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5803DF-6675-FD4C-9FB6-824ABBE9E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137E7-F180-D043-87BE-208C74AB267C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33E5EFE-738D-D043-B876-09ACFD6FA3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9220" y="4130048"/>
            <a:ext cx="2639670" cy="1760261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675E5CC-E47F-AE48-A491-ABEB5E650C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7307" y="3674856"/>
            <a:ext cx="1643751" cy="1723252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625AB15-5595-4F47-B2F4-BDE104FEE1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0049" y="3756443"/>
            <a:ext cx="2324948" cy="1569640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6B6FC14-C9F5-2E46-A524-D8EA3D7326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9494" y="5148122"/>
            <a:ext cx="2082137" cy="1561603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2928C08-29EF-0847-86A4-E8B5EA9CA6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10119" y="4901648"/>
            <a:ext cx="2386366" cy="1668287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54EB47E-4ED3-D343-9573-F3DB7A2372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579" y="1922603"/>
            <a:ext cx="5145157" cy="1572317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355493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EF444-9AC4-764D-9380-39003A6E0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Collection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D7FA1-9B70-5F46-9AC6-8AA634A818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spcBef>
                <a:spcPts val="450"/>
              </a:spcBef>
              <a:spcAft>
                <a:spcPts val="450"/>
              </a:spcAft>
              <a:buClr>
                <a:schemeClr val="tx1"/>
              </a:buClr>
              <a:buNone/>
            </a:pPr>
            <a:r>
              <a:rPr lang="en-US" altLang="zh-CN" sz="2400" dirty="0"/>
              <a:t>PRISMS-DSCIC</a:t>
            </a:r>
            <a:r>
              <a:rPr lang="en-US" altLang="zh-CN" sz="2400" b="1" dirty="0"/>
              <a:t> </a:t>
            </a:r>
            <a:r>
              <a:rPr lang="mr-IN" altLang="zh-CN" sz="2400" dirty="0"/>
              <a:t>–</a:t>
            </a:r>
            <a:r>
              <a:rPr lang="en-US" altLang="zh-CN" sz="2400" dirty="0"/>
              <a:t> </a:t>
            </a:r>
            <a:r>
              <a:rPr lang="en-US" altLang="zh-CN" sz="2000" dirty="0"/>
              <a:t>A scalable data integration and analysis architecture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C8030E-0DC9-C74D-B8C6-8359B2826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137E7-F180-D043-87BE-208C74AB267C}" type="slidenum">
              <a:rPr lang="en-US" smtClean="0"/>
              <a:pPr/>
              <a:t>15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00CB1C2-A0FC-8044-BE59-F766F120C545}"/>
              </a:ext>
            </a:extLst>
          </p:cNvPr>
          <p:cNvGrpSpPr/>
          <p:nvPr/>
        </p:nvGrpSpPr>
        <p:grpSpPr>
          <a:xfrm>
            <a:off x="2470207" y="2316116"/>
            <a:ext cx="8875365" cy="4030795"/>
            <a:chOff x="1121489" y="2585546"/>
            <a:chExt cx="9564484" cy="414107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7268658-D5DB-7745-8A96-8A205A3790DA}"/>
                </a:ext>
              </a:extLst>
            </p:cNvPr>
            <p:cNvSpPr txBox="1"/>
            <p:nvPr/>
          </p:nvSpPr>
          <p:spPr>
            <a:xfrm>
              <a:off x="7879984" y="4627889"/>
              <a:ext cx="2805989" cy="393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Integration and Storage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395BD5E-6BFF-C542-A03B-6389E49D384F}"/>
                </a:ext>
              </a:extLst>
            </p:cNvPr>
            <p:cNvGrpSpPr/>
            <p:nvPr/>
          </p:nvGrpSpPr>
          <p:grpSpPr>
            <a:xfrm>
              <a:off x="1121489" y="2585546"/>
              <a:ext cx="9131724" cy="4141076"/>
              <a:chOff x="1121489" y="2585546"/>
              <a:chExt cx="9131724" cy="4141076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1A9C4CCB-4D8A-7849-A86A-98D305AE9E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207641" y="3780189"/>
                <a:ext cx="1048797" cy="515170"/>
              </a:xfrm>
              <a:prstGeom prst="rect">
                <a:avLst/>
              </a:prstGeom>
            </p:spPr>
          </p:pic>
          <p:sp>
            <p:nvSpPr>
              <p:cNvPr id="9" name="Left Brace 8">
                <a:extLst>
                  <a:ext uri="{FF2B5EF4-FFF2-40B4-BE49-F238E27FC236}">
                    <a16:creationId xmlns:a16="http://schemas.microsoft.com/office/drawing/2014/main" id="{8B3EB65F-ACFC-D745-AF7A-855E12C1F336}"/>
                  </a:ext>
                </a:extLst>
              </p:cNvPr>
              <p:cNvSpPr/>
              <p:nvPr/>
            </p:nvSpPr>
            <p:spPr>
              <a:xfrm>
                <a:off x="3847142" y="3825612"/>
                <a:ext cx="224045" cy="615690"/>
              </a:xfrm>
              <a:prstGeom prst="lef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2AA71F0D-45D1-704A-8F8C-AD38699740FA}"/>
                  </a:ext>
                </a:extLst>
              </p:cNvPr>
              <p:cNvCxnSpPr>
                <a:stCxn id="16" idx="0"/>
                <a:endCxn id="15" idx="2"/>
              </p:cNvCxnSpPr>
              <p:nvPr/>
            </p:nvCxnSpPr>
            <p:spPr>
              <a:xfrm flipH="1" flipV="1">
                <a:off x="4732040" y="4319181"/>
                <a:ext cx="5721" cy="152898"/>
              </a:xfrm>
              <a:prstGeom prst="straightConnector1">
                <a:avLst/>
              </a:prstGeom>
              <a:ln w="28575">
                <a:solidFill>
                  <a:schemeClr val="accent1">
                    <a:lumMod val="75000"/>
                  </a:schemeClr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CC8EB470-A039-384A-BA33-7B8246053C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572585" y="2979343"/>
                <a:ext cx="911954" cy="763980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53D80874-83F8-6047-8CF2-C9B21077F1E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122471" y="2585546"/>
                <a:ext cx="1191822" cy="897990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28767E24-FE51-B446-A9F4-894F4ED10A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59045" y="2964233"/>
                <a:ext cx="1302585" cy="510440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B8AD7621-EF81-7B4E-B65F-FB6C1BE8B7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473052" y="4356956"/>
                <a:ext cx="1213241" cy="514248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BC8ED1D8-8EB7-5543-ABB9-6E0563E90E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324912" y="4472079"/>
                <a:ext cx="825697" cy="587114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526B572-67C4-9842-89F3-25123AD6AE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t="11779"/>
              <a:stretch/>
            </p:blipFill>
            <p:spPr>
              <a:xfrm>
                <a:off x="4071188" y="5209538"/>
                <a:ext cx="1341490" cy="496381"/>
              </a:xfrm>
              <a:prstGeom prst="rect">
                <a:avLst/>
              </a:prstGeom>
            </p:spPr>
          </p:pic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E9F64061-2AE0-5640-9A3E-F6EA7A09BDB3}"/>
                  </a:ext>
                </a:extLst>
              </p:cNvPr>
              <p:cNvCxnSpPr>
                <a:stCxn id="17" idx="0"/>
                <a:endCxn id="16" idx="2"/>
              </p:cNvCxnSpPr>
              <p:nvPr/>
            </p:nvCxnSpPr>
            <p:spPr>
              <a:xfrm flipH="1" flipV="1">
                <a:off x="4737761" y="5059192"/>
                <a:ext cx="4172" cy="150346"/>
              </a:xfrm>
              <a:prstGeom prst="straightConnector1">
                <a:avLst/>
              </a:prstGeom>
              <a:ln w="28575">
                <a:solidFill>
                  <a:schemeClr val="accent1">
                    <a:lumMod val="75000"/>
                  </a:schemeClr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A45824A1-757E-2F45-BC1B-C2B6086E456B}"/>
                  </a:ext>
                </a:extLst>
              </p:cNvPr>
              <p:cNvCxnSpPr>
                <a:stCxn id="15" idx="0"/>
                <a:endCxn id="13" idx="2"/>
              </p:cNvCxnSpPr>
              <p:nvPr/>
            </p:nvCxnSpPr>
            <p:spPr>
              <a:xfrm flipH="1" flipV="1">
                <a:off x="3410337" y="3474672"/>
                <a:ext cx="1321702" cy="329337"/>
              </a:xfrm>
              <a:prstGeom prst="straightConnector1">
                <a:avLst/>
              </a:prstGeom>
              <a:ln w="28575">
                <a:solidFill>
                  <a:schemeClr val="accent1">
                    <a:lumMod val="75000"/>
                  </a:schemeClr>
                </a:solidFill>
                <a:prstDash val="solid"/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05970B9B-4101-D64C-9BC2-C01DEC44217F}"/>
                  </a:ext>
                </a:extLst>
              </p:cNvPr>
              <p:cNvCxnSpPr>
                <a:stCxn id="15" idx="0"/>
                <a:endCxn id="12" idx="2"/>
              </p:cNvCxnSpPr>
              <p:nvPr/>
            </p:nvCxnSpPr>
            <p:spPr>
              <a:xfrm flipH="1" flipV="1">
                <a:off x="4718382" y="3483536"/>
                <a:ext cx="13657" cy="320473"/>
              </a:xfrm>
              <a:prstGeom prst="straightConnector1">
                <a:avLst/>
              </a:prstGeom>
              <a:ln w="28575">
                <a:solidFill>
                  <a:schemeClr val="accent1">
                    <a:lumMod val="75000"/>
                  </a:schemeClr>
                </a:solidFill>
                <a:prstDash val="solid"/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360AB928-7EA3-554A-A2C8-5511AB1F6E41}"/>
                  </a:ext>
                </a:extLst>
              </p:cNvPr>
              <p:cNvCxnSpPr>
                <a:stCxn id="15" idx="0"/>
                <a:endCxn id="11" idx="1"/>
              </p:cNvCxnSpPr>
              <p:nvPr/>
            </p:nvCxnSpPr>
            <p:spPr>
              <a:xfrm flipV="1">
                <a:off x="4732040" y="3361333"/>
                <a:ext cx="840545" cy="442676"/>
              </a:xfrm>
              <a:prstGeom prst="straightConnector1">
                <a:avLst/>
              </a:prstGeom>
              <a:ln w="28575">
                <a:solidFill>
                  <a:schemeClr val="accent1">
                    <a:lumMod val="75000"/>
                  </a:schemeClr>
                </a:solidFill>
                <a:prstDash val="solid"/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6DE7EFB7-8696-DC4D-89AD-9B4456507011}"/>
                  </a:ext>
                </a:extLst>
              </p:cNvPr>
              <p:cNvCxnSpPr>
                <a:stCxn id="8" idx="3"/>
                <a:endCxn id="14" idx="1"/>
              </p:cNvCxnSpPr>
              <p:nvPr/>
            </p:nvCxnSpPr>
            <p:spPr>
              <a:xfrm>
                <a:off x="5256438" y="4037774"/>
                <a:ext cx="1216614" cy="576305"/>
              </a:xfrm>
              <a:prstGeom prst="straightConnector1">
                <a:avLst/>
              </a:prstGeom>
              <a:ln w="28575">
                <a:solidFill>
                  <a:schemeClr val="accent1">
                    <a:lumMod val="75000"/>
                  </a:schemeClr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2" name="Picture 2" descr="ttp://getindata.com/wp-content/uploads/2014/09/hadoop-hdfs-post.jpg">
                <a:extLst>
                  <a:ext uri="{FF2B5EF4-FFF2-40B4-BE49-F238E27FC236}">
                    <a16:creationId xmlns:a16="http://schemas.microsoft.com/office/drawing/2014/main" id="{4916046C-A69D-3A48-B0F4-FDE5A416CA2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5967642" y="4939313"/>
                <a:ext cx="1519463" cy="5097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033C3E18-2D28-834C-B68A-AED4A1FE5729}"/>
                  </a:ext>
                </a:extLst>
              </p:cNvPr>
              <p:cNvCxnSpPr>
                <a:stCxn id="15" idx="3"/>
              </p:cNvCxnSpPr>
              <p:nvPr/>
            </p:nvCxnSpPr>
            <p:spPr>
              <a:xfrm>
                <a:off x="5256438" y="4061595"/>
                <a:ext cx="711204" cy="1132586"/>
              </a:xfrm>
              <a:prstGeom prst="straightConnector1">
                <a:avLst/>
              </a:prstGeom>
              <a:ln w="28575">
                <a:solidFill>
                  <a:schemeClr val="accent1">
                    <a:lumMod val="75000"/>
                  </a:schemeClr>
                </a:solidFill>
                <a:prstDash val="solid"/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Right Brace 23">
                <a:extLst>
                  <a:ext uri="{FF2B5EF4-FFF2-40B4-BE49-F238E27FC236}">
                    <a16:creationId xmlns:a16="http://schemas.microsoft.com/office/drawing/2014/main" id="{210E8591-176B-664F-BD9E-6CC40AB2E4D2}"/>
                  </a:ext>
                </a:extLst>
              </p:cNvPr>
              <p:cNvSpPr/>
              <p:nvPr/>
            </p:nvSpPr>
            <p:spPr>
              <a:xfrm>
                <a:off x="7729943" y="4285496"/>
                <a:ext cx="150041" cy="1081792"/>
              </a:xfrm>
              <a:prstGeom prst="righ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855C03D-1B91-C047-8BED-FD52CD7FE3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292426" y="6325160"/>
                <a:ext cx="2012038" cy="401462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F8D9F9AB-660C-314F-8DBA-45A2DFF97F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568538" y="6403746"/>
                <a:ext cx="1677191" cy="279517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5395D269-2F5B-DC4F-B7FC-606B870399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483272" y="6267452"/>
                <a:ext cx="985692" cy="415811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BA3FC8CB-13AF-9C4A-8752-CE0376DF46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92047" y="5588618"/>
                <a:ext cx="716084" cy="691357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CF0388DA-E7DE-3E45-8B03-D8E5AF0979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2939" y="5719217"/>
                <a:ext cx="697397" cy="661966"/>
              </a:xfrm>
              <a:prstGeom prst="rect">
                <a:avLst/>
              </a:prstGeom>
            </p:spPr>
          </p:pic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1B9E818E-2F0C-0E48-A0DD-958D80B39E93}"/>
                  </a:ext>
                </a:extLst>
              </p:cNvPr>
              <p:cNvCxnSpPr>
                <a:stCxn id="10" idx="0"/>
                <a:endCxn id="17" idx="2"/>
              </p:cNvCxnSpPr>
              <p:nvPr/>
            </p:nvCxnSpPr>
            <p:spPr>
              <a:xfrm flipV="1">
                <a:off x="3101705" y="5705919"/>
                <a:ext cx="1640228" cy="561533"/>
              </a:xfrm>
              <a:prstGeom prst="straightConnector1">
                <a:avLst/>
              </a:prstGeom>
              <a:ln w="28575">
                <a:solidFill>
                  <a:schemeClr val="accent1">
                    <a:lumMod val="75000"/>
                  </a:schemeClr>
                </a:solidFill>
                <a:prstDash val="solid"/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B256F8A0-B7DF-FF46-9086-397CDB396D50}"/>
                  </a:ext>
                </a:extLst>
              </p:cNvPr>
              <p:cNvCxnSpPr>
                <a:endCxn id="17" idx="2"/>
              </p:cNvCxnSpPr>
              <p:nvPr/>
            </p:nvCxnSpPr>
            <p:spPr>
              <a:xfrm flipH="1" flipV="1">
                <a:off x="4741933" y="5705919"/>
                <a:ext cx="1556512" cy="619241"/>
              </a:xfrm>
              <a:prstGeom prst="straightConnector1">
                <a:avLst/>
              </a:prstGeom>
              <a:ln w="28575">
                <a:solidFill>
                  <a:schemeClr val="accent1">
                    <a:lumMod val="75000"/>
                  </a:schemeClr>
                </a:solidFill>
                <a:prstDash val="solid"/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7004A1F9-AEA5-484F-9C52-7ED7CADE0E34}"/>
                  </a:ext>
                </a:extLst>
              </p:cNvPr>
              <p:cNvCxnSpPr>
                <a:stCxn id="19" idx="1"/>
                <a:endCxn id="17" idx="2"/>
              </p:cNvCxnSpPr>
              <p:nvPr/>
            </p:nvCxnSpPr>
            <p:spPr>
              <a:xfrm flipH="1" flipV="1">
                <a:off x="4741933" y="5705919"/>
                <a:ext cx="1850114" cy="228378"/>
              </a:xfrm>
              <a:prstGeom prst="straightConnector1">
                <a:avLst/>
              </a:prstGeom>
              <a:ln w="28575">
                <a:solidFill>
                  <a:schemeClr val="accent1">
                    <a:lumMod val="75000"/>
                  </a:schemeClr>
                </a:solidFill>
                <a:prstDash val="solid"/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1D0648BF-DAAA-B342-AC09-92B35ABBC96F}"/>
                  </a:ext>
                </a:extLst>
              </p:cNvPr>
              <p:cNvCxnSpPr>
                <a:stCxn id="9" idx="0"/>
                <a:endCxn id="17" idx="2"/>
              </p:cNvCxnSpPr>
              <p:nvPr/>
            </p:nvCxnSpPr>
            <p:spPr>
              <a:xfrm flipV="1">
                <a:off x="4407134" y="5705919"/>
                <a:ext cx="334800" cy="697827"/>
              </a:xfrm>
              <a:prstGeom prst="straightConnector1">
                <a:avLst/>
              </a:prstGeom>
              <a:ln w="28575">
                <a:solidFill>
                  <a:schemeClr val="accent1">
                    <a:lumMod val="75000"/>
                  </a:schemeClr>
                </a:solidFill>
                <a:prstDash val="solid"/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C8278F29-9DD0-2F4D-B5B6-4D3898B15E06}"/>
                  </a:ext>
                </a:extLst>
              </p:cNvPr>
              <p:cNvCxnSpPr>
                <a:stCxn id="20" idx="3"/>
                <a:endCxn id="17" idx="2"/>
              </p:cNvCxnSpPr>
              <p:nvPr/>
            </p:nvCxnSpPr>
            <p:spPr>
              <a:xfrm flipV="1">
                <a:off x="2576364" y="5705919"/>
                <a:ext cx="2165569" cy="410791"/>
              </a:xfrm>
              <a:prstGeom prst="straightConnector1">
                <a:avLst/>
              </a:prstGeom>
              <a:ln w="28575">
                <a:solidFill>
                  <a:schemeClr val="accent1">
                    <a:lumMod val="75000"/>
                  </a:schemeClr>
                </a:solidFill>
                <a:prstDash val="solid"/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C41B280-5BBF-234D-96FD-B69948A6670A}"/>
                  </a:ext>
                </a:extLst>
              </p:cNvPr>
              <p:cNvSpPr txBox="1"/>
              <p:nvPr/>
            </p:nvSpPr>
            <p:spPr>
              <a:xfrm>
                <a:off x="7601736" y="5907315"/>
                <a:ext cx="2651477" cy="393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Data Sources / Sensors</a:t>
                </a:r>
              </a:p>
            </p:txBody>
          </p:sp>
          <p:sp>
            <p:nvSpPr>
              <p:cNvPr id="36" name="Right Brace 35">
                <a:extLst>
                  <a:ext uri="{FF2B5EF4-FFF2-40B4-BE49-F238E27FC236}">
                    <a16:creationId xmlns:a16="http://schemas.microsoft.com/office/drawing/2014/main" id="{3B9D7739-E9DD-DA4C-BCFD-31131C511527}"/>
                  </a:ext>
                </a:extLst>
              </p:cNvPr>
              <p:cNvSpPr/>
              <p:nvPr/>
            </p:nvSpPr>
            <p:spPr>
              <a:xfrm>
                <a:off x="7495153" y="5563308"/>
                <a:ext cx="150041" cy="1081794"/>
              </a:xfrm>
              <a:prstGeom prst="righ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7" name="Left Brace 36">
                <a:extLst>
                  <a:ext uri="{FF2B5EF4-FFF2-40B4-BE49-F238E27FC236}">
                    <a16:creationId xmlns:a16="http://schemas.microsoft.com/office/drawing/2014/main" id="{201ED337-9A04-E54C-8FB7-3D9C486A4EEE}"/>
                  </a:ext>
                </a:extLst>
              </p:cNvPr>
              <p:cNvSpPr/>
              <p:nvPr/>
            </p:nvSpPr>
            <p:spPr>
              <a:xfrm>
                <a:off x="3900056" y="4665453"/>
                <a:ext cx="156700" cy="996192"/>
              </a:xfrm>
              <a:prstGeom prst="lef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429032D-F086-6C42-A1D8-0A2F7ED296A8}"/>
                  </a:ext>
                </a:extLst>
              </p:cNvPr>
              <p:cNvSpPr txBox="1"/>
              <p:nvPr/>
            </p:nvSpPr>
            <p:spPr>
              <a:xfrm>
                <a:off x="2652827" y="4949575"/>
                <a:ext cx="1309207" cy="393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Streaming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79C46A8-6328-E74B-B4B2-599ACC2A562F}"/>
                  </a:ext>
                </a:extLst>
              </p:cNvPr>
              <p:cNvSpPr txBox="1"/>
              <p:nvPr/>
            </p:nvSpPr>
            <p:spPr>
              <a:xfrm>
                <a:off x="8218757" y="3252518"/>
                <a:ext cx="1228094" cy="393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Analytics</a:t>
                </a:r>
              </a:p>
            </p:txBody>
          </p:sp>
          <p:sp>
            <p:nvSpPr>
              <p:cNvPr id="40" name="Right Brace 39">
                <a:extLst>
                  <a:ext uri="{FF2B5EF4-FFF2-40B4-BE49-F238E27FC236}">
                    <a16:creationId xmlns:a16="http://schemas.microsoft.com/office/drawing/2014/main" id="{533C3A25-1EFE-4443-8B5C-DBC629648AE7}"/>
                  </a:ext>
                </a:extLst>
              </p:cNvPr>
              <p:cNvSpPr/>
              <p:nvPr/>
            </p:nvSpPr>
            <p:spPr>
              <a:xfrm>
                <a:off x="8003431" y="2821574"/>
                <a:ext cx="191632" cy="1271006"/>
              </a:xfrm>
              <a:prstGeom prst="righ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1536E5FF-3955-4C40-9012-E1F1A3B32A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82193" y="4374154"/>
                <a:ext cx="1059927" cy="358163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0D5C9FFE-5E30-7044-9D3E-02D8894EA1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653957" y="3726885"/>
                <a:ext cx="1115549" cy="269256"/>
              </a:xfrm>
              <a:prstGeom prst="rect">
                <a:avLst/>
              </a:prstGeom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D8FFA2D-4043-5841-A7CF-0B668E27520D}"/>
                  </a:ext>
                </a:extLst>
              </p:cNvPr>
              <p:cNvSpPr txBox="1"/>
              <p:nvPr/>
            </p:nvSpPr>
            <p:spPr>
              <a:xfrm>
                <a:off x="1121489" y="3910158"/>
                <a:ext cx="2762170" cy="393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General Data Processing</a:t>
                </a:r>
              </a:p>
            </p:txBody>
          </p: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894C6984-46DC-D945-B6AF-8FA13BD3FFE6}"/>
                  </a:ext>
                </a:extLst>
              </p:cNvPr>
              <p:cNvCxnSpPr>
                <a:stCxn id="8" idx="0"/>
                <a:endCxn id="42" idx="1"/>
              </p:cNvCxnSpPr>
              <p:nvPr/>
            </p:nvCxnSpPr>
            <p:spPr>
              <a:xfrm>
                <a:off x="4732040" y="3780189"/>
                <a:ext cx="1921917" cy="81324"/>
              </a:xfrm>
              <a:prstGeom prst="straightConnector1">
                <a:avLst/>
              </a:prstGeom>
              <a:ln w="28575">
                <a:solidFill>
                  <a:schemeClr val="accent1">
                    <a:lumMod val="75000"/>
                  </a:schemeClr>
                </a:solidFill>
                <a:prstDash val="solid"/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4894266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28D02-0058-EF44-A9D5-0F2BF638A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Data Sources – 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D572B5-1C8B-774C-8699-F3854B710D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spcBef>
                <a:spcPts val="450"/>
              </a:spcBef>
              <a:spcAft>
                <a:spcPts val="450"/>
              </a:spcAft>
              <a:buClr>
                <a:schemeClr val="tx1"/>
              </a:buClr>
              <a:buNone/>
            </a:pPr>
            <a:r>
              <a:rPr lang="en-US" sz="2400" dirty="0">
                <a:solidFill>
                  <a:srgbClr val="000000"/>
                </a:solidFill>
              </a:rPr>
              <a:t>AQS (Air </a:t>
            </a:r>
            <a:r>
              <a:rPr lang="en-US" altLang="zh-CN" sz="2400" dirty="0">
                <a:solidFill>
                  <a:srgbClr val="000000"/>
                </a:solidFill>
              </a:rPr>
              <a:t>Qu</a:t>
            </a:r>
            <a:r>
              <a:rPr lang="en-US" sz="2400" dirty="0">
                <a:solidFill>
                  <a:srgbClr val="000000"/>
                </a:solidFill>
              </a:rPr>
              <a:t>ality System) Data</a:t>
            </a:r>
          </a:p>
          <a:p>
            <a:pPr marL="428625" lvl="1" indent="-257175">
              <a:spcBef>
                <a:spcPts val="450"/>
              </a:spcBef>
              <a:spcAft>
                <a:spcPts val="450"/>
              </a:spcAft>
              <a:buClr>
                <a:srgbClr val="000000"/>
              </a:buClr>
              <a:buFont typeface="Arial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Hourly</a:t>
            </a:r>
            <a:r>
              <a:rPr lang="zh-CN" altLang="en-US" sz="2000" dirty="0">
                <a:solidFill>
                  <a:prstClr val="black"/>
                </a:solidFill>
              </a:rPr>
              <a:t> </a:t>
            </a:r>
            <a:r>
              <a:rPr lang="en-US" altLang="zh-CN" sz="2000" dirty="0">
                <a:solidFill>
                  <a:prstClr val="black"/>
                </a:solidFill>
              </a:rPr>
              <a:t>PM</a:t>
            </a:r>
            <a:r>
              <a:rPr lang="en-US" altLang="zh-CN" sz="2000" baseline="-25000" dirty="0">
                <a:solidFill>
                  <a:prstClr val="black"/>
                </a:solidFill>
              </a:rPr>
              <a:t>2.5</a:t>
            </a:r>
            <a:r>
              <a:rPr lang="en-US" altLang="zh-CN" sz="2000" dirty="0">
                <a:solidFill>
                  <a:prstClr val="black"/>
                </a:solidFill>
              </a:rPr>
              <a:t> AQI from </a:t>
            </a:r>
            <a:r>
              <a:rPr lang="en-US" altLang="zh-CN" sz="2000" b="1" dirty="0"/>
              <a:t>12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monitoring stations </a:t>
            </a:r>
            <a:r>
              <a:rPr lang="en-US" altLang="zh-CN" sz="2000" dirty="0">
                <a:solidFill>
                  <a:prstClr val="black"/>
                </a:solidFill>
              </a:rPr>
              <a:t>in the Los Angeles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altLang="zh-CN" sz="2000" dirty="0">
                <a:solidFill>
                  <a:prstClr val="black"/>
                </a:solidFill>
              </a:rPr>
              <a:t>Area</a:t>
            </a:r>
            <a:r>
              <a:rPr lang="zh-CN" altLang="en-US" sz="2000" dirty="0">
                <a:solidFill>
                  <a:prstClr val="black"/>
                </a:solidFill>
              </a:rPr>
              <a:t> </a:t>
            </a:r>
            <a:r>
              <a:rPr lang="en-US" altLang="zh-CN" sz="2000" dirty="0">
                <a:solidFill>
                  <a:prstClr val="black"/>
                </a:solidFill>
              </a:rPr>
              <a:t>from 2016-10-30 00:00:00 to 2017-08-31 23:00:00</a:t>
            </a:r>
          </a:p>
          <a:p>
            <a:pPr marL="428625" lvl="1" indent="-257175">
              <a:spcBef>
                <a:spcPts val="450"/>
              </a:spcBef>
              <a:spcAft>
                <a:spcPts val="450"/>
              </a:spcAft>
              <a:buClr>
                <a:srgbClr val="000000"/>
              </a:buClr>
              <a:buFont typeface="Arial" charset="0"/>
              <a:buChar char="•"/>
            </a:pPr>
            <a:endParaRPr lang="en-US" altLang="zh-CN" sz="2000" dirty="0">
              <a:solidFill>
                <a:prstClr val="black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653F0E-347E-4248-A10F-ABDCC87E6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137E7-F180-D043-87BE-208C74AB267C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37260A-8199-6746-817D-80C44CD2AD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265" y="3055028"/>
            <a:ext cx="4623474" cy="33013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A73610-E7C9-5745-9D44-FDCAD7785BC8}"/>
              </a:ext>
            </a:extLst>
          </p:cNvPr>
          <p:cNvSpPr txBox="1"/>
          <p:nvPr/>
        </p:nvSpPr>
        <p:spPr>
          <a:xfrm>
            <a:off x="1605082" y="5883318"/>
            <a:ext cx="12594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Sample data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9EE4C36-1731-BF4E-8AE5-9339063A72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9128837"/>
              </p:ext>
            </p:extLst>
          </p:nvPr>
        </p:nvGraphicFramePr>
        <p:xfrm>
          <a:off x="1605082" y="3467243"/>
          <a:ext cx="3640667" cy="2377440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17102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1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307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</a:rPr>
                        <a:t>Monitoring Station</a:t>
                      </a:r>
                      <a:endParaRPr lang="en-US" sz="1400" b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</a:rPr>
                        <a:t>Timestamp</a:t>
                      </a:r>
                      <a:r>
                        <a:rPr lang="en-US" sz="1400" b="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</a:rPr>
                        <a:t> </a:t>
                      </a:r>
                      <a:endParaRPr lang="en-US" sz="1400" b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</a:rPr>
                        <a:t>PM</a:t>
                      </a:r>
                      <a:r>
                        <a:rPr lang="en-US" sz="1400" b="0" baseline="-2500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</a:rPr>
                        <a:t>2.5</a:t>
                      </a:r>
                      <a:r>
                        <a:rPr lang="en-US" sz="1400" b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</a:rPr>
                        <a:t> AQI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8231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</a:rPr>
                        <a:t>San Gabriel </a:t>
                      </a:r>
                      <a:r>
                        <a:rPr lang="en-US" sz="1400" b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</a:rPr>
                        <a:t>Mts</a:t>
                      </a:r>
                      <a:endParaRPr lang="en-US" sz="1400" b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</a:rPr>
                        <a:t>2017-03-04 12:00:00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</a:rPr>
                        <a:t>44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8231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</a:rPr>
                        <a:t>San Gabriel </a:t>
                      </a:r>
                      <a:r>
                        <a:rPr lang="en-US" sz="1400" b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</a:rPr>
                        <a:t>Mts</a:t>
                      </a:r>
                      <a:endParaRPr lang="en-US" sz="1400" b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</a:rPr>
                        <a:t>2017-03-04 13:00:00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</a:rPr>
                        <a:t>54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8231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</a:rPr>
                        <a:t>Central</a:t>
                      </a:r>
                      <a:r>
                        <a:rPr lang="en-US" sz="1400" b="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</a:rPr>
                        <a:t> LA</a:t>
                      </a:r>
                      <a:endParaRPr lang="en-US" sz="1400" b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</a:rPr>
                        <a:t>2017-03-04 12:00:00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</a:rPr>
                        <a:t>60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8231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</a:rPr>
                        <a:t>Central</a:t>
                      </a:r>
                      <a:r>
                        <a:rPr lang="en-US" sz="1400" b="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</a:rPr>
                        <a:t> LA</a:t>
                      </a:r>
                      <a:endParaRPr lang="en-US" sz="1400" b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</a:rPr>
                        <a:t>2017-03-04 13:00:00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</a:rPr>
                        <a:t>68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Oval 7">
            <a:extLst>
              <a:ext uri="{FF2B5EF4-FFF2-40B4-BE49-F238E27FC236}">
                <a16:creationId xmlns:a16="http://schemas.microsoft.com/office/drawing/2014/main" id="{F71BF200-B718-8C4F-A108-F0200F668D4E}"/>
              </a:ext>
            </a:extLst>
          </p:cNvPr>
          <p:cNvSpPr/>
          <p:nvPr/>
        </p:nvSpPr>
        <p:spPr>
          <a:xfrm>
            <a:off x="7013166" y="3284363"/>
            <a:ext cx="365760" cy="365760"/>
          </a:xfrm>
          <a:prstGeom prst="ellipse">
            <a:avLst/>
          </a:prstGeom>
          <a:noFill/>
          <a:ln>
            <a:solidFill>
              <a:srgbClr val="99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0C15D29-A158-F247-899B-BD03DE034F9E}"/>
              </a:ext>
            </a:extLst>
          </p:cNvPr>
          <p:cNvSpPr/>
          <p:nvPr/>
        </p:nvSpPr>
        <p:spPr>
          <a:xfrm>
            <a:off x="6632166" y="4671555"/>
            <a:ext cx="381000" cy="365760"/>
          </a:xfrm>
          <a:prstGeom prst="ellipse">
            <a:avLst/>
          </a:prstGeom>
          <a:noFill/>
          <a:ln>
            <a:solidFill>
              <a:srgbClr val="99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297F31D-F05E-D244-BF6F-1EF3D1E70D14}"/>
              </a:ext>
            </a:extLst>
          </p:cNvPr>
          <p:cNvSpPr/>
          <p:nvPr/>
        </p:nvSpPr>
        <p:spPr>
          <a:xfrm>
            <a:off x="7311193" y="3084980"/>
            <a:ext cx="16722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990000"/>
                </a:solidFill>
              </a:rPr>
              <a:t>San Gabriel </a:t>
            </a:r>
            <a:r>
              <a:rPr lang="en-US" dirty="0" err="1">
                <a:solidFill>
                  <a:srgbClr val="990000"/>
                </a:solidFill>
              </a:rPr>
              <a:t>Mts</a:t>
            </a:r>
            <a:endParaRPr lang="en-US" dirty="0">
              <a:solidFill>
                <a:srgbClr val="99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94E6D8-450F-2C4A-8E48-5B62F979365B}"/>
              </a:ext>
            </a:extLst>
          </p:cNvPr>
          <p:cNvSpPr/>
          <p:nvPr/>
        </p:nvSpPr>
        <p:spPr>
          <a:xfrm>
            <a:off x="6235920" y="4939357"/>
            <a:ext cx="11430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990000"/>
                </a:solidFill>
              </a:rPr>
              <a:t>Central LA</a:t>
            </a:r>
          </a:p>
        </p:txBody>
      </p:sp>
    </p:spTree>
    <p:extLst>
      <p:ext uri="{BB962C8B-B14F-4D97-AF65-F5344CB8AC3E}">
        <p14:creationId xmlns:p14="http://schemas.microsoft.com/office/powerpoint/2010/main" val="32859014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E5C7F-BB15-D046-9568-BA17C14AD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Data Sources – II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1D6830-C983-704D-9F65-93E1BE265D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None/>
            </a:pPr>
            <a:r>
              <a:rPr lang="en-US" sz="2400" dirty="0">
                <a:solidFill>
                  <a:srgbClr val="000000"/>
                </a:solidFill>
              </a:rPr>
              <a:t>Geographic Features </a:t>
            </a:r>
            <a:r>
              <a:rPr lang="en-US" altLang="zh-CN" sz="2400" dirty="0">
                <a:solidFill>
                  <a:srgbClr val="000000"/>
                </a:solidFill>
              </a:rPr>
              <a:t>-</a:t>
            </a:r>
            <a:r>
              <a:rPr lang="zh-CN" altLang="en-US" sz="2400" dirty="0">
                <a:solidFill>
                  <a:srgbClr val="000000"/>
                </a:solidFill>
              </a:rPr>
              <a:t> </a:t>
            </a:r>
            <a:r>
              <a:rPr lang="en-US" sz="2400" dirty="0">
                <a:solidFill>
                  <a:srgbClr val="000000"/>
                </a:solidFill>
              </a:rPr>
              <a:t>OpenStreetMap (OSM) </a:t>
            </a:r>
            <a:endParaRPr lang="en-US" altLang="zh-CN" sz="2400" dirty="0">
              <a:solidFill>
                <a:srgbClr val="000000"/>
              </a:solidFill>
            </a:endParaRPr>
          </a:p>
          <a:p>
            <a:pPr marL="428625" lvl="1" indent="-257175">
              <a:spcBef>
                <a:spcPts val="450"/>
              </a:spcBef>
              <a:spcAft>
                <a:spcPts val="450"/>
              </a:spcAft>
              <a:buClr>
                <a:srgbClr val="000000"/>
              </a:buClr>
              <a:buFont typeface="Arial" charset="0"/>
              <a:buChar char="•"/>
            </a:pPr>
            <a:r>
              <a:rPr lang="en-US" altLang="zh-CN" sz="2000" dirty="0"/>
              <a:t>Land uses </a:t>
            </a:r>
            <a:r>
              <a:rPr lang="en-US" altLang="zh-CN" sz="2000" dirty="0">
                <a:solidFill>
                  <a:prstClr val="black"/>
                </a:solidFill>
              </a:rPr>
              <a:t>(67,972 polygons), </a:t>
            </a:r>
            <a:r>
              <a:rPr lang="en-US" altLang="zh-CN" sz="2000" dirty="0"/>
              <a:t>Roads</a:t>
            </a:r>
            <a:r>
              <a:rPr lang="en-US" altLang="zh-CN" sz="2000" dirty="0">
                <a:solidFill>
                  <a:prstClr val="black"/>
                </a:solidFill>
              </a:rPr>
              <a:t> (544,142 lines), </a:t>
            </a:r>
            <a:r>
              <a:rPr lang="en-US" altLang="zh-CN" sz="2000" dirty="0"/>
              <a:t>Water areas </a:t>
            </a:r>
            <a:r>
              <a:rPr lang="en-US" altLang="zh-CN" sz="2000" dirty="0">
                <a:solidFill>
                  <a:prstClr val="black"/>
                </a:solidFill>
              </a:rPr>
              <a:t>(11,207 polygons), </a:t>
            </a:r>
            <a:r>
              <a:rPr lang="en-US" altLang="zh-CN" sz="2000" dirty="0"/>
              <a:t>Buildings</a:t>
            </a:r>
            <a:r>
              <a:rPr lang="en-US" altLang="zh-CN" sz="2000" dirty="0">
                <a:solidFill>
                  <a:prstClr val="black"/>
                </a:solidFill>
              </a:rPr>
              <a:t> (2,971,349 points), </a:t>
            </a:r>
            <a:r>
              <a:rPr lang="en-US" altLang="zh-CN" sz="2000" dirty="0" err="1"/>
              <a:t>Aeroways</a:t>
            </a:r>
            <a:r>
              <a:rPr lang="en-US" altLang="zh-CN" sz="2000" dirty="0">
                <a:solidFill>
                  <a:prstClr val="black"/>
                </a:solidFill>
              </a:rPr>
              <a:t> (962 lines), etc.</a:t>
            </a:r>
          </a:p>
          <a:p>
            <a:pPr marL="428625" lvl="1" indent="-257175">
              <a:spcBef>
                <a:spcPts val="450"/>
              </a:spcBef>
              <a:spcAft>
                <a:spcPts val="450"/>
              </a:spcAft>
              <a:buClr>
                <a:srgbClr val="000000"/>
              </a:buClr>
              <a:buFont typeface="Arial" charset="0"/>
              <a:buChar char="•"/>
            </a:pPr>
            <a:r>
              <a:rPr lang="en-US" altLang="zh-CN" sz="2000" dirty="0">
                <a:solidFill>
                  <a:prstClr val="black"/>
                </a:solidFill>
              </a:rPr>
              <a:t>Each geographic category contains various feature subtypes</a:t>
            </a:r>
          </a:p>
          <a:p>
            <a:pPr marL="828675" lvl="2" indent="-257175">
              <a:spcBef>
                <a:spcPts val="450"/>
              </a:spcBef>
              <a:spcAft>
                <a:spcPts val="450"/>
              </a:spcAft>
              <a:buClr>
                <a:srgbClr val="000000"/>
              </a:buClr>
              <a:buFont typeface="Arial" charset="0"/>
              <a:buChar char="•"/>
            </a:pPr>
            <a:r>
              <a:rPr lang="en-US" altLang="zh-CN" sz="1800" dirty="0">
                <a:solidFill>
                  <a:prstClr val="black"/>
                </a:solidFill>
              </a:rPr>
              <a:t>e.g., subt</a:t>
            </a:r>
            <a:r>
              <a:rPr lang="en-US" sz="1800" dirty="0">
                <a:solidFill>
                  <a:prstClr val="black"/>
                </a:solidFill>
              </a:rPr>
              <a:t>ypes for “Buildings”: commercial, apartment, house, industrial, school, etc.</a:t>
            </a:r>
          </a:p>
          <a:p>
            <a:pPr marL="428625" lvl="1" indent="-257175">
              <a:spcBef>
                <a:spcPts val="450"/>
              </a:spcBef>
              <a:spcAft>
                <a:spcPts val="450"/>
              </a:spcAft>
              <a:buClr>
                <a:srgbClr val="000000"/>
              </a:buClr>
              <a:buFont typeface="Arial" charset="0"/>
              <a:buChar char="•"/>
            </a:pPr>
            <a:endParaRPr lang="en-US" altLang="zh-CN" sz="2000" dirty="0">
              <a:solidFill>
                <a:prstClr val="black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FCDDCE-6782-604D-A17C-6CC98D539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137E7-F180-D043-87BE-208C74AB267C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6D5081-8791-CA47-A2D1-7D2E4E993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131" y="4469214"/>
            <a:ext cx="2370598" cy="18871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252968-F3CF-084F-886A-C3A933101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0095" y="4092039"/>
            <a:ext cx="1516594" cy="22643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09B8B5-FC73-6249-A885-2CE25F8B1D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5044" y="4350487"/>
            <a:ext cx="1875819" cy="19665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89A68E-F446-0B4B-975B-6356440A78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9951" y="4610678"/>
            <a:ext cx="2417846" cy="170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5779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874DB-9226-2C45-97CE-F9B832BE1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Recall: </a:t>
            </a:r>
            <a:r>
              <a:rPr lang="en-US" sz="4000" dirty="0" err="1"/>
              <a:t>JonSnow</a:t>
            </a:r>
            <a:r>
              <a:rPr lang="en-US" sz="4000" dirty="0"/>
              <a:t>: Data-Driven Air Quality Prediction at Fine-Spatial Scale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D64D6F-5ACC-6C41-B817-13DC4C35A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257800" cy="4351338"/>
          </a:xfrm>
        </p:spPr>
        <p:txBody>
          <a:bodyPr>
            <a:noAutofit/>
          </a:bodyPr>
          <a:lstStyle/>
          <a:p>
            <a:pPr marL="514350" lvl="1" indent="-342900">
              <a:spcBef>
                <a:spcPts val="450"/>
              </a:spcBef>
              <a:spcAft>
                <a:spcPts val="450"/>
              </a:spcAft>
              <a:buClr>
                <a:srgbClr val="000000"/>
              </a:buClr>
            </a:pPr>
            <a:r>
              <a:rPr lang="en-US" altLang="zh-CN" sz="2800" dirty="0">
                <a:solidFill>
                  <a:prstClr val="black"/>
                </a:solidFill>
              </a:rPr>
              <a:t>Problem</a:t>
            </a:r>
          </a:p>
          <a:p>
            <a:pPr marL="971550" lvl="2" indent="-342900">
              <a:spcBef>
                <a:spcPts val="450"/>
              </a:spcBef>
              <a:spcAft>
                <a:spcPts val="450"/>
              </a:spcAft>
              <a:buClr>
                <a:srgbClr val="000000"/>
              </a:buClr>
            </a:pPr>
            <a:r>
              <a:rPr lang="en-US" altLang="zh-CN" sz="2400" dirty="0">
                <a:solidFill>
                  <a:prstClr val="black"/>
                </a:solidFill>
              </a:rPr>
              <a:t>Given </a:t>
            </a:r>
            <a:r>
              <a:rPr lang="en-US" altLang="zh-CN" sz="2400" dirty="0">
                <a:solidFill>
                  <a:srgbClr val="C00000"/>
                </a:solidFill>
              </a:rPr>
              <a:t>some sensors and their locations</a:t>
            </a:r>
            <a:r>
              <a:rPr lang="en-US" altLang="zh-CN" sz="2400" dirty="0">
                <a:solidFill>
                  <a:prstClr val="black"/>
                </a:solidFill>
              </a:rPr>
              <a:t>, predicting </a:t>
            </a:r>
            <a:r>
              <a:rPr lang="en-US" altLang="zh-CN" sz="2400" dirty="0">
                <a:solidFill>
                  <a:srgbClr val="00B050"/>
                </a:solidFill>
              </a:rPr>
              <a:t>air quality for locations that do not have a sensor</a:t>
            </a:r>
          </a:p>
          <a:p>
            <a:pPr marL="514350" lvl="1" indent="-342900">
              <a:spcBef>
                <a:spcPts val="450"/>
              </a:spcBef>
              <a:spcAft>
                <a:spcPts val="450"/>
              </a:spcAft>
              <a:buClr>
                <a:srgbClr val="000000"/>
              </a:buClr>
            </a:pPr>
            <a:r>
              <a:rPr lang="en-US" altLang="zh-CN" sz="2800" dirty="0">
                <a:solidFill>
                  <a:prstClr val="black"/>
                </a:solidFill>
              </a:rPr>
              <a:t>Hypothesis</a:t>
            </a:r>
          </a:p>
          <a:p>
            <a:pPr marL="971550" lvl="2" indent="-342900">
              <a:spcBef>
                <a:spcPts val="450"/>
              </a:spcBef>
              <a:spcAft>
                <a:spcPts val="450"/>
              </a:spcAft>
              <a:buClr>
                <a:srgbClr val="000000"/>
              </a:buClr>
            </a:pPr>
            <a:r>
              <a:rPr lang="en-US" altLang="zh-CN" sz="2400" dirty="0">
                <a:solidFill>
                  <a:srgbClr val="0070C0"/>
                </a:solidFill>
              </a:rPr>
              <a:t>Similar environments should have a similar air quality</a:t>
            </a:r>
          </a:p>
          <a:p>
            <a:pPr marL="828675" lvl="2" indent="-257175">
              <a:spcBef>
                <a:spcPts val="450"/>
              </a:spcBef>
              <a:spcAft>
                <a:spcPts val="450"/>
              </a:spcAft>
              <a:buClr>
                <a:srgbClr val="000000"/>
              </a:buClr>
              <a:buFont typeface="Arial" charset="0"/>
              <a:buChar char="•"/>
            </a:pPr>
            <a:endParaRPr lang="en-US" altLang="zh-CN" sz="1800" dirty="0">
              <a:solidFill>
                <a:prstClr val="black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5803DF-6675-FD4C-9FB6-824ABBE9E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137E7-F180-D043-87BE-208C74AB267C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33E5EFE-738D-D043-B876-09ACFD6FA3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9220" y="4130048"/>
            <a:ext cx="2639670" cy="1760261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675E5CC-E47F-AE48-A491-ABEB5E650C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7307" y="3674856"/>
            <a:ext cx="1643751" cy="1723252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625AB15-5595-4F47-B2F4-BDE104FEE1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0049" y="3756443"/>
            <a:ext cx="2324948" cy="1569640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6B6FC14-C9F5-2E46-A524-D8EA3D7326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9494" y="5148122"/>
            <a:ext cx="2082137" cy="1561603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2928C08-29EF-0847-86A4-E8B5EA9CA6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10119" y="4901648"/>
            <a:ext cx="2386366" cy="1668287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54EB47E-4ED3-D343-9573-F3DB7A2372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579" y="1922603"/>
            <a:ext cx="5145157" cy="1572317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40543324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B4831-6FA9-824D-A87E-546D3399A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5C106-2308-8B4D-8D9D-30F4F0CD22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33037" cy="4351338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Similar environments </a:t>
            </a:r>
            <a:r>
              <a:rPr lang="en-US" sz="2000" dirty="0"/>
              <a:t>should have a </a:t>
            </a:r>
            <a:r>
              <a:rPr lang="en-US" sz="2000" dirty="0">
                <a:solidFill>
                  <a:srgbClr val="C00000"/>
                </a:solidFill>
              </a:rPr>
              <a:t>similar air quality</a:t>
            </a:r>
          </a:p>
          <a:p>
            <a:pPr lvl="1"/>
            <a:r>
              <a:rPr lang="en-US" sz="2000" dirty="0"/>
              <a:t>How to quantify “similar air quality”</a:t>
            </a:r>
          </a:p>
          <a:p>
            <a:pPr lvl="2"/>
            <a:r>
              <a:rPr lang="en-US" sz="1800" dirty="0">
                <a:solidFill>
                  <a:srgbClr val="00B050"/>
                </a:solidFill>
              </a:rPr>
              <a:t>Clustering</a:t>
            </a:r>
            <a:r>
              <a:rPr lang="en-US" sz="1800" dirty="0"/>
              <a:t> of air quality measurements</a:t>
            </a:r>
          </a:p>
          <a:p>
            <a:pPr lvl="2"/>
            <a:r>
              <a:rPr lang="en-US" sz="1800" dirty="0">
                <a:solidFill>
                  <a:srgbClr val="0070C0"/>
                </a:solidFill>
              </a:rPr>
              <a:t>K-Means, hierarchical clustering, dimension reduction</a:t>
            </a:r>
          </a:p>
          <a:p>
            <a:pPr lvl="1"/>
            <a:r>
              <a:rPr lang="en-US" sz="2000" dirty="0"/>
              <a:t>How to quantify ”similar environments”</a:t>
            </a:r>
          </a:p>
          <a:p>
            <a:pPr lvl="2"/>
            <a:r>
              <a:rPr lang="en-US" sz="1800" dirty="0"/>
              <a:t>Train an </a:t>
            </a:r>
            <a:r>
              <a:rPr lang="en-US" sz="1800" dirty="0">
                <a:solidFill>
                  <a:srgbClr val="C00000"/>
                </a:solidFill>
              </a:rPr>
              <a:t>interpretable machine learning model </a:t>
            </a:r>
            <a:r>
              <a:rPr lang="en-US" sz="1800" dirty="0"/>
              <a:t>using </a:t>
            </a:r>
            <a:r>
              <a:rPr lang="en-US" sz="1800" dirty="0">
                <a:solidFill>
                  <a:srgbClr val="00B050"/>
                </a:solidFill>
              </a:rPr>
              <a:t>geographical context </a:t>
            </a:r>
            <a:r>
              <a:rPr lang="en-US" sz="1800" dirty="0"/>
              <a:t>to predict whether two locations would have “similar air quality”</a:t>
            </a:r>
          </a:p>
          <a:p>
            <a:pPr lvl="2"/>
            <a:r>
              <a:rPr lang="en-US" sz="1800" dirty="0">
                <a:solidFill>
                  <a:srgbClr val="0070C0"/>
                </a:solidFill>
              </a:rPr>
              <a:t>Random Forest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1E41DD-0472-2446-9FF0-C21F3D2E8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137E7-F180-D043-87BE-208C74AB267C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AA1CA8-E90F-7942-8030-B246ADD0D3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850" y="5015092"/>
            <a:ext cx="2013008" cy="16381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3F881E-3224-D64D-9FAD-FD3FD27781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5260" y="1701070"/>
            <a:ext cx="4246880" cy="2718714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B127A43F-4EDA-614E-A202-045826219A2B}"/>
              </a:ext>
            </a:extLst>
          </p:cNvPr>
          <p:cNvGrpSpPr/>
          <p:nvPr/>
        </p:nvGrpSpPr>
        <p:grpSpPr>
          <a:xfrm>
            <a:off x="3832155" y="4851309"/>
            <a:ext cx="6131953" cy="1801908"/>
            <a:chOff x="5806254" y="4649882"/>
            <a:chExt cx="6131953" cy="180190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41BC82E-5287-DA47-9A8A-DC43DD25B8D9}"/>
                </a:ext>
              </a:extLst>
            </p:cNvPr>
            <p:cNvGrpSpPr/>
            <p:nvPr/>
          </p:nvGrpSpPr>
          <p:grpSpPr>
            <a:xfrm>
              <a:off x="5806254" y="4649882"/>
              <a:ext cx="6131953" cy="1801908"/>
              <a:chOff x="192647" y="3076499"/>
              <a:chExt cx="6131953" cy="1801908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D62FB0C2-2FAC-824A-82BC-D9E15778ACA8}"/>
                  </a:ext>
                </a:extLst>
              </p:cNvPr>
              <p:cNvGrpSpPr/>
              <p:nvPr/>
            </p:nvGrpSpPr>
            <p:grpSpPr>
              <a:xfrm>
                <a:off x="2484017" y="3076499"/>
                <a:ext cx="3840583" cy="872748"/>
                <a:chOff x="2947385" y="3541841"/>
                <a:chExt cx="5338366" cy="1220319"/>
              </a:xfrm>
            </p:grpSpPr>
            <p:sp>
              <p:nvSpPr>
                <p:cNvPr id="27" name="Left Bracket 26">
                  <a:extLst>
                    <a:ext uri="{FF2B5EF4-FFF2-40B4-BE49-F238E27FC236}">
                      <a16:creationId xmlns:a16="http://schemas.microsoft.com/office/drawing/2014/main" id="{62EF2803-1A28-AF49-A732-A167A6520027}"/>
                    </a:ext>
                  </a:extLst>
                </p:cNvPr>
                <p:cNvSpPr/>
                <p:nvPr/>
              </p:nvSpPr>
              <p:spPr>
                <a:xfrm rot="10800000" flipH="1">
                  <a:off x="2947385" y="4219886"/>
                  <a:ext cx="157676" cy="295563"/>
                </a:xfrm>
                <a:prstGeom prst="leftBracket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B40F2458-C26A-E348-A49A-09B79E2A451B}"/>
                    </a:ext>
                  </a:extLst>
                </p:cNvPr>
                <p:cNvGrpSpPr/>
                <p:nvPr/>
              </p:nvGrpSpPr>
              <p:grpSpPr>
                <a:xfrm>
                  <a:off x="3078034" y="3632195"/>
                  <a:ext cx="1368575" cy="1129959"/>
                  <a:chOff x="3946825" y="1477130"/>
                  <a:chExt cx="880795" cy="1058984"/>
                </a:xfrm>
              </p:grpSpPr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E88189C6-A985-1647-8F06-CBE9F404CCC5}"/>
                      </a:ext>
                    </a:extLst>
                  </p:cNvPr>
                  <p:cNvSpPr txBox="1"/>
                  <p:nvPr/>
                </p:nvSpPr>
                <p:spPr>
                  <a:xfrm>
                    <a:off x="3946825" y="1477130"/>
                    <a:ext cx="880795" cy="96796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400" dirty="0">
                        <a:solidFill>
                          <a:srgbClr val="000000"/>
                        </a:solidFill>
                      </a:rPr>
                      <a:t>Pedestrian</a:t>
                    </a:r>
                  </a:p>
                  <a:p>
                    <a:pPr algn="ctr"/>
                    <a:r>
                      <a:rPr lang="en-US" sz="1400" dirty="0">
                        <a:solidFill>
                          <a:srgbClr val="000000"/>
                        </a:solidFill>
                      </a:rPr>
                      <a:t>100m</a:t>
                    </a:r>
                  </a:p>
                </p:txBody>
              </p:sp>
              <p:sp>
                <p:nvSpPr>
                  <p:cNvPr id="42" name="TextBox 41">
                    <a:extLst>
                      <a:ext uri="{FF2B5EF4-FFF2-40B4-BE49-F238E27FC236}">
                        <a16:creationId xmlns:a16="http://schemas.microsoft.com/office/drawing/2014/main" id="{8E0A9E8C-5949-A048-B7D2-7CCB66097C9E}"/>
                      </a:ext>
                    </a:extLst>
                  </p:cNvPr>
                  <p:cNvSpPr txBox="1"/>
                  <p:nvPr/>
                </p:nvSpPr>
                <p:spPr>
                  <a:xfrm>
                    <a:off x="4208701" y="2132796"/>
                    <a:ext cx="436414" cy="40331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400" dirty="0">
                        <a:solidFill>
                          <a:srgbClr val="990000"/>
                        </a:solidFill>
                      </a:rPr>
                      <a:t>0.1</a:t>
                    </a:r>
                  </a:p>
                </p:txBody>
              </p:sp>
            </p:grpSp>
            <p:sp>
              <p:nvSpPr>
                <p:cNvPr id="30" name="Left Bracket 29">
                  <a:extLst>
                    <a:ext uri="{FF2B5EF4-FFF2-40B4-BE49-F238E27FC236}">
                      <a16:creationId xmlns:a16="http://schemas.microsoft.com/office/drawing/2014/main" id="{6E55B52C-BE58-7145-ADA1-C2B4D07EC733}"/>
                    </a:ext>
                  </a:extLst>
                </p:cNvPr>
                <p:cNvSpPr/>
                <p:nvPr/>
              </p:nvSpPr>
              <p:spPr>
                <a:xfrm rot="10800000" flipV="1">
                  <a:off x="8128076" y="4238108"/>
                  <a:ext cx="157675" cy="295563"/>
                </a:xfrm>
                <a:prstGeom prst="leftBracket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id="{72B67A28-1CE8-FC45-856C-303E39990942}"/>
                    </a:ext>
                  </a:extLst>
                </p:cNvPr>
                <p:cNvGrpSpPr/>
                <p:nvPr/>
              </p:nvGrpSpPr>
              <p:grpSpPr>
                <a:xfrm>
                  <a:off x="4297526" y="3632197"/>
                  <a:ext cx="1322399" cy="1129963"/>
                  <a:chOff x="3976543" y="1477128"/>
                  <a:chExt cx="851077" cy="1058988"/>
                </a:xfrm>
              </p:grpSpPr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5FA2D506-2B3C-6A4F-8B83-95B5D3B7634D}"/>
                      </a:ext>
                    </a:extLst>
                  </p:cNvPr>
                  <p:cNvSpPr txBox="1"/>
                  <p:nvPr/>
                </p:nvSpPr>
                <p:spPr>
                  <a:xfrm>
                    <a:off x="3976543" y="1477128"/>
                    <a:ext cx="851077" cy="96795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400" dirty="0">
                        <a:solidFill>
                          <a:srgbClr val="000000"/>
                        </a:solidFill>
                      </a:rPr>
                      <a:t>Motorway</a:t>
                    </a:r>
                  </a:p>
                  <a:p>
                    <a:pPr algn="ctr"/>
                    <a:r>
                      <a:rPr lang="en-US" sz="1400" dirty="0">
                        <a:solidFill>
                          <a:srgbClr val="000000"/>
                        </a:solidFill>
                      </a:rPr>
                      <a:t>100m</a:t>
                    </a:r>
                  </a:p>
                </p:txBody>
              </p:sp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E0D683F4-1BF8-4E49-B084-5F8002EF2EF5}"/>
                      </a:ext>
                    </a:extLst>
                  </p:cNvPr>
                  <p:cNvSpPr txBox="1"/>
                  <p:nvPr/>
                </p:nvSpPr>
                <p:spPr>
                  <a:xfrm>
                    <a:off x="4208701" y="2132798"/>
                    <a:ext cx="574334" cy="40331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400" dirty="0">
                        <a:solidFill>
                          <a:srgbClr val="990000"/>
                        </a:solidFill>
                      </a:rPr>
                      <a:t>5.28</a:t>
                    </a:r>
                  </a:p>
                </p:txBody>
              </p:sp>
            </p:grpSp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284E5905-72A2-4B46-A2F5-C0F0388AB30D}"/>
                    </a:ext>
                  </a:extLst>
                </p:cNvPr>
                <p:cNvGrpSpPr/>
                <p:nvPr/>
              </p:nvGrpSpPr>
              <p:grpSpPr>
                <a:xfrm>
                  <a:off x="5602473" y="3632197"/>
                  <a:ext cx="1409774" cy="1129958"/>
                  <a:chOff x="3976543" y="1477129"/>
                  <a:chExt cx="851077" cy="1058983"/>
                </a:xfrm>
              </p:grpSpPr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AF27EC3F-09EF-504A-B27B-A7B7B53F1931}"/>
                      </a:ext>
                    </a:extLst>
                  </p:cNvPr>
                  <p:cNvSpPr txBox="1"/>
                  <p:nvPr/>
                </p:nvSpPr>
                <p:spPr>
                  <a:xfrm>
                    <a:off x="3976543" y="1477129"/>
                    <a:ext cx="851077" cy="96795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400" dirty="0">
                        <a:solidFill>
                          <a:srgbClr val="000000"/>
                        </a:solidFill>
                      </a:rPr>
                      <a:t>Apartment</a:t>
                    </a:r>
                  </a:p>
                  <a:p>
                    <a:pPr algn="ctr"/>
                    <a:r>
                      <a:rPr lang="en-US" sz="1400" dirty="0">
                        <a:solidFill>
                          <a:srgbClr val="000000"/>
                        </a:solidFill>
                      </a:rPr>
                      <a:t>200m</a:t>
                    </a:r>
                  </a:p>
                </p:txBody>
              </p:sp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0C107D06-BCE5-824F-872B-F15DBFE87E8A}"/>
                      </a:ext>
                    </a:extLst>
                  </p:cNvPr>
                  <p:cNvSpPr txBox="1"/>
                  <p:nvPr/>
                </p:nvSpPr>
                <p:spPr>
                  <a:xfrm>
                    <a:off x="4284101" y="2132794"/>
                    <a:ext cx="506469" cy="40331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400" dirty="0">
                        <a:solidFill>
                          <a:srgbClr val="990000"/>
                        </a:solidFill>
                      </a:rPr>
                      <a:t>2</a:t>
                    </a:r>
                  </a:p>
                </p:txBody>
              </p:sp>
            </p:grpSp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F3FB182B-3EBC-BF4E-B77C-6D7AD51676E4}"/>
                    </a:ext>
                  </a:extLst>
                </p:cNvPr>
                <p:cNvGrpSpPr/>
                <p:nvPr/>
              </p:nvGrpSpPr>
              <p:grpSpPr>
                <a:xfrm>
                  <a:off x="6996048" y="3632195"/>
                  <a:ext cx="1288938" cy="1129960"/>
                  <a:chOff x="3976543" y="1477132"/>
                  <a:chExt cx="851077" cy="1058986"/>
                </a:xfrm>
              </p:grpSpPr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7B03EE02-8F74-3C4D-BDE6-B4368E13F6D2}"/>
                      </a:ext>
                    </a:extLst>
                  </p:cNvPr>
                  <p:cNvSpPr txBox="1"/>
                  <p:nvPr/>
                </p:nvSpPr>
                <p:spPr>
                  <a:xfrm>
                    <a:off x="3976543" y="1477132"/>
                    <a:ext cx="851077" cy="68563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400" dirty="0">
                        <a:solidFill>
                          <a:srgbClr val="000000"/>
                        </a:solidFill>
                      </a:rPr>
                      <a:t>Factory</a:t>
                    </a:r>
                  </a:p>
                  <a:p>
                    <a:pPr algn="ctr"/>
                    <a:r>
                      <a:rPr lang="en-US" sz="1400" dirty="0">
                        <a:solidFill>
                          <a:srgbClr val="000000"/>
                        </a:solidFill>
                      </a:rPr>
                      <a:t>200m</a:t>
                    </a:r>
                  </a:p>
                </p:txBody>
              </p:sp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B83877F3-4208-8849-A510-A5E9EB3D4E1F}"/>
                      </a:ext>
                    </a:extLst>
                  </p:cNvPr>
                  <p:cNvSpPr txBox="1"/>
                  <p:nvPr/>
                </p:nvSpPr>
                <p:spPr>
                  <a:xfrm>
                    <a:off x="4273704" y="2132800"/>
                    <a:ext cx="442527" cy="40331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400" dirty="0">
                        <a:solidFill>
                          <a:srgbClr val="990000"/>
                        </a:solidFill>
                      </a:rPr>
                      <a:t>0.3</a:t>
                    </a:r>
                  </a:p>
                </p:txBody>
              </p:sp>
            </p:grp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4E9BE4A-21C1-4149-A178-A83C26D0E59B}"/>
                    </a:ext>
                  </a:extLst>
                </p:cNvPr>
                <p:cNvSpPr txBox="1"/>
                <p:nvPr/>
              </p:nvSpPr>
              <p:spPr>
                <a:xfrm>
                  <a:off x="5432443" y="3541841"/>
                  <a:ext cx="492982" cy="43034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mr-IN" sz="1400">
                      <a:solidFill>
                        <a:srgbClr val="000000"/>
                      </a:solidFill>
                    </a:rPr>
                    <a:t>…</a:t>
                  </a:r>
                  <a:endParaRPr lang="en-US" sz="1400" dirty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BE12DEC2-8866-1148-9D21-3D238CF40D4F}"/>
                  </a:ext>
                </a:extLst>
              </p:cNvPr>
              <p:cNvGrpSpPr/>
              <p:nvPr/>
            </p:nvGrpSpPr>
            <p:grpSpPr>
              <a:xfrm>
                <a:off x="192647" y="4070277"/>
                <a:ext cx="6123472" cy="808130"/>
                <a:chOff x="-225805" y="3215908"/>
                <a:chExt cx="8511556" cy="1129961"/>
              </a:xfrm>
            </p:grpSpPr>
            <p:sp>
              <p:nvSpPr>
                <p:cNvPr id="11" name="Left Bracket 10">
                  <a:extLst>
                    <a:ext uri="{FF2B5EF4-FFF2-40B4-BE49-F238E27FC236}">
                      <a16:creationId xmlns:a16="http://schemas.microsoft.com/office/drawing/2014/main" id="{53EFEF8E-B913-C548-9829-B6650410A4D5}"/>
                    </a:ext>
                  </a:extLst>
                </p:cNvPr>
                <p:cNvSpPr/>
                <p:nvPr/>
              </p:nvSpPr>
              <p:spPr>
                <a:xfrm rot="10800000" flipH="1">
                  <a:off x="2947384" y="3818475"/>
                  <a:ext cx="157676" cy="295563"/>
                </a:xfrm>
                <a:prstGeom prst="leftBracket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46B0C2F6-1E0F-BB4B-BDE5-1130479CC774}"/>
                    </a:ext>
                  </a:extLst>
                </p:cNvPr>
                <p:cNvGrpSpPr/>
                <p:nvPr/>
              </p:nvGrpSpPr>
              <p:grpSpPr>
                <a:xfrm>
                  <a:off x="3078034" y="3215909"/>
                  <a:ext cx="1368575" cy="1129960"/>
                  <a:chOff x="3946825" y="1086991"/>
                  <a:chExt cx="880795" cy="1058986"/>
                </a:xfrm>
              </p:grpSpPr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7E271246-EA2D-5747-88F8-425636CB2272}"/>
                      </a:ext>
                    </a:extLst>
                  </p:cNvPr>
                  <p:cNvSpPr txBox="1"/>
                  <p:nvPr/>
                </p:nvSpPr>
                <p:spPr>
                  <a:xfrm>
                    <a:off x="3946825" y="1086991"/>
                    <a:ext cx="880795" cy="96795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400" dirty="0">
                        <a:solidFill>
                          <a:srgbClr val="000000"/>
                        </a:solidFill>
                      </a:rPr>
                      <a:t>Pedestrian</a:t>
                    </a:r>
                  </a:p>
                  <a:p>
                    <a:pPr algn="ctr"/>
                    <a:r>
                      <a:rPr lang="en-US" sz="1400" dirty="0">
                        <a:solidFill>
                          <a:srgbClr val="000000"/>
                        </a:solidFill>
                      </a:rPr>
                      <a:t>100m</a:t>
                    </a:r>
                  </a:p>
                </p:txBody>
              </p:sp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7D05DF42-F676-DA41-B5A5-83BAC153E7A8}"/>
                      </a:ext>
                    </a:extLst>
                  </p:cNvPr>
                  <p:cNvSpPr txBox="1"/>
                  <p:nvPr/>
                </p:nvSpPr>
                <p:spPr>
                  <a:xfrm>
                    <a:off x="4161747" y="1742662"/>
                    <a:ext cx="414690" cy="40331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400" dirty="0">
                        <a:solidFill>
                          <a:srgbClr val="990000"/>
                        </a:solidFill>
                      </a:rPr>
                      <a:t>0.0</a:t>
                    </a:r>
                  </a:p>
                </p:txBody>
              </p:sp>
            </p:grp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D30A9896-6053-F945-AF7F-9E2544FCD653}"/>
                    </a:ext>
                  </a:extLst>
                </p:cNvPr>
                <p:cNvSpPr txBox="1"/>
                <p:nvPr/>
              </p:nvSpPr>
              <p:spPr>
                <a:xfrm>
                  <a:off x="-225805" y="3745478"/>
                  <a:ext cx="3340856" cy="4733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>
                      <a:solidFill>
                        <a:srgbClr val="000000"/>
                      </a:solidFill>
                    </a:rPr>
                    <a:t>Monitoring Station 1</a:t>
                  </a:r>
                </a:p>
              </p:txBody>
            </p:sp>
            <p:sp>
              <p:nvSpPr>
                <p:cNvPr id="14" name="Left Bracket 13">
                  <a:extLst>
                    <a:ext uri="{FF2B5EF4-FFF2-40B4-BE49-F238E27FC236}">
                      <a16:creationId xmlns:a16="http://schemas.microsoft.com/office/drawing/2014/main" id="{CC76BF49-84A5-EB4C-8E4D-ADFFB5F655B5}"/>
                    </a:ext>
                  </a:extLst>
                </p:cNvPr>
                <p:cNvSpPr/>
                <p:nvPr/>
              </p:nvSpPr>
              <p:spPr>
                <a:xfrm rot="10800000" flipV="1">
                  <a:off x="8128076" y="3821829"/>
                  <a:ext cx="157675" cy="295563"/>
                </a:xfrm>
                <a:prstGeom prst="leftBracket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0F42BA6B-C044-9A41-A830-BB0DACA84A10}"/>
                    </a:ext>
                  </a:extLst>
                </p:cNvPr>
                <p:cNvGrpSpPr/>
                <p:nvPr/>
              </p:nvGrpSpPr>
              <p:grpSpPr>
                <a:xfrm>
                  <a:off x="4297526" y="3215909"/>
                  <a:ext cx="1322399" cy="1129960"/>
                  <a:chOff x="3976543" y="1086991"/>
                  <a:chExt cx="851077" cy="1058986"/>
                </a:xfrm>
              </p:grpSpPr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9D908869-FAEA-D645-9188-CE3C541F917B}"/>
                      </a:ext>
                    </a:extLst>
                  </p:cNvPr>
                  <p:cNvSpPr txBox="1"/>
                  <p:nvPr/>
                </p:nvSpPr>
                <p:spPr>
                  <a:xfrm>
                    <a:off x="3976543" y="1086991"/>
                    <a:ext cx="851077" cy="96795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400" dirty="0">
                        <a:solidFill>
                          <a:srgbClr val="000000"/>
                        </a:solidFill>
                      </a:rPr>
                      <a:t>Motorway</a:t>
                    </a:r>
                  </a:p>
                  <a:p>
                    <a:pPr algn="ctr"/>
                    <a:r>
                      <a:rPr lang="en-US" sz="1400" dirty="0">
                        <a:solidFill>
                          <a:srgbClr val="000000"/>
                        </a:solidFill>
                      </a:rPr>
                      <a:t>100m</a:t>
                    </a:r>
                  </a:p>
                </p:txBody>
              </p:sp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F3DD7898-FA82-D94F-9C2B-896375053769}"/>
                      </a:ext>
                    </a:extLst>
                  </p:cNvPr>
                  <p:cNvSpPr txBox="1"/>
                  <p:nvPr/>
                </p:nvSpPr>
                <p:spPr>
                  <a:xfrm>
                    <a:off x="4157595" y="1742662"/>
                    <a:ext cx="456890" cy="40331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400" dirty="0">
                        <a:solidFill>
                          <a:srgbClr val="990000"/>
                        </a:solidFill>
                      </a:rPr>
                      <a:t>3.27</a:t>
                    </a:r>
                  </a:p>
                </p:txBody>
              </p:sp>
            </p:grpSp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EEF00124-B996-594C-95FB-EE20FC1BECEE}"/>
                    </a:ext>
                  </a:extLst>
                </p:cNvPr>
                <p:cNvGrpSpPr/>
                <p:nvPr/>
              </p:nvGrpSpPr>
              <p:grpSpPr>
                <a:xfrm>
                  <a:off x="5602473" y="3215908"/>
                  <a:ext cx="1409774" cy="1129958"/>
                  <a:chOff x="3976543" y="1086991"/>
                  <a:chExt cx="851077" cy="1058984"/>
                </a:xfrm>
              </p:grpSpPr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2F172F0D-A4F4-CC4C-B1C7-C276DBAD38BB}"/>
                      </a:ext>
                    </a:extLst>
                  </p:cNvPr>
                  <p:cNvSpPr txBox="1"/>
                  <p:nvPr/>
                </p:nvSpPr>
                <p:spPr>
                  <a:xfrm>
                    <a:off x="3976543" y="1086991"/>
                    <a:ext cx="851077" cy="96795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400" dirty="0">
                        <a:solidFill>
                          <a:srgbClr val="000000"/>
                        </a:solidFill>
                      </a:rPr>
                      <a:t>Apartment</a:t>
                    </a:r>
                  </a:p>
                  <a:p>
                    <a:pPr algn="ctr"/>
                    <a:r>
                      <a:rPr lang="en-US" sz="1400" dirty="0">
                        <a:solidFill>
                          <a:srgbClr val="000000"/>
                        </a:solidFill>
                      </a:rPr>
                      <a:t>200m</a:t>
                    </a:r>
                  </a:p>
                </p:txBody>
              </p:sp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CC3B3626-B5E6-1E40-9F3F-7A227D09C526}"/>
                      </a:ext>
                    </a:extLst>
                  </p:cNvPr>
                  <p:cNvSpPr txBox="1"/>
                  <p:nvPr/>
                </p:nvSpPr>
                <p:spPr>
                  <a:xfrm>
                    <a:off x="4177033" y="1742659"/>
                    <a:ext cx="506469" cy="40331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400">
                        <a:solidFill>
                          <a:srgbClr val="990000"/>
                        </a:solidFill>
                      </a:rPr>
                      <a:t>0.041</a:t>
                    </a:r>
                    <a:endParaRPr lang="en-US" sz="1400" dirty="0">
                      <a:solidFill>
                        <a:srgbClr val="990000"/>
                      </a:solidFill>
                    </a:endParaRPr>
                  </a:p>
                </p:txBody>
              </p:sp>
            </p:grpSp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A61A33A3-E8FA-8448-83AD-97E1398A21D8}"/>
                    </a:ext>
                  </a:extLst>
                </p:cNvPr>
                <p:cNvGrpSpPr/>
                <p:nvPr/>
              </p:nvGrpSpPr>
              <p:grpSpPr>
                <a:xfrm>
                  <a:off x="6996048" y="3215909"/>
                  <a:ext cx="1288938" cy="1129960"/>
                  <a:chOff x="3976543" y="1086991"/>
                  <a:chExt cx="851077" cy="1058986"/>
                </a:xfrm>
              </p:grpSpPr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24DCDC64-3393-7C40-BFB2-EAF3DD82C8AD}"/>
                      </a:ext>
                    </a:extLst>
                  </p:cNvPr>
                  <p:cNvSpPr txBox="1"/>
                  <p:nvPr/>
                </p:nvSpPr>
                <p:spPr>
                  <a:xfrm>
                    <a:off x="3976543" y="1086991"/>
                    <a:ext cx="851077" cy="68563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400" dirty="0">
                        <a:solidFill>
                          <a:srgbClr val="000000"/>
                        </a:solidFill>
                      </a:rPr>
                      <a:t>Factory</a:t>
                    </a:r>
                  </a:p>
                  <a:p>
                    <a:pPr algn="ctr"/>
                    <a:r>
                      <a:rPr lang="en-US" sz="1400" dirty="0">
                        <a:solidFill>
                          <a:srgbClr val="000000"/>
                        </a:solidFill>
                      </a:rPr>
                      <a:t>200m</a:t>
                    </a:r>
                  </a:p>
                </p:txBody>
              </p:sp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8BB3D952-FF60-9943-A7F3-EF91B353CE40}"/>
                      </a:ext>
                    </a:extLst>
                  </p:cNvPr>
                  <p:cNvSpPr txBox="1"/>
                  <p:nvPr/>
                </p:nvSpPr>
                <p:spPr>
                  <a:xfrm>
                    <a:off x="4127881" y="1742662"/>
                    <a:ext cx="602916" cy="40331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400">
                        <a:solidFill>
                          <a:srgbClr val="990000"/>
                        </a:solidFill>
                      </a:rPr>
                      <a:t>0.432</a:t>
                    </a:r>
                    <a:endParaRPr lang="en-US" sz="1400" dirty="0">
                      <a:solidFill>
                        <a:srgbClr val="990000"/>
                      </a:solidFill>
                    </a:endParaRPr>
                  </a:p>
                </p:txBody>
              </p:sp>
            </p:grp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43A01D9C-9FE4-3844-AB07-F4D9F1433FEE}"/>
                    </a:ext>
                  </a:extLst>
                </p:cNvPr>
                <p:cNvSpPr txBox="1"/>
                <p:nvPr/>
              </p:nvSpPr>
              <p:spPr>
                <a:xfrm>
                  <a:off x="5432443" y="3541841"/>
                  <a:ext cx="492982" cy="43034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mr-IN" sz="1400">
                      <a:solidFill>
                        <a:srgbClr val="000000"/>
                      </a:solidFill>
                    </a:rPr>
                    <a:t>…</a:t>
                  </a:r>
                  <a:endParaRPr lang="en-US" sz="1400" dirty="0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13EB3BA-5A17-3148-9B2D-EEDD4C9335D9}"/>
                </a:ext>
              </a:extLst>
            </p:cNvPr>
            <p:cNvSpPr txBox="1"/>
            <p:nvPr/>
          </p:nvSpPr>
          <p:spPr>
            <a:xfrm>
              <a:off x="5824754" y="5075628"/>
              <a:ext cx="240351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0000"/>
                  </a:solidFill>
                </a:rPr>
                <a:t>Monitoring Station 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23029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337BF37-1943-3F4D-8BE4-28BFC8FBF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Mining Public Datasets for Modeling Intra-City PM</a:t>
            </a:r>
            <a:r>
              <a:rPr lang="en-US" baseline="-25000" dirty="0"/>
              <a:t>2.5</a:t>
            </a:r>
            <a:r>
              <a:rPr lang="en-US" dirty="0"/>
              <a:t> Concentrations </a:t>
            </a:r>
            <a:br>
              <a:rPr lang="en-US" dirty="0"/>
            </a:br>
            <a:r>
              <a:rPr lang="en-US" dirty="0"/>
              <a:t>at a Fine Spatial Resolution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B6B2E15-7971-894B-BD55-08D7E3E689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motivating example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F4DC5-FA80-424D-B9E9-6C06CA8CC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137E7-F180-D043-87BE-208C74AB267C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9542A7-9162-FD46-8B06-E4D6DA6D0585}"/>
              </a:ext>
            </a:extLst>
          </p:cNvPr>
          <p:cNvSpPr txBox="1"/>
          <p:nvPr/>
        </p:nvSpPr>
        <p:spPr>
          <a:xfrm>
            <a:off x="0" y="6611779"/>
            <a:ext cx="109520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Lin Y., Pan F., Chiang Y.-Y., </a:t>
            </a:r>
            <a:r>
              <a:rPr lang="en-US" sz="1000" dirty="0" err="1">
                <a:solidFill>
                  <a:srgbClr val="000000"/>
                </a:solidFill>
              </a:rPr>
              <a:t>Stripelis</a:t>
            </a:r>
            <a:r>
              <a:rPr lang="en-US" sz="1000" dirty="0">
                <a:solidFill>
                  <a:srgbClr val="000000"/>
                </a:solidFill>
              </a:rPr>
              <a:t> D., </a:t>
            </a:r>
            <a:r>
              <a:rPr lang="en-US" sz="1000" dirty="0" err="1">
                <a:solidFill>
                  <a:srgbClr val="000000"/>
                </a:solidFill>
              </a:rPr>
              <a:t>Ambite</a:t>
            </a:r>
            <a:r>
              <a:rPr lang="en-US" sz="1000" dirty="0">
                <a:solidFill>
                  <a:srgbClr val="000000"/>
                </a:solidFill>
              </a:rPr>
              <a:t> J. L., Eckel S. P., and </a:t>
            </a:r>
            <a:r>
              <a:rPr lang="en-US" sz="1000" dirty="0" err="1">
                <a:solidFill>
                  <a:srgbClr val="000000"/>
                </a:solidFill>
              </a:rPr>
              <a:t>Habre</a:t>
            </a:r>
            <a:r>
              <a:rPr lang="en-US" sz="1000" dirty="0">
                <a:solidFill>
                  <a:srgbClr val="000000"/>
                </a:solidFill>
              </a:rPr>
              <a:t> R. (November 2017) Mining public datasets for modeling intra-city PM2.5 concentrations at a fine spatial resolution. ACM SIGSPATIAL.</a:t>
            </a:r>
          </a:p>
        </p:txBody>
      </p:sp>
    </p:spTree>
    <p:extLst>
      <p:ext uri="{BB962C8B-B14F-4D97-AF65-F5344CB8AC3E}">
        <p14:creationId xmlns:p14="http://schemas.microsoft.com/office/powerpoint/2010/main" val="31946941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79C27-947B-424A-97AC-3FD2751C9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Required Technologies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B8F81C-FCA3-D640-ADB3-9EF9565BDA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Clustering</a:t>
            </a:r>
          </a:p>
          <a:p>
            <a:pPr lvl="1"/>
            <a:r>
              <a:rPr lang="en-US" dirty="0"/>
              <a:t>K-Means, Hierarchical Clustering</a:t>
            </a:r>
          </a:p>
          <a:p>
            <a:r>
              <a:rPr lang="en-US" dirty="0"/>
              <a:t>Dimension Reduction</a:t>
            </a:r>
          </a:p>
          <a:p>
            <a:pPr lvl="1"/>
            <a:r>
              <a:rPr lang="en-US" dirty="0"/>
              <a:t>SVD (Singular Value Decomposition)</a:t>
            </a:r>
          </a:p>
          <a:p>
            <a:r>
              <a:rPr lang="en-US" dirty="0"/>
              <a:t>Interpretable Machine Learning Method</a:t>
            </a:r>
          </a:p>
          <a:p>
            <a:pPr lvl="1"/>
            <a:r>
              <a:rPr lang="en-US" dirty="0"/>
              <a:t>Random Forest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999178-F5A3-4441-8557-A4652951C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137E7-F180-D043-87BE-208C74AB267C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6766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984" y="3336291"/>
            <a:ext cx="4234563" cy="306493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B5AF68A-7E57-054B-96A6-5968DCD1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000000"/>
                </a:solidFill>
              </a:rPr>
              <a:t>Step 1. </a:t>
            </a:r>
            <a:r>
              <a:rPr lang="en-US" dirty="0">
                <a:solidFill>
                  <a:srgbClr val="000000"/>
                </a:solidFill>
              </a:rPr>
              <a:t>Grouping Stations based on their PM</a:t>
            </a:r>
            <a:r>
              <a:rPr lang="en-US" baseline="-25000" dirty="0">
                <a:solidFill>
                  <a:srgbClr val="000000"/>
                </a:solidFill>
              </a:rPr>
              <a:t>2.5</a:t>
            </a:r>
            <a:r>
              <a:rPr lang="en-US" dirty="0">
                <a:solidFill>
                  <a:srgbClr val="000000"/>
                </a:solidFill>
              </a:rPr>
              <a:t> AQIs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342900" lvl="2">
              <a:spcBef>
                <a:spcPts val="450"/>
              </a:spcBef>
              <a:spcAft>
                <a:spcPts val="450"/>
              </a:spcAft>
              <a:buClr>
                <a:srgbClr val="000000"/>
              </a:buClr>
              <a:buFont typeface="Arial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To identify the monitoring stations that have </a:t>
            </a:r>
            <a:r>
              <a:rPr lang="en-US" sz="2400" dirty="0">
                <a:solidFill>
                  <a:srgbClr val="990000"/>
                </a:solidFill>
              </a:rPr>
              <a:t>similar temporal pattern</a:t>
            </a:r>
            <a:r>
              <a:rPr lang="en-US" sz="2400" dirty="0">
                <a:solidFill>
                  <a:srgbClr val="000000"/>
                </a:solidFill>
              </a:rPr>
              <a:t> on PM</a:t>
            </a:r>
            <a:r>
              <a:rPr lang="en-US" sz="2400" baseline="-25000" dirty="0">
                <a:solidFill>
                  <a:srgbClr val="000000"/>
                </a:solidFill>
              </a:rPr>
              <a:t>2.5</a:t>
            </a:r>
            <a:r>
              <a:rPr lang="en-US" sz="2400" dirty="0">
                <a:solidFill>
                  <a:srgbClr val="000000"/>
                </a:solidFill>
              </a:rPr>
              <a:t> AQIs</a:t>
            </a:r>
          </a:p>
          <a:p>
            <a:pPr marL="342900" lvl="2">
              <a:spcBef>
                <a:spcPts val="450"/>
              </a:spcBef>
              <a:spcAft>
                <a:spcPts val="450"/>
              </a:spcAft>
              <a:buClr>
                <a:srgbClr val="000000"/>
              </a:buClr>
              <a:buFont typeface="Arial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These monitoring stations should have a similar environment.</a:t>
            </a:r>
          </a:p>
          <a:p>
            <a:pPr marL="342900" lvl="2">
              <a:spcBef>
                <a:spcPts val="450"/>
              </a:spcBef>
              <a:spcAft>
                <a:spcPts val="450"/>
              </a:spcAft>
              <a:buClr>
                <a:srgbClr val="000000"/>
              </a:buClr>
              <a:buFont typeface="Arial" charset="0"/>
              <a:buChar char="•"/>
            </a:pPr>
            <a:endParaRPr lang="en-US" sz="2400" dirty="0">
              <a:solidFill>
                <a:srgbClr val="000000"/>
              </a:solidFill>
            </a:endParaRPr>
          </a:p>
          <a:p>
            <a:pPr marL="342900" lvl="2">
              <a:spcBef>
                <a:spcPts val="450"/>
              </a:spcBef>
              <a:spcAft>
                <a:spcPts val="450"/>
              </a:spcAft>
              <a:buClr>
                <a:srgbClr val="000000"/>
              </a:buClr>
              <a:buFont typeface="Arial" charset="0"/>
              <a:buChar char="•"/>
            </a:pPr>
            <a:endParaRPr lang="en-US" sz="2400" dirty="0">
              <a:solidFill>
                <a:srgbClr val="000000"/>
              </a:solidFill>
            </a:endParaRPr>
          </a:p>
          <a:p>
            <a:pPr marL="342900" lvl="2">
              <a:spcBef>
                <a:spcPts val="450"/>
              </a:spcBef>
              <a:spcAft>
                <a:spcPts val="450"/>
              </a:spcAft>
              <a:buClr>
                <a:srgbClr val="000000"/>
              </a:buClr>
              <a:buFont typeface="Arial" charset="0"/>
              <a:buChar char="•"/>
            </a:pP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6308713" y="3336291"/>
            <a:ext cx="4195393" cy="3064933"/>
            <a:chOff x="4540469" y="3016488"/>
            <a:chExt cx="4004440" cy="300808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40469" y="3016488"/>
              <a:ext cx="4004440" cy="3008083"/>
            </a:xfrm>
            <a:prstGeom prst="rect">
              <a:avLst/>
            </a:prstGeom>
            <a:ln w="19050">
              <a:noFill/>
            </a:ln>
          </p:spPr>
        </p:pic>
        <p:sp>
          <p:nvSpPr>
            <p:cNvPr id="33" name="Freeform 32"/>
            <p:cNvSpPr/>
            <p:nvPr/>
          </p:nvSpPr>
          <p:spPr>
            <a:xfrm>
              <a:off x="4988476" y="4520529"/>
              <a:ext cx="1092892" cy="1438356"/>
            </a:xfrm>
            <a:custGeom>
              <a:avLst/>
              <a:gdLst>
                <a:gd name="connsiteX0" fmla="*/ 289823 w 2050926"/>
                <a:gd name="connsiteY0" fmla="*/ 1130704 h 2253370"/>
                <a:gd name="connsiteX1" fmla="*/ 52756 w 2050926"/>
                <a:gd name="connsiteY1" fmla="*/ 216304 h 2253370"/>
                <a:gd name="connsiteX2" fmla="*/ 978445 w 2050926"/>
                <a:gd name="connsiteY2" fmla="*/ 103415 h 2253370"/>
                <a:gd name="connsiteX3" fmla="*/ 1994445 w 2050926"/>
                <a:gd name="connsiteY3" fmla="*/ 1491949 h 2253370"/>
                <a:gd name="connsiteX4" fmla="*/ 1746089 w 2050926"/>
                <a:gd name="connsiteY4" fmla="*/ 2248304 h 2253370"/>
                <a:gd name="connsiteX5" fmla="*/ 289823 w 2050926"/>
                <a:gd name="connsiteY5" fmla="*/ 1130704 h 225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50926" h="2253370">
                  <a:moveTo>
                    <a:pt x="289823" y="1130704"/>
                  </a:moveTo>
                  <a:cubicBezTo>
                    <a:pt x="7601" y="792037"/>
                    <a:pt x="-62014" y="387519"/>
                    <a:pt x="52756" y="216304"/>
                  </a:cubicBezTo>
                  <a:cubicBezTo>
                    <a:pt x="167526" y="45089"/>
                    <a:pt x="654830" y="-109192"/>
                    <a:pt x="978445" y="103415"/>
                  </a:cubicBezTo>
                  <a:cubicBezTo>
                    <a:pt x="1302060" y="316022"/>
                    <a:pt x="1866504" y="1134468"/>
                    <a:pt x="1994445" y="1491949"/>
                  </a:cubicBezTo>
                  <a:cubicBezTo>
                    <a:pt x="2122386" y="1849431"/>
                    <a:pt x="2030193" y="2306630"/>
                    <a:pt x="1746089" y="2248304"/>
                  </a:cubicBezTo>
                  <a:cubicBezTo>
                    <a:pt x="1461985" y="2189978"/>
                    <a:pt x="572045" y="1469371"/>
                    <a:pt x="289823" y="1130704"/>
                  </a:cubicBezTo>
                  <a:close/>
                </a:path>
              </a:pathLst>
            </a:cu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1" name="Freeform 30"/>
            <p:cNvSpPr/>
            <p:nvPr/>
          </p:nvSpPr>
          <p:spPr>
            <a:xfrm>
              <a:off x="5963416" y="3155748"/>
              <a:ext cx="1158549" cy="1434411"/>
            </a:xfrm>
            <a:custGeom>
              <a:avLst/>
              <a:gdLst>
                <a:gd name="connsiteX0" fmla="*/ 189952 w 1929531"/>
                <a:gd name="connsiteY0" fmla="*/ 768256 h 2488828"/>
                <a:gd name="connsiteX1" fmla="*/ 43196 w 1929531"/>
                <a:gd name="connsiteY1" fmla="*/ 282834 h 2488828"/>
                <a:gd name="connsiteX2" fmla="*/ 607640 w 1929531"/>
                <a:gd name="connsiteY2" fmla="*/ 11900 h 2488828"/>
                <a:gd name="connsiteX3" fmla="*/ 1499463 w 1929531"/>
                <a:gd name="connsiteY3" fmla="*/ 666656 h 2488828"/>
                <a:gd name="connsiteX4" fmla="*/ 1928440 w 1929531"/>
                <a:gd name="connsiteY4" fmla="*/ 2156789 h 2488828"/>
                <a:gd name="connsiteX5" fmla="*/ 1386574 w 1929531"/>
                <a:gd name="connsiteY5" fmla="*/ 2382567 h 2488828"/>
                <a:gd name="connsiteX6" fmla="*/ 189952 w 1929531"/>
                <a:gd name="connsiteY6" fmla="*/ 768256 h 2488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29531" h="2488828">
                  <a:moveTo>
                    <a:pt x="189952" y="768256"/>
                  </a:moveTo>
                  <a:cubicBezTo>
                    <a:pt x="-33944" y="418300"/>
                    <a:pt x="-26419" y="408893"/>
                    <a:pt x="43196" y="282834"/>
                  </a:cubicBezTo>
                  <a:cubicBezTo>
                    <a:pt x="112811" y="156775"/>
                    <a:pt x="364929" y="-52070"/>
                    <a:pt x="607640" y="11900"/>
                  </a:cubicBezTo>
                  <a:cubicBezTo>
                    <a:pt x="850351" y="75870"/>
                    <a:pt x="1279330" y="309175"/>
                    <a:pt x="1499463" y="666656"/>
                  </a:cubicBezTo>
                  <a:cubicBezTo>
                    <a:pt x="1719596" y="1024137"/>
                    <a:pt x="1947255" y="1870804"/>
                    <a:pt x="1928440" y="2156789"/>
                  </a:cubicBezTo>
                  <a:cubicBezTo>
                    <a:pt x="1909625" y="2442774"/>
                    <a:pt x="1676322" y="2610226"/>
                    <a:pt x="1386574" y="2382567"/>
                  </a:cubicBezTo>
                  <a:cubicBezTo>
                    <a:pt x="1096826" y="2154908"/>
                    <a:pt x="413848" y="1118212"/>
                    <a:pt x="189952" y="768256"/>
                  </a:cubicBezTo>
                  <a:close/>
                </a:path>
              </a:pathLst>
            </a:cu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4670432" y="3977704"/>
              <a:ext cx="1132161" cy="405062"/>
            </a:xfrm>
            <a:custGeom>
              <a:avLst/>
              <a:gdLst>
                <a:gd name="connsiteX0" fmla="*/ 1475296 w 1719672"/>
                <a:gd name="connsiteY0" fmla="*/ 581581 h 586465"/>
                <a:gd name="connsiteX1" fmla="*/ 222230 w 1719672"/>
                <a:gd name="connsiteY1" fmla="*/ 434826 h 586465"/>
                <a:gd name="connsiteX2" fmla="*/ 75474 w 1719672"/>
                <a:gd name="connsiteY2" fmla="*/ 51003 h 586465"/>
                <a:gd name="connsiteX3" fmla="*/ 1046319 w 1719672"/>
                <a:gd name="connsiteY3" fmla="*/ 28426 h 586465"/>
                <a:gd name="connsiteX4" fmla="*/ 1689785 w 1719672"/>
                <a:gd name="connsiteY4" fmla="*/ 276781 h 586465"/>
                <a:gd name="connsiteX5" fmla="*/ 1475296 w 1719672"/>
                <a:gd name="connsiteY5" fmla="*/ 581581 h 586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9672" h="586465">
                  <a:moveTo>
                    <a:pt x="1475296" y="581581"/>
                  </a:moveTo>
                  <a:cubicBezTo>
                    <a:pt x="1230704" y="607922"/>
                    <a:pt x="455534" y="523256"/>
                    <a:pt x="222230" y="434826"/>
                  </a:cubicBezTo>
                  <a:cubicBezTo>
                    <a:pt x="-11074" y="346396"/>
                    <a:pt x="-61874" y="118736"/>
                    <a:pt x="75474" y="51003"/>
                  </a:cubicBezTo>
                  <a:cubicBezTo>
                    <a:pt x="212822" y="-16730"/>
                    <a:pt x="777267" y="-9204"/>
                    <a:pt x="1046319" y="28426"/>
                  </a:cubicBezTo>
                  <a:cubicBezTo>
                    <a:pt x="1315371" y="66056"/>
                    <a:pt x="1622052" y="182707"/>
                    <a:pt x="1689785" y="276781"/>
                  </a:cubicBezTo>
                  <a:cubicBezTo>
                    <a:pt x="1757518" y="370855"/>
                    <a:pt x="1719888" y="555240"/>
                    <a:pt x="1475296" y="581581"/>
                  </a:cubicBezTo>
                  <a:close/>
                </a:path>
              </a:pathLst>
            </a:cu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4674199" y="3187864"/>
              <a:ext cx="793253" cy="482877"/>
            </a:xfrm>
            <a:custGeom>
              <a:avLst/>
              <a:gdLst>
                <a:gd name="connsiteX0" fmla="*/ 566463 w 1204895"/>
                <a:gd name="connsiteY0" fmla="*/ 697854 h 699129"/>
                <a:gd name="connsiteX1" fmla="*/ 284241 w 1204895"/>
                <a:gd name="connsiteY1" fmla="*/ 663988 h 699129"/>
                <a:gd name="connsiteX2" fmla="*/ 47174 w 1204895"/>
                <a:gd name="connsiteY2" fmla="*/ 460788 h 699129"/>
                <a:gd name="connsiteX3" fmla="*/ 81041 w 1204895"/>
                <a:gd name="connsiteY3" fmla="*/ 31810 h 699129"/>
                <a:gd name="connsiteX4" fmla="*/ 859974 w 1204895"/>
                <a:gd name="connsiteY4" fmla="*/ 65677 h 699129"/>
                <a:gd name="connsiteX5" fmla="*/ 1198641 w 1204895"/>
                <a:gd name="connsiteY5" fmla="*/ 336610 h 699129"/>
                <a:gd name="connsiteX6" fmla="*/ 1040597 w 1204895"/>
                <a:gd name="connsiteY6" fmla="*/ 652699 h 699129"/>
                <a:gd name="connsiteX7" fmla="*/ 566463 w 1204895"/>
                <a:gd name="connsiteY7" fmla="*/ 697854 h 699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04895" h="699129">
                  <a:moveTo>
                    <a:pt x="566463" y="697854"/>
                  </a:moveTo>
                  <a:cubicBezTo>
                    <a:pt x="440404" y="699736"/>
                    <a:pt x="370789" y="703499"/>
                    <a:pt x="284241" y="663988"/>
                  </a:cubicBezTo>
                  <a:cubicBezTo>
                    <a:pt x="197693" y="624477"/>
                    <a:pt x="81041" y="566151"/>
                    <a:pt x="47174" y="460788"/>
                  </a:cubicBezTo>
                  <a:cubicBezTo>
                    <a:pt x="13307" y="355425"/>
                    <a:pt x="-54426" y="97662"/>
                    <a:pt x="81041" y="31810"/>
                  </a:cubicBezTo>
                  <a:cubicBezTo>
                    <a:pt x="216508" y="-34042"/>
                    <a:pt x="673707" y="14877"/>
                    <a:pt x="859974" y="65677"/>
                  </a:cubicBezTo>
                  <a:cubicBezTo>
                    <a:pt x="1046241" y="116477"/>
                    <a:pt x="1168537" y="238773"/>
                    <a:pt x="1198641" y="336610"/>
                  </a:cubicBezTo>
                  <a:cubicBezTo>
                    <a:pt x="1228745" y="434447"/>
                    <a:pt x="1145960" y="590610"/>
                    <a:pt x="1040597" y="652699"/>
                  </a:cubicBezTo>
                  <a:cubicBezTo>
                    <a:pt x="935234" y="714788"/>
                    <a:pt x="692522" y="695972"/>
                    <a:pt x="566463" y="697854"/>
                  </a:cubicBezTo>
                  <a:close/>
                </a:path>
              </a:pathLst>
            </a:cu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7" name="Freeform 26"/>
            <p:cNvSpPr/>
            <p:nvPr/>
          </p:nvSpPr>
          <p:spPr>
            <a:xfrm>
              <a:off x="6028406" y="4194090"/>
              <a:ext cx="506361" cy="425405"/>
            </a:xfrm>
            <a:custGeom>
              <a:avLst/>
              <a:gdLst>
                <a:gd name="connsiteX0" fmla="*/ 566463 w 1204895"/>
                <a:gd name="connsiteY0" fmla="*/ 697854 h 699129"/>
                <a:gd name="connsiteX1" fmla="*/ 284241 w 1204895"/>
                <a:gd name="connsiteY1" fmla="*/ 663988 h 699129"/>
                <a:gd name="connsiteX2" fmla="*/ 47174 w 1204895"/>
                <a:gd name="connsiteY2" fmla="*/ 460788 h 699129"/>
                <a:gd name="connsiteX3" fmla="*/ 81041 w 1204895"/>
                <a:gd name="connsiteY3" fmla="*/ 31810 h 699129"/>
                <a:gd name="connsiteX4" fmla="*/ 859974 w 1204895"/>
                <a:gd name="connsiteY4" fmla="*/ 65677 h 699129"/>
                <a:gd name="connsiteX5" fmla="*/ 1198641 w 1204895"/>
                <a:gd name="connsiteY5" fmla="*/ 336610 h 699129"/>
                <a:gd name="connsiteX6" fmla="*/ 1040597 w 1204895"/>
                <a:gd name="connsiteY6" fmla="*/ 652699 h 699129"/>
                <a:gd name="connsiteX7" fmla="*/ 566463 w 1204895"/>
                <a:gd name="connsiteY7" fmla="*/ 697854 h 699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04895" h="699129">
                  <a:moveTo>
                    <a:pt x="566463" y="697854"/>
                  </a:moveTo>
                  <a:cubicBezTo>
                    <a:pt x="440404" y="699736"/>
                    <a:pt x="370789" y="703499"/>
                    <a:pt x="284241" y="663988"/>
                  </a:cubicBezTo>
                  <a:cubicBezTo>
                    <a:pt x="197693" y="624477"/>
                    <a:pt x="81041" y="566151"/>
                    <a:pt x="47174" y="460788"/>
                  </a:cubicBezTo>
                  <a:cubicBezTo>
                    <a:pt x="13307" y="355425"/>
                    <a:pt x="-54426" y="97662"/>
                    <a:pt x="81041" y="31810"/>
                  </a:cubicBezTo>
                  <a:cubicBezTo>
                    <a:pt x="216508" y="-34042"/>
                    <a:pt x="673707" y="14877"/>
                    <a:pt x="859974" y="65677"/>
                  </a:cubicBezTo>
                  <a:cubicBezTo>
                    <a:pt x="1046241" y="116477"/>
                    <a:pt x="1168537" y="238773"/>
                    <a:pt x="1198641" y="336610"/>
                  </a:cubicBezTo>
                  <a:cubicBezTo>
                    <a:pt x="1228745" y="434447"/>
                    <a:pt x="1145960" y="590610"/>
                    <a:pt x="1040597" y="652699"/>
                  </a:cubicBezTo>
                  <a:cubicBezTo>
                    <a:pt x="935234" y="714788"/>
                    <a:pt x="692522" y="695972"/>
                    <a:pt x="566463" y="697854"/>
                  </a:cubicBezTo>
                  <a:close/>
                </a:path>
              </a:pathLst>
            </a:cu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5761192" y="4495511"/>
              <a:ext cx="359396" cy="482877"/>
            </a:xfrm>
            <a:custGeom>
              <a:avLst/>
              <a:gdLst>
                <a:gd name="connsiteX0" fmla="*/ 566463 w 1204895"/>
                <a:gd name="connsiteY0" fmla="*/ 697854 h 699129"/>
                <a:gd name="connsiteX1" fmla="*/ 284241 w 1204895"/>
                <a:gd name="connsiteY1" fmla="*/ 663988 h 699129"/>
                <a:gd name="connsiteX2" fmla="*/ 47174 w 1204895"/>
                <a:gd name="connsiteY2" fmla="*/ 460788 h 699129"/>
                <a:gd name="connsiteX3" fmla="*/ 81041 w 1204895"/>
                <a:gd name="connsiteY3" fmla="*/ 31810 h 699129"/>
                <a:gd name="connsiteX4" fmla="*/ 859974 w 1204895"/>
                <a:gd name="connsiteY4" fmla="*/ 65677 h 699129"/>
                <a:gd name="connsiteX5" fmla="*/ 1198641 w 1204895"/>
                <a:gd name="connsiteY5" fmla="*/ 336610 h 699129"/>
                <a:gd name="connsiteX6" fmla="*/ 1040597 w 1204895"/>
                <a:gd name="connsiteY6" fmla="*/ 652699 h 699129"/>
                <a:gd name="connsiteX7" fmla="*/ 566463 w 1204895"/>
                <a:gd name="connsiteY7" fmla="*/ 697854 h 699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04895" h="699129">
                  <a:moveTo>
                    <a:pt x="566463" y="697854"/>
                  </a:moveTo>
                  <a:cubicBezTo>
                    <a:pt x="440404" y="699736"/>
                    <a:pt x="370789" y="703499"/>
                    <a:pt x="284241" y="663988"/>
                  </a:cubicBezTo>
                  <a:cubicBezTo>
                    <a:pt x="197693" y="624477"/>
                    <a:pt x="81041" y="566151"/>
                    <a:pt x="47174" y="460788"/>
                  </a:cubicBezTo>
                  <a:cubicBezTo>
                    <a:pt x="13307" y="355425"/>
                    <a:pt x="-54426" y="97662"/>
                    <a:pt x="81041" y="31810"/>
                  </a:cubicBezTo>
                  <a:cubicBezTo>
                    <a:pt x="216508" y="-34042"/>
                    <a:pt x="673707" y="14877"/>
                    <a:pt x="859974" y="65677"/>
                  </a:cubicBezTo>
                  <a:cubicBezTo>
                    <a:pt x="1046241" y="116477"/>
                    <a:pt x="1168537" y="238773"/>
                    <a:pt x="1198641" y="336610"/>
                  </a:cubicBezTo>
                  <a:cubicBezTo>
                    <a:pt x="1228745" y="434447"/>
                    <a:pt x="1145960" y="590610"/>
                    <a:pt x="1040597" y="652699"/>
                  </a:cubicBezTo>
                  <a:cubicBezTo>
                    <a:pt x="935234" y="714788"/>
                    <a:pt x="692522" y="695972"/>
                    <a:pt x="566463" y="697854"/>
                  </a:cubicBezTo>
                  <a:close/>
                </a:path>
              </a:pathLst>
            </a:cu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9" name="Freeform 28"/>
            <p:cNvSpPr/>
            <p:nvPr/>
          </p:nvSpPr>
          <p:spPr>
            <a:xfrm>
              <a:off x="6131879" y="4990022"/>
              <a:ext cx="447157" cy="482877"/>
            </a:xfrm>
            <a:custGeom>
              <a:avLst/>
              <a:gdLst>
                <a:gd name="connsiteX0" fmla="*/ 566463 w 1204895"/>
                <a:gd name="connsiteY0" fmla="*/ 697854 h 699129"/>
                <a:gd name="connsiteX1" fmla="*/ 284241 w 1204895"/>
                <a:gd name="connsiteY1" fmla="*/ 663988 h 699129"/>
                <a:gd name="connsiteX2" fmla="*/ 47174 w 1204895"/>
                <a:gd name="connsiteY2" fmla="*/ 460788 h 699129"/>
                <a:gd name="connsiteX3" fmla="*/ 81041 w 1204895"/>
                <a:gd name="connsiteY3" fmla="*/ 31810 h 699129"/>
                <a:gd name="connsiteX4" fmla="*/ 859974 w 1204895"/>
                <a:gd name="connsiteY4" fmla="*/ 65677 h 699129"/>
                <a:gd name="connsiteX5" fmla="*/ 1198641 w 1204895"/>
                <a:gd name="connsiteY5" fmla="*/ 336610 h 699129"/>
                <a:gd name="connsiteX6" fmla="*/ 1040597 w 1204895"/>
                <a:gd name="connsiteY6" fmla="*/ 652699 h 699129"/>
                <a:gd name="connsiteX7" fmla="*/ 566463 w 1204895"/>
                <a:gd name="connsiteY7" fmla="*/ 697854 h 699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04895" h="699129">
                  <a:moveTo>
                    <a:pt x="566463" y="697854"/>
                  </a:moveTo>
                  <a:cubicBezTo>
                    <a:pt x="440404" y="699736"/>
                    <a:pt x="370789" y="703499"/>
                    <a:pt x="284241" y="663988"/>
                  </a:cubicBezTo>
                  <a:cubicBezTo>
                    <a:pt x="197693" y="624477"/>
                    <a:pt x="81041" y="566151"/>
                    <a:pt x="47174" y="460788"/>
                  </a:cubicBezTo>
                  <a:cubicBezTo>
                    <a:pt x="13307" y="355425"/>
                    <a:pt x="-54426" y="97662"/>
                    <a:pt x="81041" y="31810"/>
                  </a:cubicBezTo>
                  <a:cubicBezTo>
                    <a:pt x="216508" y="-34042"/>
                    <a:pt x="673707" y="14877"/>
                    <a:pt x="859974" y="65677"/>
                  </a:cubicBezTo>
                  <a:cubicBezTo>
                    <a:pt x="1046241" y="116477"/>
                    <a:pt x="1168537" y="238773"/>
                    <a:pt x="1198641" y="336610"/>
                  </a:cubicBezTo>
                  <a:cubicBezTo>
                    <a:pt x="1228745" y="434447"/>
                    <a:pt x="1145960" y="590610"/>
                    <a:pt x="1040597" y="652699"/>
                  </a:cubicBezTo>
                  <a:cubicBezTo>
                    <a:pt x="935234" y="714788"/>
                    <a:pt x="692522" y="695972"/>
                    <a:pt x="566463" y="697854"/>
                  </a:cubicBezTo>
                  <a:close/>
                </a:path>
              </a:pathLst>
            </a:cu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0" name="Freeform 29"/>
            <p:cNvSpPr/>
            <p:nvPr/>
          </p:nvSpPr>
          <p:spPr>
            <a:xfrm>
              <a:off x="7153702" y="4691627"/>
              <a:ext cx="494979" cy="548079"/>
            </a:xfrm>
            <a:custGeom>
              <a:avLst/>
              <a:gdLst>
                <a:gd name="connsiteX0" fmla="*/ 566463 w 1204895"/>
                <a:gd name="connsiteY0" fmla="*/ 697854 h 699129"/>
                <a:gd name="connsiteX1" fmla="*/ 284241 w 1204895"/>
                <a:gd name="connsiteY1" fmla="*/ 663988 h 699129"/>
                <a:gd name="connsiteX2" fmla="*/ 47174 w 1204895"/>
                <a:gd name="connsiteY2" fmla="*/ 460788 h 699129"/>
                <a:gd name="connsiteX3" fmla="*/ 81041 w 1204895"/>
                <a:gd name="connsiteY3" fmla="*/ 31810 h 699129"/>
                <a:gd name="connsiteX4" fmla="*/ 859974 w 1204895"/>
                <a:gd name="connsiteY4" fmla="*/ 65677 h 699129"/>
                <a:gd name="connsiteX5" fmla="*/ 1198641 w 1204895"/>
                <a:gd name="connsiteY5" fmla="*/ 336610 h 699129"/>
                <a:gd name="connsiteX6" fmla="*/ 1040597 w 1204895"/>
                <a:gd name="connsiteY6" fmla="*/ 652699 h 699129"/>
                <a:gd name="connsiteX7" fmla="*/ 566463 w 1204895"/>
                <a:gd name="connsiteY7" fmla="*/ 697854 h 699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04895" h="699129">
                  <a:moveTo>
                    <a:pt x="566463" y="697854"/>
                  </a:moveTo>
                  <a:cubicBezTo>
                    <a:pt x="440404" y="699736"/>
                    <a:pt x="370789" y="703499"/>
                    <a:pt x="284241" y="663988"/>
                  </a:cubicBezTo>
                  <a:cubicBezTo>
                    <a:pt x="197693" y="624477"/>
                    <a:pt x="81041" y="566151"/>
                    <a:pt x="47174" y="460788"/>
                  </a:cubicBezTo>
                  <a:cubicBezTo>
                    <a:pt x="13307" y="355425"/>
                    <a:pt x="-54426" y="97662"/>
                    <a:pt x="81041" y="31810"/>
                  </a:cubicBezTo>
                  <a:cubicBezTo>
                    <a:pt x="216508" y="-34042"/>
                    <a:pt x="673707" y="14877"/>
                    <a:pt x="859974" y="65677"/>
                  </a:cubicBezTo>
                  <a:cubicBezTo>
                    <a:pt x="1046241" y="116477"/>
                    <a:pt x="1168537" y="238773"/>
                    <a:pt x="1198641" y="336610"/>
                  </a:cubicBezTo>
                  <a:cubicBezTo>
                    <a:pt x="1228745" y="434447"/>
                    <a:pt x="1145960" y="590610"/>
                    <a:pt x="1040597" y="652699"/>
                  </a:cubicBezTo>
                  <a:cubicBezTo>
                    <a:pt x="935234" y="714788"/>
                    <a:pt x="692522" y="695972"/>
                    <a:pt x="566463" y="697854"/>
                  </a:cubicBezTo>
                  <a:close/>
                </a:path>
              </a:pathLst>
            </a:cu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cxnSp>
        <p:nvCxnSpPr>
          <p:cNvPr id="39" name="Straight Arrow Connector 38"/>
          <p:cNvCxnSpPr>
            <a:stCxn id="5" idx="3"/>
            <a:endCxn id="16" idx="1"/>
          </p:cNvCxnSpPr>
          <p:nvPr/>
        </p:nvCxnSpPr>
        <p:spPr>
          <a:xfrm>
            <a:off x="5968546" y="4868757"/>
            <a:ext cx="340166" cy="0"/>
          </a:xfrm>
          <a:prstGeom prst="straightConnector1">
            <a:avLst/>
          </a:prstGeom>
          <a:ln w="28575">
            <a:solidFill>
              <a:srgbClr val="000000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32050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1350F-3733-0646-B2B4-6A03B367F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326738" cy="1325563"/>
          </a:xfrm>
        </p:spPr>
        <p:txBody>
          <a:bodyPr/>
          <a:lstStyle/>
          <a:p>
            <a:r>
              <a:rPr lang="en-US" altLang="zh-CN" dirty="0">
                <a:solidFill>
                  <a:srgbClr val="000000"/>
                </a:solidFill>
              </a:rPr>
              <a:t>Similar Temporal Pattern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D2170C-E506-264B-8637-78CC4924A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137E7-F180-D043-87BE-208C74AB267C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150AB4-EF68-2E4F-91AE-1C9CA08E0EA3}"/>
              </a:ext>
            </a:extLst>
          </p:cNvPr>
          <p:cNvSpPr/>
          <p:nvPr/>
        </p:nvSpPr>
        <p:spPr>
          <a:xfrm>
            <a:off x="7840458" y="273226"/>
            <a:ext cx="3425835" cy="568960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8AAC56C-41E3-084B-9015-CF564D66162F}"/>
              </a:ext>
            </a:extLst>
          </p:cNvPr>
          <p:cNvGrpSpPr/>
          <p:nvPr/>
        </p:nvGrpSpPr>
        <p:grpSpPr>
          <a:xfrm>
            <a:off x="7632254" y="458115"/>
            <a:ext cx="3732381" cy="6103330"/>
            <a:chOff x="7909729" y="0"/>
            <a:chExt cx="4199466" cy="68580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CA63DFA-DEF7-2246-80A3-A4D5569E60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82" r="65917"/>
            <a:stretch/>
          </p:blipFill>
          <p:spPr>
            <a:xfrm>
              <a:off x="9347451" y="0"/>
              <a:ext cx="1930401" cy="68580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5735CAE-59B1-A147-A989-0CEF4652C9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069"/>
            <a:stretch/>
          </p:blipFill>
          <p:spPr>
            <a:xfrm>
              <a:off x="8541907" y="0"/>
              <a:ext cx="805544" cy="6858000"/>
            </a:xfrm>
            <a:prstGeom prst="rect">
              <a:avLst/>
            </a:prstGeom>
          </p:spPr>
        </p:pic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61D654F-62C3-674A-BBB5-8C13A0893CCA}"/>
                </a:ext>
              </a:extLst>
            </p:cNvPr>
            <p:cNvCxnSpPr/>
            <p:nvPr/>
          </p:nvCxnSpPr>
          <p:spPr>
            <a:xfrm>
              <a:off x="9347451" y="1079500"/>
              <a:ext cx="115206" cy="18415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64629FA-DFCA-324A-B135-7901E5AE377E}"/>
                </a:ext>
              </a:extLst>
            </p:cNvPr>
            <p:cNvCxnSpPr/>
            <p:nvPr/>
          </p:nvCxnSpPr>
          <p:spPr>
            <a:xfrm flipV="1">
              <a:off x="9462657" y="1171575"/>
              <a:ext cx="215900" cy="9207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9071414-3BB1-2749-8D07-CCCABF19E447}"/>
                </a:ext>
              </a:extLst>
            </p:cNvPr>
            <p:cNvCxnSpPr/>
            <p:nvPr/>
          </p:nvCxnSpPr>
          <p:spPr>
            <a:xfrm>
              <a:off x="9678557" y="1171575"/>
              <a:ext cx="50800" cy="9207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5BB4159-2E85-2A44-A5F8-3B1E25F0C167}"/>
                </a:ext>
              </a:extLst>
            </p:cNvPr>
            <p:cNvCxnSpPr/>
            <p:nvPr/>
          </p:nvCxnSpPr>
          <p:spPr>
            <a:xfrm flipV="1">
              <a:off x="9716204" y="1022350"/>
              <a:ext cx="520700" cy="2413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05E3C9E-84A2-FB4C-B6F1-57C042F0292D}"/>
                </a:ext>
              </a:extLst>
            </p:cNvPr>
            <p:cNvCxnSpPr/>
            <p:nvPr/>
          </p:nvCxnSpPr>
          <p:spPr>
            <a:xfrm>
              <a:off x="10236904" y="1022350"/>
              <a:ext cx="31297" cy="2413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66D7443-59FA-6F4B-824F-CE25903A293F}"/>
                </a:ext>
              </a:extLst>
            </p:cNvPr>
            <p:cNvCxnSpPr/>
            <p:nvPr/>
          </p:nvCxnSpPr>
          <p:spPr>
            <a:xfrm flipV="1">
              <a:off x="10267748" y="1143000"/>
              <a:ext cx="89806" cy="12065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FAF0ECE-2291-5346-912D-914B20179709}"/>
                </a:ext>
              </a:extLst>
            </p:cNvPr>
            <p:cNvCxnSpPr/>
            <p:nvPr/>
          </p:nvCxnSpPr>
          <p:spPr>
            <a:xfrm>
              <a:off x="10339863" y="1143000"/>
              <a:ext cx="87994" cy="12065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D2B8821-C7E0-5642-BD73-DA2758928857}"/>
                </a:ext>
              </a:extLst>
            </p:cNvPr>
            <p:cNvCxnSpPr/>
            <p:nvPr/>
          </p:nvCxnSpPr>
          <p:spPr>
            <a:xfrm flipV="1">
              <a:off x="10427857" y="1143000"/>
              <a:ext cx="157844" cy="12065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A6C8506-94C1-0745-9A94-21A800AC561F}"/>
                </a:ext>
              </a:extLst>
            </p:cNvPr>
            <p:cNvCxnSpPr/>
            <p:nvPr/>
          </p:nvCxnSpPr>
          <p:spPr>
            <a:xfrm>
              <a:off x="10576176" y="1157287"/>
              <a:ext cx="79828" cy="9207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089B8B8-72A4-EA49-92E3-E65770F89A80}"/>
                </a:ext>
              </a:extLst>
            </p:cNvPr>
            <p:cNvCxnSpPr/>
            <p:nvPr/>
          </p:nvCxnSpPr>
          <p:spPr>
            <a:xfrm flipV="1">
              <a:off x="10656004" y="1143000"/>
              <a:ext cx="43768" cy="12065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7B59830-2E5F-FB48-9F94-F0E55C0C5C9C}"/>
                </a:ext>
              </a:extLst>
            </p:cNvPr>
            <p:cNvCxnSpPr/>
            <p:nvPr/>
          </p:nvCxnSpPr>
          <p:spPr>
            <a:xfrm>
              <a:off x="10693875" y="1140393"/>
              <a:ext cx="76200" cy="10896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43CB7EA-7466-2C4C-8547-A1E801223BD7}"/>
                </a:ext>
              </a:extLst>
            </p:cNvPr>
            <p:cNvCxnSpPr/>
            <p:nvPr/>
          </p:nvCxnSpPr>
          <p:spPr>
            <a:xfrm flipV="1">
              <a:off x="10775748" y="1140394"/>
              <a:ext cx="107947" cy="10896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15C9E1D-5E0B-A54C-AA3C-0F643CBEA21B}"/>
                </a:ext>
              </a:extLst>
            </p:cNvPr>
            <p:cNvCxnSpPr/>
            <p:nvPr/>
          </p:nvCxnSpPr>
          <p:spPr>
            <a:xfrm>
              <a:off x="10883695" y="1157287"/>
              <a:ext cx="82095" cy="10636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E1FC47F-286B-4949-AE45-BCED26397E15}"/>
                </a:ext>
              </a:extLst>
            </p:cNvPr>
            <p:cNvCxnSpPr/>
            <p:nvPr/>
          </p:nvCxnSpPr>
          <p:spPr>
            <a:xfrm flipV="1">
              <a:off x="10965790" y="1140393"/>
              <a:ext cx="70303" cy="10896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1692C04-FACF-EE4F-A66E-7D8F2C327DAA}"/>
                </a:ext>
              </a:extLst>
            </p:cNvPr>
            <p:cNvCxnSpPr/>
            <p:nvPr/>
          </p:nvCxnSpPr>
          <p:spPr>
            <a:xfrm>
              <a:off x="11036093" y="1157287"/>
              <a:ext cx="43317" cy="10636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1469F1FC-794B-4F48-952C-4487608081B6}"/>
                </a:ext>
              </a:extLst>
            </p:cNvPr>
            <p:cNvCxnSpPr/>
            <p:nvPr/>
          </p:nvCxnSpPr>
          <p:spPr>
            <a:xfrm flipV="1">
              <a:off x="11079410" y="1079500"/>
              <a:ext cx="196401" cy="18415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ACDA7640-1CE3-854F-B275-6475498DDF47}"/>
                </a:ext>
              </a:extLst>
            </p:cNvPr>
            <p:cNvCxnSpPr/>
            <p:nvPr/>
          </p:nvCxnSpPr>
          <p:spPr>
            <a:xfrm>
              <a:off x="9347451" y="2251075"/>
              <a:ext cx="115206" cy="18415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8AC0E70-AC96-E346-9F49-EFAF03AF039D}"/>
                </a:ext>
              </a:extLst>
            </p:cNvPr>
            <p:cNvCxnSpPr/>
            <p:nvPr/>
          </p:nvCxnSpPr>
          <p:spPr>
            <a:xfrm flipV="1">
              <a:off x="9462657" y="2343150"/>
              <a:ext cx="215900" cy="9207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780FBB9-3B0D-1545-837B-98E59E529591}"/>
                </a:ext>
              </a:extLst>
            </p:cNvPr>
            <p:cNvCxnSpPr/>
            <p:nvPr/>
          </p:nvCxnSpPr>
          <p:spPr>
            <a:xfrm>
              <a:off x="9678557" y="2343150"/>
              <a:ext cx="50800" cy="9207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2C97721-CF74-9A46-9B31-AC5E3F277BCF}"/>
                </a:ext>
              </a:extLst>
            </p:cNvPr>
            <p:cNvCxnSpPr/>
            <p:nvPr/>
          </p:nvCxnSpPr>
          <p:spPr>
            <a:xfrm flipV="1">
              <a:off x="9716204" y="2193925"/>
              <a:ext cx="520700" cy="2413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1E1C0D6C-1DD2-BA46-9066-39D0DF721291}"/>
                </a:ext>
              </a:extLst>
            </p:cNvPr>
            <p:cNvCxnSpPr/>
            <p:nvPr/>
          </p:nvCxnSpPr>
          <p:spPr>
            <a:xfrm>
              <a:off x="10236904" y="2193925"/>
              <a:ext cx="31297" cy="2413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1215278-08ED-CC42-8B4E-07D43C93BFF8}"/>
                </a:ext>
              </a:extLst>
            </p:cNvPr>
            <p:cNvCxnSpPr/>
            <p:nvPr/>
          </p:nvCxnSpPr>
          <p:spPr>
            <a:xfrm flipV="1">
              <a:off x="10267748" y="2314575"/>
              <a:ext cx="89806" cy="12065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6F9CFF6A-5843-0546-89FE-3F3BC369C91F}"/>
                </a:ext>
              </a:extLst>
            </p:cNvPr>
            <p:cNvCxnSpPr/>
            <p:nvPr/>
          </p:nvCxnSpPr>
          <p:spPr>
            <a:xfrm>
              <a:off x="10339863" y="2314575"/>
              <a:ext cx="87994" cy="12065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869F01F-17EE-9C49-9EA1-7CB50E065076}"/>
                </a:ext>
              </a:extLst>
            </p:cNvPr>
            <p:cNvCxnSpPr/>
            <p:nvPr/>
          </p:nvCxnSpPr>
          <p:spPr>
            <a:xfrm flipV="1">
              <a:off x="10427857" y="2314575"/>
              <a:ext cx="157844" cy="12065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5BFF3FA5-68BF-C842-ACAB-C05502F975E3}"/>
                </a:ext>
              </a:extLst>
            </p:cNvPr>
            <p:cNvCxnSpPr/>
            <p:nvPr/>
          </p:nvCxnSpPr>
          <p:spPr>
            <a:xfrm>
              <a:off x="10576176" y="2328862"/>
              <a:ext cx="79828" cy="9207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6824A979-DF35-5B43-9367-6A71190B7F71}"/>
                </a:ext>
              </a:extLst>
            </p:cNvPr>
            <p:cNvCxnSpPr/>
            <p:nvPr/>
          </p:nvCxnSpPr>
          <p:spPr>
            <a:xfrm flipV="1">
              <a:off x="10656004" y="2314575"/>
              <a:ext cx="43768" cy="12065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A30B77B8-4A46-5B4C-A65E-C655BC6F5C00}"/>
                </a:ext>
              </a:extLst>
            </p:cNvPr>
            <p:cNvCxnSpPr/>
            <p:nvPr/>
          </p:nvCxnSpPr>
          <p:spPr>
            <a:xfrm>
              <a:off x="10693875" y="2311968"/>
              <a:ext cx="76200" cy="10896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77926538-AF68-4A42-85D3-480F980F53B8}"/>
                </a:ext>
              </a:extLst>
            </p:cNvPr>
            <p:cNvCxnSpPr/>
            <p:nvPr/>
          </p:nvCxnSpPr>
          <p:spPr>
            <a:xfrm flipV="1">
              <a:off x="10775748" y="2311969"/>
              <a:ext cx="107947" cy="10896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95A0FD32-1BE6-6845-977F-73D3AD4A7471}"/>
                </a:ext>
              </a:extLst>
            </p:cNvPr>
            <p:cNvCxnSpPr/>
            <p:nvPr/>
          </p:nvCxnSpPr>
          <p:spPr>
            <a:xfrm>
              <a:off x="10883695" y="2328862"/>
              <a:ext cx="82095" cy="10636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710F499C-FBF4-434B-A5BD-ED5430D88FDE}"/>
                </a:ext>
              </a:extLst>
            </p:cNvPr>
            <p:cNvCxnSpPr/>
            <p:nvPr/>
          </p:nvCxnSpPr>
          <p:spPr>
            <a:xfrm flipV="1">
              <a:off x="10965790" y="2311968"/>
              <a:ext cx="70303" cy="10896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A7BCB805-1265-9541-A99C-03888334B4B8}"/>
                </a:ext>
              </a:extLst>
            </p:cNvPr>
            <p:cNvCxnSpPr/>
            <p:nvPr/>
          </p:nvCxnSpPr>
          <p:spPr>
            <a:xfrm>
              <a:off x="11036093" y="2328862"/>
              <a:ext cx="43317" cy="10636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0689ADF1-2F2A-C84A-8DF0-90ECC3E51572}"/>
                </a:ext>
              </a:extLst>
            </p:cNvPr>
            <p:cNvCxnSpPr/>
            <p:nvPr/>
          </p:nvCxnSpPr>
          <p:spPr>
            <a:xfrm flipV="1">
              <a:off x="11079410" y="2251075"/>
              <a:ext cx="196401" cy="18415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AD100C8E-A773-684C-9E94-7A0D5E5C0393}"/>
                </a:ext>
              </a:extLst>
            </p:cNvPr>
            <p:cNvCxnSpPr/>
            <p:nvPr/>
          </p:nvCxnSpPr>
          <p:spPr>
            <a:xfrm>
              <a:off x="9350726" y="3477099"/>
              <a:ext cx="123498" cy="108092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D6543137-E5EE-D145-9336-B51AC5B5D80D}"/>
                </a:ext>
              </a:extLst>
            </p:cNvPr>
            <p:cNvCxnSpPr/>
            <p:nvPr/>
          </p:nvCxnSpPr>
          <p:spPr>
            <a:xfrm flipV="1">
              <a:off x="9462657" y="3422650"/>
              <a:ext cx="215900" cy="162541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6254EDF3-0527-674A-AE0D-AD6CC4271AC8}"/>
                </a:ext>
              </a:extLst>
            </p:cNvPr>
            <p:cNvCxnSpPr/>
            <p:nvPr/>
          </p:nvCxnSpPr>
          <p:spPr>
            <a:xfrm>
              <a:off x="9678557" y="3429000"/>
              <a:ext cx="0" cy="156191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72E2616F-9C88-5F4A-934C-2A7C8E0C826D}"/>
                </a:ext>
              </a:extLst>
            </p:cNvPr>
            <p:cNvCxnSpPr/>
            <p:nvPr/>
          </p:nvCxnSpPr>
          <p:spPr>
            <a:xfrm flipV="1">
              <a:off x="9678557" y="3398837"/>
              <a:ext cx="215900" cy="186354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4426B63A-3969-6747-A01D-51A8A983F416}"/>
                </a:ext>
              </a:extLst>
            </p:cNvPr>
            <p:cNvCxnSpPr/>
            <p:nvPr/>
          </p:nvCxnSpPr>
          <p:spPr>
            <a:xfrm>
              <a:off x="9882890" y="3398837"/>
              <a:ext cx="93664" cy="93177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80EEF5A5-93A2-8544-B7B1-B1218E42A7AC}"/>
                </a:ext>
              </a:extLst>
            </p:cNvPr>
            <p:cNvCxnSpPr/>
            <p:nvPr/>
          </p:nvCxnSpPr>
          <p:spPr>
            <a:xfrm flipV="1">
              <a:off x="9976554" y="3365500"/>
              <a:ext cx="113167" cy="111599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9077B87D-EF01-7442-B5CB-4B537562A02D}"/>
                </a:ext>
              </a:extLst>
            </p:cNvPr>
            <p:cNvCxnSpPr/>
            <p:nvPr/>
          </p:nvCxnSpPr>
          <p:spPr>
            <a:xfrm>
              <a:off x="10084673" y="3365500"/>
              <a:ext cx="51368" cy="165645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9140C763-AEA8-E04F-B74F-6723A83E11FF}"/>
                </a:ext>
              </a:extLst>
            </p:cNvPr>
            <p:cNvCxnSpPr/>
            <p:nvPr/>
          </p:nvCxnSpPr>
          <p:spPr>
            <a:xfrm flipV="1">
              <a:off x="10136041" y="3234899"/>
              <a:ext cx="89522" cy="29624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9F623168-9239-244C-865A-136A0D944D27}"/>
                </a:ext>
              </a:extLst>
            </p:cNvPr>
            <p:cNvCxnSpPr/>
            <p:nvPr/>
          </p:nvCxnSpPr>
          <p:spPr>
            <a:xfrm>
              <a:off x="10225563" y="3234899"/>
              <a:ext cx="26989" cy="350292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07195DDB-6699-AD47-A133-6BD5FEC16BB9}"/>
                </a:ext>
              </a:extLst>
            </p:cNvPr>
            <p:cNvCxnSpPr/>
            <p:nvPr/>
          </p:nvCxnSpPr>
          <p:spPr>
            <a:xfrm flipH="1">
              <a:off x="10252553" y="3365500"/>
              <a:ext cx="55107" cy="219691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9E9F469D-579F-2942-9732-0AF285C3B64B}"/>
                </a:ext>
              </a:extLst>
            </p:cNvPr>
            <p:cNvCxnSpPr/>
            <p:nvPr/>
          </p:nvCxnSpPr>
          <p:spPr>
            <a:xfrm flipH="1" flipV="1">
              <a:off x="10307661" y="3383022"/>
              <a:ext cx="176440" cy="202169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598ACFB5-3900-0743-AA8B-BD7E7B333E3B}"/>
                </a:ext>
              </a:extLst>
            </p:cNvPr>
            <p:cNvCxnSpPr/>
            <p:nvPr/>
          </p:nvCxnSpPr>
          <p:spPr>
            <a:xfrm flipH="1">
              <a:off x="10467147" y="3445425"/>
              <a:ext cx="39632" cy="139767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37A6B56D-5839-E448-BAFE-2D4DC60007F6}"/>
                </a:ext>
              </a:extLst>
            </p:cNvPr>
            <p:cNvCxnSpPr/>
            <p:nvPr/>
          </p:nvCxnSpPr>
          <p:spPr>
            <a:xfrm flipH="1" flipV="1">
              <a:off x="10506779" y="3445425"/>
              <a:ext cx="209776" cy="13976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7081AB72-ADDD-7349-8612-D428E00CCD90}"/>
                </a:ext>
              </a:extLst>
            </p:cNvPr>
            <p:cNvCxnSpPr/>
            <p:nvPr/>
          </p:nvCxnSpPr>
          <p:spPr>
            <a:xfrm flipH="1">
              <a:off x="10716555" y="3234899"/>
              <a:ext cx="22678" cy="350292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AFED0601-B6A2-6D4A-85B0-5FB26D6398E0}"/>
                </a:ext>
              </a:extLst>
            </p:cNvPr>
            <p:cNvCxnSpPr/>
            <p:nvPr/>
          </p:nvCxnSpPr>
          <p:spPr>
            <a:xfrm flipH="1" flipV="1">
              <a:off x="10739233" y="3234899"/>
              <a:ext cx="30842" cy="350292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254C7196-844B-4647-8EB7-F87EEDE4595B}"/>
                </a:ext>
              </a:extLst>
            </p:cNvPr>
            <p:cNvCxnSpPr/>
            <p:nvPr/>
          </p:nvCxnSpPr>
          <p:spPr>
            <a:xfrm flipH="1">
              <a:off x="10770075" y="3405981"/>
              <a:ext cx="55167" cy="17921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E68216FD-2ECC-4048-BD92-FA8099AD81D8}"/>
                </a:ext>
              </a:extLst>
            </p:cNvPr>
            <p:cNvCxnSpPr/>
            <p:nvPr/>
          </p:nvCxnSpPr>
          <p:spPr>
            <a:xfrm flipH="1" flipV="1">
              <a:off x="10825243" y="3405981"/>
              <a:ext cx="62137" cy="247449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B4B88FE6-0CD9-AF49-BA27-BA3144D59AC0}"/>
                </a:ext>
              </a:extLst>
            </p:cNvPr>
            <p:cNvCxnSpPr/>
            <p:nvPr/>
          </p:nvCxnSpPr>
          <p:spPr>
            <a:xfrm flipH="1">
              <a:off x="10887381" y="3429000"/>
              <a:ext cx="55167" cy="224431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E7DE5373-1721-074F-AE20-D658AB5FC3E2}"/>
                </a:ext>
              </a:extLst>
            </p:cNvPr>
            <p:cNvCxnSpPr/>
            <p:nvPr/>
          </p:nvCxnSpPr>
          <p:spPr>
            <a:xfrm flipH="1" flipV="1">
              <a:off x="10933931" y="3429000"/>
              <a:ext cx="145479" cy="156191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D98B9EDB-27D5-9342-8790-3421B4DA43A0}"/>
                </a:ext>
              </a:extLst>
            </p:cNvPr>
            <p:cNvCxnSpPr>
              <a:stCxn id="18" idx="3"/>
            </p:cNvCxnSpPr>
            <p:nvPr/>
          </p:nvCxnSpPr>
          <p:spPr>
            <a:xfrm flipH="1">
              <a:off x="11086332" y="3429000"/>
              <a:ext cx="191519" cy="152401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A54AE76A-500D-9C4A-B87E-B9BFF68B8405}"/>
                </a:ext>
              </a:extLst>
            </p:cNvPr>
            <p:cNvCxnSpPr/>
            <p:nvPr/>
          </p:nvCxnSpPr>
          <p:spPr>
            <a:xfrm>
              <a:off x="9344243" y="4648674"/>
              <a:ext cx="123498" cy="108092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931ED8C4-D171-1843-ACD1-01480855FD09}"/>
                </a:ext>
              </a:extLst>
            </p:cNvPr>
            <p:cNvCxnSpPr/>
            <p:nvPr/>
          </p:nvCxnSpPr>
          <p:spPr>
            <a:xfrm flipV="1">
              <a:off x="9456174" y="4594225"/>
              <a:ext cx="215900" cy="162541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07543FF9-EFD4-C947-B013-A0D0EA128DAF}"/>
                </a:ext>
              </a:extLst>
            </p:cNvPr>
            <p:cNvCxnSpPr/>
            <p:nvPr/>
          </p:nvCxnSpPr>
          <p:spPr>
            <a:xfrm>
              <a:off x="9672074" y="4600575"/>
              <a:ext cx="0" cy="156191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EB5C9D68-E4B0-F943-8DE7-AF6A402596CD}"/>
                </a:ext>
              </a:extLst>
            </p:cNvPr>
            <p:cNvCxnSpPr/>
            <p:nvPr/>
          </p:nvCxnSpPr>
          <p:spPr>
            <a:xfrm flipV="1">
              <a:off x="9672074" y="4570412"/>
              <a:ext cx="215900" cy="186354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ADF26D2-EFE5-FB4E-B08A-B83F02BD4EC1}"/>
                </a:ext>
              </a:extLst>
            </p:cNvPr>
            <p:cNvCxnSpPr/>
            <p:nvPr/>
          </p:nvCxnSpPr>
          <p:spPr>
            <a:xfrm>
              <a:off x="9876407" y="4570412"/>
              <a:ext cx="93664" cy="93177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F5063834-D82F-704D-BA7B-47B83ED0D7A8}"/>
                </a:ext>
              </a:extLst>
            </p:cNvPr>
            <p:cNvCxnSpPr/>
            <p:nvPr/>
          </p:nvCxnSpPr>
          <p:spPr>
            <a:xfrm flipV="1">
              <a:off x="9970071" y="4537075"/>
              <a:ext cx="113167" cy="111599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8976A4DB-44C4-A242-BE09-1B7169C6CA6C}"/>
                </a:ext>
              </a:extLst>
            </p:cNvPr>
            <p:cNvCxnSpPr/>
            <p:nvPr/>
          </p:nvCxnSpPr>
          <p:spPr>
            <a:xfrm>
              <a:off x="10078190" y="4537075"/>
              <a:ext cx="51368" cy="165645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3DC465D1-1F17-8B43-BAAD-DAA6A7F7F555}"/>
                </a:ext>
              </a:extLst>
            </p:cNvPr>
            <p:cNvCxnSpPr/>
            <p:nvPr/>
          </p:nvCxnSpPr>
          <p:spPr>
            <a:xfrm flipV="1">
              <a:off x="10129558" y="4406474"/>
              <a:ext cx="89522" cy="29624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F5BB6020-5CC6-6C4B-ACF0-5B1BA51A1E29}"/>
                </a:ext>
              </a:extLst>
            </p:cNvPr>
            <p:cNvCxnSpPr/>
            <p:nvPr/>
          </p:nvCxnSpPr>
          <p:spPr>
            <a:xfrm>
              <a:off x="10219080" y="4406474"/>
              <a:ext cx="26989" cy="350292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A16EF38B-03BF-E04E-872D-265897786597}"/>
                </a:ext>
              </a:extLst>
            </p:cNvPr>
            <p:cNvCxnSpPr/>
            <p:nvPr/>
          </p:nvCxnSpPr>
          <p:spPr>
            <a:xfrm flipH="1">
              <a:off x="10246070" y="4537075"/>
              <a:ext cx="55107" cy="219691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F9C0B61D-8837-C742-8473-6C380FD30211}"/>
                </a:ext>
              </a:extLst>
            </p:cNvPr>
            <p:cNvCxnSpPr/>
            <p:nvPr/>
          </p:nvCxnSpPr>
          <p:spPr>
            <a:xfrm flipH="1" flipV="1">
              <a:off x="10301178" y="4554597"/>
              <a:ext cx="176440" cy="202169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FBF4888-C951-7647-806D-9459CACF1DAC}"/>
                </a:ext>
              </a:extLst>
            </p:cNvPr>
            <p:cNvCxnSpPr/>
            <p:nvPr/>
          </p:nvCxnSpPr>
          <p:spPr>
            <a:xfrm flipH="1">
              <a:off x="10460664" y="4617000"/>
              <a:ext cx="39632" cy="139767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7410B452-9A0A-DA46-A978-49EEA8EBAA7C}"/>
                </a:ext>
              </a:extLst>
            </p:cNvPr>
            <p:cNvCxnSpPr/>
            <p:nvPr/>
          </p:nvCxnSpPr>
          <p:spPr>
            <a:xfrm flipH="1" flipV="1">
              <a:off x="10500296" y="4617000"/>
              <a:ext cx="209776" cy="13976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0F6CD8B-6DEA-7C41-B64C-D10E3C2DCAB0}"/>
                </a:ext>
              </a:extLst>
            </p:cNvPr>
            <p:cNvCxnSpPr/>
            <p:nvPr/>
          </p:nvCxnSpPr>
          <p:spPr>
            <a:xfrm flipH="1">
              <a:off x="10710072" y="4406474"/>
              <a:ext cx="22678" cy="350292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1B94456D-C5E8-8540-B524-89C7C2440F1E}"/>
                </a:ext>
              </a:extLst>
            </p:cNvPr>
            <p:cNvCxnSpPr/>
            <p:nvPr/>
          </p:nvCxnSpPr>
          <p:spPr>
            <a:xfrm flipH="1" flipV="1">
              <a:off x="10732750" y="4406474"/>
              <a:ext cx="30842" cy="350292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3F4F6DD8-D871-2147-92B3-CCAA26FF1CAA}"/>
                </a:ext>
              </a:extLst>
            </p:cNvPr>
            <p:cNvCxnSpPr/>
            <p:nvPr/>
          </p:nvCxnSpPr>
          <p:spPr>
            <a:xfrm flipH="1">
              <a:off x="10763592" y="4577556"/>
              <a:ext cx="55167" cy="17921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A10868B-1409-BF4A-9C31-075F231C5445}"/>
                </a:ext>
              </a:extLst>
            </p:cNvPr>
            <p:cNvCxnSpPr/>
            <p:nvPr/>
          </p:nvCxnSpPr>
          <p:spPr>
            <a:xfrm flipH="1" flipV="1">
              <a:off x="10818760" y="4577556"/>
              <a:ext cx="62137" cy="247449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3FA1E40F-529B-FC44-BCD4-4273DE42ABA5}"/>
                </a:ext>
              </a:extLst>
            </p:cNvPr>
            <p:cNvCxnSpPr/>
            <p:nvPr/>
          </p:nvCxnSpPr>
          <p:spPr>
            <a:xfrm flipH="1">
              <a:off x="10880898" y="4600575"/>
              <a:ext cx="55167" cy="224431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BA969240-37B3-254D-8760-BE6C3B8ECD46}"/>
                </a:ext>
              </a:extLst>
            </p:cNvPr>
            <p:cNvCxnSpPr/>
            <p:nvPr/>
          </p:nvCxnSpPr>
          <p:spPr>
            <a:xfrm flipH="1" flipV="1">
              <a:off x="10927448" y="4600575"/>
              <a:ext cx="145479" cy="156191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934E108A-1A81-D443-BBB1-C9555663A6C9}"/>
                </a:ext>
              </a:extLst>
            </p:cNvPr>
            <p:cNvCxnSpPr/>
            <p:nvPr/>
          </p:nvCxnSpPr>
          <p:spPr>
            <a:xfrm flipH="1">
              <a:off x="11079849" y="4600575"/>
              <a:ext cx="191519" cy="152401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7D365FA9-31C3-814F-BB25-2637EA1C7610}"/>
                </a:ext>
              </a:extLst>
            </p:cNvPr>
            <p:cNvCxnSpPr/>
            <p:nvPr/>
          </p:nvCxnSpPr>
          <p:spPr>
            <a:xfrm>
              <a:off x="9337321" y="5836673"/>
              <a:ext cx="123498" cy="108092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D0F5828C-25D4-E346-A713-71DC3CE6F4F6}"/>
                </a:ext>
              </a:extLst>
            </p:cNvPr>
            <p:cNvCxnSpPr/>
            <p:nvPr/>
          </p:nvCxnSpPr>
          <p:spPr>
            <a:xfrm flipV="1">
              <a:off x="9449252" y="5782224"/>
              <a:ext cx="215900" cy="162541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F16796ED-F669-E944-9FA7-88274F7029D9}"/>
                </a:ext>
              </a:extLst>
            </p:cNvPr>
            <p:cNvCxnSpPr/>
            <p:nvPr/>
          </p:nvCxnSpPr>
          <p:spPr>
            <a:xfrm>
              <a:off x="9665152" y="5788574"/>
              <a:ext cx="0" cy="156191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8516DCAD-2C7D-CE47-8DFF-2AA163AAE14A}"/>
                </a:ext>
              </a:extLst>
            </p:cNvPr>
            <p:cNvCxnSpPr/>
            <p:nvPr/>
          </p:nvCxnSpPr>
          <p:spPr>
            <a:xfrm flipV="1">
              <a:off x="9665152" y="5758411"/>
              <a:ext cx="215900" cy="186354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B794A5F3-CD34-404E-8212-6C02E0FCCCD6}"/>
                </a:ext>
              </a:extLst>
            </p:cNvPr>
            <p:cNvCxnSpPr/>
            <p:nvPr/>
          </p:nvCxnSpPr>
          <p:spPr>
            <a:xfrm>
              <a:off x="9869485" y="5758411"/>
              <a:ext cx="93664" cy="93177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E9862775-829A-3149-84EC-C471EAD56E81}"/>
                </a:ext>
              </a:extLst>
            </p:cNvPr>
            <p:cNvCxnSpPr/>
            <p:nvPr/>
          </p:nvCxnSpPr>
          <p:spPr>
            <a:xfrm flipV="1">
              <a:off x="9963149" y="5725074"/>
              <a:ext cx="113167" cy="111599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281713FE-E5A9-9B41-97AC-4296A6A70E75}"/>
                </a:ext>
              </a:extLst>
            </p:cNvPr>
            <p:cNvCxnSpPr/>
            <p:nvPr/>
          </p:nvCxnSpPr>
          <p:spPr>
            <a:xfrm>
              <a:off x="10071268" y="5725074"/>
              <a:ext cx="51368" cy="165645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68AB1A28-AC48-7B44-A042-F11519D9F59C}"/>
                </a:ext>
              </a:extLst>
            </p:cNvPr>
            <p:cNvCxnSpPr/>
            <p:nvPr/>
          </p:nvCxnSpPr>
          <p:spPr>
            <a:xfrm flipV="1">
              <a:off x="10122636" y="5594473"/>
              <a:ext cx="89522" cy="29624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FC82DD46-6E92-FC43-9C34-39B30FF2AE17}"/>
                </a:ext>
              </a:extLst>
            </p:cNvPr>
            <p:cNvCxnSpPr/>
            <p:nvPr/>
          </p:nvCxnSpPr>
          <p:spPr>
            <a:xfrm>
              <a:off x="10212158" y="5594473"/>
              <a:ext cx="26989" cy="350292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68EBCE3A-4DEF-1C42-ACB5-573113D5D568}"/>
                </a:ext>
              </a:extLst>
            </p:cNvPr>
            <p:cNvCxnSpPr/>
            <p:nvPr/>
          </p:nvCxnSpPr>
          <p:spPr>
            <a:xfrm flipH="1">
              <a:off x="10239148" y="5725074"/>
              <a:ext cx="55107" cy="219691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0F5E7B1C-1D1F-6946-B631-85CB05B187D2}"/>
                </a:ext>
              </a:extLst>
            </p:cNvPr>
            <p:cNvCxnSpPr/>
            <p:nvPr/>
          </p:nvCxnSpPr>
          <p:spPr>
            <a:xfrm flipH="1" flipV="1">
              <a:off x="10294256" y="5742596"/>
              <a:ext cx="176440" cy="202169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C00FD097-5C4B-7440-85B6-6453424056E5}"/>
                </a:ext>
              </a:extLst>
            </p:cNvPr>
            <p:cNvCxnSpPr/>
            <p:nvPr/>
          </p:nvCxnSpPr>
          <p:spPr>
            <a:xfrm flipH="1">
              <a:off x="10453742" y="5804999"/>
              <a:ext cx="39632" cy="139767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E174929D-0F79-4147-945D-3EFCCDD89D26}"/>
                </a:ext>
              </a:extLst>
            </p:cNvPr>
            <p:cNvCxnSpPr/>
            <p:nvPr/>
          </p:nvCxnSpPr>
          <p:spPr>
            <a:xfrm flipH="1" flipV="1">
              <a:off x="10493374" y="5804999"/>
              <a:ext cx="209776" cy="13976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706EBAC-6748-C142-B3FD-A865F77D5A20}"/>
                </a:ext>
              </a:extLst>
            </p:cNvPr>
            <p:cNvCxnSpPr/>
            <p:nvPr/>
          </p:nvCxnSpPr>
          <p:spPr>
            <a:xfrm flipH="1">
              <a:off x="10703150" y="5594473"/>
              <a:ext cx="22678" cy="350292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3D9DD870-2093-F149-8E3B-BC233399D05F}"/>
                </a:ext>
              </a:extLst>
            </p:cNvPr>
            <p:cNvCxnSpPr/>
            <p:nvPr/>
          </p:nvCxnSpPr>
          <p:spPr>
            <a:xfrm flipH="1" flipV="1">
              <a:off x="10725828" y="5594473"/>
              <a:ext cx="30842" cy="350292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A0422E08-FE2D-E14F-BFB5-93FEBF412C14}"/>
                </a:ext>
              </a:extLst>
            </p:cNvPr>
            <p:cNvCxnSpPr/>
            <p:nvPr/>
          </p:nvCxnSpPr>
          <p:spPr>
            <a:xfrm flipH="1">
              <a:off x="10756670" y="5765555"/>
              <a:ext cx="55167" cy="17921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EE6CF3D7-B14E-6645-94AD-5E48FA2B9886}"/>
                </a:ext>
              </a:extLst>
            </p:cNvPr>
            <p:cNvCxnSpPr/>
            <p:nvPr/>
          </p:nvCxnSpPr>
          <p:spPr>
            <a:xfrm flipH="1" flipV="1">
              <a:off x="10811838" y="5765555"/>
              <a:ext cx="62137" cy="247449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3DA8BEA9-F417-7D4B-97B4-C6FE78A05714}"/>
                </a:ext>
              </a:extLst>
            </p:cNvPr>
            <p:cNvCxnSpPr/>
            <p:nvPr/>
          </p:nvCxnSpPr>
          <p:spPr>
            <a:xfrm flipH="1">
              <a:off x="10873976" y="5788574"/>
              <a:ext cx="55167" cy="224431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C56EB350-F068-FC4C-AFED-4BDC41807E11}"/>
                </a:ext>
              </a:extLst>
            </p:cNvPr>
            <p:cNvCxnSpPr/>
            <p:nvPr/>
          </p:nvCxnSpPr>
          <p:spPr>
            <a:xfrm flipH="1" flipV="1">
              <a:off x="10920526" y="5788574"/>
              <a:ext cx="145479" cy="156191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20F42235-CB60-9547-B062-B01AA593CE50}"/>
                </a:ext>
              </a:extLst>
            </p:cNvPr>
            <p:cNvCxnSpPr/>
            <p:nvPr/>
          </p:nvCxnSpPr>
          <p:spPr>
            <a:xfrm flipH="1">
              <a:off x="11072927" y="5788574"/>
              <a:ext cx="191519" cy="152401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Double Brace 108">
              <a:extLst>
                <a:ext uri="{FF2B5EF4-FFF2-40B4-BE49-F238E27FC236}">
                  <a16:creationId xmlns:a16="http://schemas.microsoft.com/office/drawing/2014/main" id="{3B930F8A-649E-4C46-A770-2D8A8EFEB307}"/>
                </a:ext>
              </a:extLst>
            </p:cNvPr>
            <p:cNvSpPr/>
            <p:nvPr/>
          </p:nvSpPr>
          <p:spPr>
            <a:xfrm>
              <a:off x="7909729" y="2527299"/>
              <a:ext cx="4199466" cy="3604734"/>
            </a:xfrm>
            <a:prstGeom prst="bracePair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10" name="Double Brace 109">
              <a:extLst>
                <a:ext uri="{FF2B5EF4-FFF2-40B4-BE49-F238E27FC236}">
                  <a16:creationId xmlns:a16="http://schemas.microsoft.com/office/drawing/2014/main" id="{9E00721D-2C9F-7A43-AAFE-BF7EA0BA3DC8}"/>
                </a:ext>
              </a:extLst>
            </p:cNvPr>
            <p:cNvSpPr/>
            <p:nvPr/>
          </p:nvSpPr>
          <p:spPr>
            <a:xfrm>
              <a:off x="8081520" y="116931"/>
              <a:ext cx="3844834" cy="2371519"/>
            </a:xfrm>
            <a:prstGeom prst="bracePair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pic>
        <p:nvPicPr>
          <p:cNvPr id="111" name="Picture 110">
            <a:extLst>
              <a:ext uri="{FF2B5EF4-FFF2-40B4-BE49-F238E27FC236}">
                <a16:creationId xmlns:a16="http://schemas.microsoft.com/office/drawing/2014/main" id="{42D33AFE-BCA6-B442-B425-66F1B02618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122" y="1617455"/>
            <a:ext cx="6253095" cy="434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6342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AB820-F5FD-7A48-B4F8-68E8BE2CF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>
                <a:solidFill>
                  <a:srgbClr val="000000"/>
                </a:solidFill>
              </a:rPr>
              <a:t>K-means Clustering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4B97D7-A23A-2647-A741-B68709D9CD7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 dirty="0"/>
              <a:t>Input: time-series observations at each station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126" name="Content Placeholder 125">
            <a:extLst>
              <a:ext uri="{FF2B5EF4-FFF2-40B4-BE49-F238E27FC236}">
                <a16:creationId xmlns:a16="http://schemas.microsoft.com/office/drawing/2014/main" id="{3C7302A4-ED0F-6145-9FB9-38568EEE91A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400" dirty="0"/>
              <a:t>Output: clusters of stations having a similar temporal pattern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D4D96A-F3BC-9B45-A355-8C448A59E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137E7-F180-D043-87BE-208C74AB267C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F20FB81-01B9-A74F-ABD8-0A816CA40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2176" y="2601912"/>
            <a:ext cx="5219700" cy="3937000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A8191170-71BC-5647-A15B-1FFBA66D32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877"/>
          <a:stretch/>
        </p:blipFill>
        <p:spPr>
          <a:xfrm>
            <a:off x="291402" y="2796787"/>
            <a:ext cx="2790143" cy="3223971"/>
          </a:xfrm>
          <a:prstGeom prst="rect">
            <a:avLst/>
          </a:prstGeom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DFC21995-9BAB-9A47-B839-C2481F6908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2553" b="46035"/>
          <a:stretch/>
        </p:blipFill>
        <p:spPr>
          <a:xfrm>
            <a:off x="3157745" y="2481673"/>
            <a:ext cx="2722080" cy="385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5588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AB820-F5FD-7A48-B4F8-68E8BE2CF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>
                <a:solidFill>
                  <a:srgbClr val="000000"/>
                </a:solidFill>
              </a:rPr>
              <a:t>K-means Clustering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4B97D7-A23A-2647-A741-B68709D9CD7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228600" lvl="2" algn="just">
              <a:spcBef>
                <a:spcPts val="0"/>
              </a:spcBef>
              <a:buClr>
                <a:srgbClr val="000000"/>
              </a:buClr>
            </a:pPr>
            <a:r>
              <a:rPr lang="en-US" altLang="zh-CN" sz="2800" dirty="0"/>
              <a:t>Recall: </a:t>
            </a:r>
            <a:r>
              <a:rPr lang="en-US" altLang="zh-CN" sz="2800" dirty="0">
                <a:solidFill>
                  <a:prstClr val="black"/>
                </a:solidFill>
              </a:rPr>
              <a:t>Hypothesis</a:t>
            </a:r>
          </a:p>
          <a:p>
            <a:pPr marL="971550" lvl="2" indent="-342900">
              <a:spcBef>
                <a:spcPts val="450"/>
              </a:spcBef>
              <a:spcAft>
                <a:spcPts val="450"/>
              </a:spcAft>
              <a:buClr>
                <a:srgbClr val="000000"/>
              </a:buClr>
            </a:pPr>
            <a:r>
              <a:rPr lang="en-US" altLang="zh-CN" sz="2400" dirty="0">
                <a:solidFill>
                  <a:srgbClr val="0070C0"/>
                </a:solidFill>
              </a:rPr>
              <a:t>Similar environments should have a similar air quality</a:t>
            </a:r>
            <a:endParaRPr lang="en-US" altLang="zh-CN" sz="2400" dirty="0">
              <a:solidFill>
                <a:srgbClr val="990000"/>
              </a:solidFill>
            </a:endParaRPr>
          </a:p>
          <a:p>
            <a:pPr marL="228600" lvl="2" algn="just">
              <a:spcBef>
                <a:spcPts val="0"/>
              </a:spcBef>
              <a:buClr>
                <a:srgbClr val="000000"/>
              </a:buClr>
            </a:pPr>
            <a:r>
              <a:rPr lang="en-US" altLang="zh-CN" sz="2400" dirty="0"/>
              <a:t>Stations in the same cluster have a similar temporal pattern</a:t>
            </a:r>
          </a:p>
          <a:p>
            <a:pPr marL="228600" lvl="2" algn="just">
              <a:spcBef>
                <a:spcPts val="0"/>
              </a:spcBef>
              <a:buClr>
                <a:srgbClr val="000000"/>
              </a:buClr>
            </a:pPr>
            <a:r>
              <a:rPr lang="en-US" altLang="zh-CN" sz="2400" dirty="0">
                <a:solidFill>
                  <a:srgbClr val="990000"/>
                </a:solidFill>
              </a:rPr>
              <a:t>How to quantify “similar environment”</a:t>
            </a:r>
          </a:p>
          <a:p>
            <a:pPr marL="685800" lvl="3" algn="just">
              <a:spcBef>
                <a:spcPts val="0"/>
              </a:spcBef>
              <a:buClr>
                <a:srgbClr val="000000"/>
              </a:buClr>
            </a:pPr>
            <a:r>
              <a:rPr lang="en-US" altLang="zh-CN" sz="2200" dirty="0">
                <a:solidFill>
                  <a:srgbClr val="990000"/>
                </a:solidFill>
              </a:rPr>
              <a:t>what specific geographic feature types </a:t>
            </a:r>
            <a:r>
              <a:rPr lang="en-US" altLang="zh-CN" sz="2200" dirty="0">
                <a:solidFill>
                  <a:srgbClr val="000000"/>
                </a:solidFill>
              </a:rPr>
              <a:t>(e.g., primary roads, industrial areas, parks) </a:t>
            </a:r>
          </a:p>
          <a:p>
            <a:pPr marL="685800" lvl="3" algn="just">
              <a:spcBef>
                <a:spcPts val="0"/>
              </a:spcBef>
              <a:buClr>
                <a:srgbClr val="000000"/>
              </a:buClr>
            </a:pPr>
            <a:r>
              <a:rPr lang="en-US" altLang="zh-CN" sz="2200" dirty="0">
                <a:solidFill>
                  <a:srgbClr val="990000"/>
                </a:solidFill>
              </a:rPr>
              <a:t>from what distance </a:t>
            </a:r>
            <a:r>
              <a:rPr lang="en-US" altLang="zh-CN" sz="2200" dirty="0">
                <a:solidFill>
                  <a:srgbClr val="000000"/>
                </a:solidFill>
              </a:rPr>
              <a:t>have the most impact on the clustering result?</a:t>
            </a:r>
            <a:endParaRPr lang="en-US" sz="2200" dirty="0">
              <a:solidFill>
                <a:srgbClr val="000000"/>
              </a:solidFill>
            </a:endParaRPr>
          </a:p>
          <a:p>
            <a:pPr lvl="1"/>
            <a:endParaRPr lang="en-US" sz="2800" dirty="0"/>
          </a:p>
          <a:p>
            <a:pPr lvl="1"/>
            <a:endParaRPr lang="en-US" sz="2800" dirty="0"/>
          </a:p>
          <a:p>
            <a:pPr marL="457200" lvl="1" indent="0">
              <a:buNone/>
            </a:pPr>
            <a:endParaRPr lang="en-US" sz="2800" dirty="0"/>
          </a:p>
        </p:txBody>
      </p:sp>
      <p:sp>
        <p:nvSpPr>
          <p:cNvPr id="126" name="Content Placeholder 125">
            <a:extLst>
              <a:ext uri="{FF2B5EF4-FFF2-40B4-BE49-F238E27FC236}">
                <a16:creationId xmlns:a16="http://schemas.microsoft.com/office/drawing/2014/main" id="{3C7302A4-ED0F-6145-9FB9-38568EEE91A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400" dirty="0"/>
              <a:t>Output: clusters of stations having a similar temporal pattern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D4D96A-F3BC-9B45-A355-8C448A59E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137E7-F180-D043-87BE-208C74AB267C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F20FB81-01B9-A74F-ABD8-0A816CA40A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176" y="2601912"/>
            <a:ext cx="5219700" cy="393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4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838" y="1566333"/>
            <a:ext cx="4818915" cy="38853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39167" y="5083734"/>
            <a:ext cx="15408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000000"/>
                </a:solidFill>
              </a:rPr>
              <a:t>[23, 30, 43, 200]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69CBAC-0D35-1743-B402-104C0541E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000000"/>
                </a:solidFill>
              </a:rPr>
              <a:t>Step 2. Generating Geographic Abstraction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05740" lvl="1" indent="0">
              <a:buClr>
                <a:srgbClr val="000000"/>
              </a:buClr>
              <a:buNone/>
            </a:pPr>
            <a:r>
              <a:rPr lang="en-US" altLang="zh-CN" dirty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buClr>
                <a:srgbClr val="000000"/>
              </a:buClr>
              <a:buNone/>
            </a:pPr>
            <a:r>
              <a:rPr lang="en-US" sz="2400" b="1" dirty="0">
                <a:solidFill>
                  <a:srgbClr val="000000"/>
                </a:solidFill>
              </a:rPr>
              <a:t>Length of line features </a:t>
            </a:r>
          </a:p>
          <a:p>
            <a:pPr marL="457200" lvl="1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Font typeface="Arial" charset="0"/>
              <a:buChar char="•"/>
            </a:pPr>
            <a:r>
              <a:rPr lang="en-US" altLang="zh-CN" sz="2000" dirty="0">
                <a:solidFill>
                  <a:srgbClr val="000000"/>
                </a:solidFill>
              </a:rPr>
              <a:t>e.g., Roads, </a:t>
            </a:r>
            <a:r>
              <a:rPr lang="en-US" altLang="zh-CN" sz="2000" dirty="0" err="1">
                <a:solidFill>
                  <a:srgbClr val="000000"/>
                </a:solidFill>
              </a:rPr>
              <a:t>Aeroways</a:t>
            </a:r>
            <a:endParaRPr lang="en-US" altLang="zh-CN" sz="2000" dirty="0">
              <a:solidFill>
                <a:srgbClr val="000000"/>
              </a:solidFill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2303788" y="3839872"/>
          <a:ext cx="2614084" cy="1005840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1098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77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77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</a:rPr>
                        <a:t>100m</a:t>
                      </a:r>
                      <a:endParaRPr lang="en-US" sz="1600" b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</a:rPr>
                        <a:t>200m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</a:rPr>
                        <a:t>Pedestrian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</a:rPr>
                        <a:t>23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</a:rPr>
                        <a:t>43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</a:rPr>
                        <a:t>Motorway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</a:rPr>
                        <a:t>200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11" name="Straight Arrow Connector 10"/>
          <p:cNvCxnSpPr>
            <a:stCxn id="13" idx="2"/>
            <a:endCxn id="7" idx="0"/>
          </p:cNvCxnSpPr>
          <p:nvPr/>
        </p:nvCxnSpPr>
        <p:spPr>
          <a:xfrm flipH="1">
            <a:off x="3609570" y="4845712"/>
            <a:ext cx="1260" cy="238022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749408" y="3501318"/>
            <a:ext cx="14366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Example Roads</a:t>
            </a:r>
          </a:p>
        </p:txBody>
      </p:sp>
    </p:spTree>
    <p:extLst>
      <p:ext uri="{BB962C8B-B14F-4D97-AF65-F5344CB8AC3E}">
        <p14:creationId xmlns:p14="http://schemas.microsoft.com/office/powerpoint/2010/main" val="19910610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00915" y="5073051"/>
            <a:ext cx="10198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>
                <a:solidFill>
                  <a:srgbClr val="000000"/>
                </a:solidFill>
              </a:rPr>
              <a:t>[2, 0, 8, 3]</a:t>
            </a:r>
            <a:endParaRPr lang="pt-BR" sz="1600" dirty="0">
              <a:solidFill>
                <a:srgbClr val="000000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58ECAA9-5FF8-2F48-ADA3-2205A712C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000000"/>
                </a:solidFill>
              </a:rPr>
              <a:t>Step 2. Generating Geographic Abstraction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05740" lvl="1" indent="0">
              <a:buClr>
                <a:srgbClr val="000000"/>
              </a:buClr>
              <a:buNone/>
            </a:pPr>
            <a:r>
              <a:rPr lang="en-US" altLang="zh-CN" dirty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buClr>
                <a:srgbClr val="000000"/>
              </a:buClr>
              <a:buNone/>
            </a:pPr>
            <a:r>
              <a:rPr lang="en-US" sz="2400" b="1" dirty="0">
                <a:solidFill>
                  <a:srgbClr val="000000"/>
                </a:solidFill>
              </a:rPr>
              <a:t>Count of point features </a:t>
            </a:r>
          </a:p>
          <a:p>
            <a:pPr marL="457200" lvl="1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Font typeface="Arial" charset="0"/>
              <a:buChar char="•"/>
            </a:pPr>
            <a:r>
              <a:rPr lang="en-US" altLang="zh-CN" sz="2000" dirty="0">
                <a:solidFill>
                  <a:srgbClr val="000000"/>
                </a:solidFill>
              </a:rPr>
              <a:t>e.g., Buildings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2303788" y="3839872"/>
          <a:ext cx="2614084" cy="1005840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1098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77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77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</a:rPr>
                        <a:t>100m</a:t>
                      </a:r>
                      <a:endParaRPr lang="en-US" sz="1600" b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</a:rPr>
                        <a:t>200m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</a:rPr>
                        <a:t>Apartment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</a:rPr>
                        <a:t>Factory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11" name="Straight Arrow Connector 10"/>
          <p:cNvCxnSpPr>
            <a:stCxn id="13" idx="2"/>
            <a:endCxn id="7" idx="0"/>
          </p:cNvCxnSpPr>
          <p:nvPr/>
        </p:nvCxnSpPr>
        <p:spPr>
          <a:xfrm>
            <a:off x="3610830" y="4845713"/>
            <a:ext cx="0" cy="227339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625527" y="3501318"/>
            <a:ext cx="16845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Example Buildings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234" y="1620548"/>
            <a:ext cx="4827573" cy="392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835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58ECAA9-5FF8-2F48-ADA3-2205A712C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000000"/>
                </a:solidFill>
              </a:rPr>
              <a:t>Step 2. Generating Geographic Abstraction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05740" lvl="1" indent="0">
              <a:buClr>
                <a:srgbClr val="000000"/>
              </a:buClr>
              <a:buNone/>
            </a:pPr>
            <a:r>
              <a:rPr lang="en-US" altLang="zh-CN" dirty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buClr>
                <a:srgbClr val="000000"/>
              </a:buClr>
              <a:buNone/>
            </a:pPr>
            <a:r>
              <a:rPr lang="en-US" sz="2400" b="1" dirty="0">
                <a:solidFill>
                  <a:srgbClr val="000000"/>
                </a:solidFill>
              </a:rPr>
              <a:t>Area of polygon features </a:t>
            </a:r>
          </a:p>
          <a:p>
            <a:pPr marL="45720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</a:pPr>
            <a:r>
              <a:rPr lang="en-US" sz="2000" dirty="0">
                <a:solidFill>
                  <a:srgbClr val="000000"/>
                </a:solidFill>
              </a:rPr>
              <a:t>e.g., Land uses, Water areas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8FA905F-3501-5445-882A-D63E96C168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780" y="1825625"/>
            <a:ext cx="4888111" cy="4094988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1C6E08A-688B-7E4C-AEEE-E3900443B3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5827599"/>
              </p:ext>
            </p:extLst>
          </p:nvPr>
        </p:nvGraphicFramePr>
        <p:xfrm>
          <a:off x="2100588" y="4060005"/>
          <a:ext cx="2614084" cy="1005840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1098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77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77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</a:rPr>
                        <a:t>100m</a:t>
                      </a:r>
                      <a:endParaRPr lang="en-US" sz="1600" b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</a:rPr>
                        <a:t>200m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</a:rPr>
                        <a:t>Park</a:t>
                      </a:r>
                      <a:endParaRPr lang="en-US" sz="1600" b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</a:rPr>
                        <a:t>500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</a:rPr>
                        <a:t>950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</a:rPr>
                        <a:t>Industrial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</a:rPr>
                        <a:t>740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8426D81-6A8E-C041-B85A-3628A589AE2B}"/>
              </a:ext>
            </a:extLst>
          </p:cNvPr>
          <p:cNvCxnSpPr>
            <a:stCxn id="10" idx="2"/>
          </p:cNvCxnSpPr>
          <p:nvPr/>
        </p:nvCxnSpPr>
        <p:spPr>
          <a:xfrm>
            <a:off x="3407630" y="5065845"/>
            <a:ext cx="0" cy="226580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AFA6A2E-2BAB-2A49-9DDC-0F48FCA2CC86}"/>
              </a:ext>
            </a:extLst>
          </p:cNvPr>
          <p:cNvSpPr txBox="1"/>
          <p:nvPr/>
        </p:nvSpPr>
        <p:spPr>
          <a:xfrm>
            <a:off x="2440304" y="3721451"/>
            <a:ext cx="17502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Example Land uses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211636-D0AA-6A41-BBB3-C27D30CAAEA3}"/>
              </a:ext>
            </a:extLst>
          </p:cNvPr>
          <p:cNvSpPr txBox="1"/>
          <p:nvPr/>
        </p:nvSpPr>
        <p:spPr>
          <a:xfrm>
            <a:off x="2635967" y="5303867"/>
            <a:ext cx="16450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000000"/>
                </a:solidFill>
              </a:rPr>
              <a:t>[500, 0, 950, 740]</a:t>
            </a:r>
          </a:p>
        </p:txBody>
      </p:sp>
    </p:spTree>
    <p:extLst>
      <p:ext uri="{BB962C8B-B14F-4D97-AF65-F5344CB8AC3E}">
        <p14:creationId xmlns:p14="http://schemas.microsoft.com/office/powerpoint/2010/main" val="37108678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C379E-45BD-7F4B-A8B4-73BCBA911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000000"/>
                </a:solidFill>
              </a:rPr>
              <a:t>Step 2. Generating Geographic Abstraction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Bef>
                <a:spcPts val="450"/>
              </a:spcBef>
              <a:spcAft>
                <a:spcPts val="450"/>
              </a:spcAft>
              <a:buClr>
                <a:srgbClr val="000000"/>
              </a:buClr>
              <a:buFont typeface="Arial" charset="0"/>
              <a:buChar char="•"/>
            </a:pPr>
            <a:r>
              <a:rPr lang="en-US" altLang="zh-CN" sz="2400" dirty="0">
                <a:solidFill>
                  <a:srgbClr val="000000"/>
                </a:solidFill>
              </a:rPr>
              <a:t>Generating a large vector for each monitoring station</a:t>
            </a:r>
            <a:endParaRPr lang="en-US" altLang="zh-CN" sz="2400" dirty="0">
              <a:solidFill>
                <a:srgbClr val="990000"/>
              </a:solidFill>
            </a:endParaRPr>
          </a:p>
          <a:p>
            <a:pPr>
              <a:spcBef>
                <a:spcPts val="450"/>
              </a:spcBef>
              <a:spcAft>
                <a:spcPts val="450"/>
              </a:spcAft>
              <a:buClr>
                <a:srgbClr val="000000"/>
              </a:buClr>
              <a:buFont typeface="Arial" charset="0"/>
              <a:buChar char="•"/>
            </a:pPr>
            <a:endParaRPr lang="en-US" altLang="zh-CN" sz="2400" dirty="0">
              <a:solidFill>
                <a:srgbClr val="000000"/>
              </a:solidFill>
            </a:endParaRPr>
          </a:p>
          <a:p>
            <a:pPr>
              <a:spcBef>
                <a:spcPts val="450"/>
              </a:spcBef>
              <a:spcAft>
                <a:spcPts val="450"/>
              </a:spcAft>
              <a:buClr>
                <a:srgbClr val="000000"/>
              </a:buClr>
              <a:buFont typeface="Arial" charset="0"/>
              <a:buChar char="•"/>
            </a:pPr>
            <a:endParaRPr lang="en-US" altLang="zh-CN" sz="2400" dirty="0">
              <a:solidFill>
                <a:srgbClr val="000000"/>
              </a:solidFill>
            </a:endParaRPr>
          </a:p>
          <a:p>
            <a:pPr>
              <a:spcBef>
                <a:spcPts val="450"/>
              </a:spcBef>
              <a:spcAft>
                <a:spcPts val="450"/>
              </a:spcAft>
              <a:buClr>
                <a:srgbClr val="000000"/>
              </a:buClr>
              <a:buFont typeface="Arial" charset="0"/>
              <a:buChar char="•"/>
            </a:pPr>
            <a:endParaRPr lang="en-US" altLang="zh-CN" sz="2400" dirty="0">
              <a:solidFill>
                <a:srgbClr val="000000"/>
              </a:solidFill>
            </a:endParaRPr>
          </a:p>
          <a:p>
            <a:pPr>
              <a:spcBef>
                <a:spcPts val="450"/>
              </a:spcBef>
              <a:spcAft>
                <a:spcPts val="450"/>
              </a:spcAft>
              <a:buClr>
                <a:srgbClr val="000000"/>
              </a:buClr>
              <a:buFont typeface="Arial" charset="0"/>
              <a:buChar char="•"/>
            </a:pPr>
            <a:endParaRPr lang="en-US" altLang="zh-CN" sz="2400" dirty="0">
              <a:solidFill>
                <a:srgbClr val="000000"/>
              </a:solidFill>
            </a:endParaRPr>
          </a:p>
          <a:p>
            <a:pPr>
              <a:spcBef>
                <a:spcPts val="450"/>
              </a:spcBef>
              <a:spcAft>
                <a:spcPts val="450"/>
              </a:spcAft>
              <a:buClr>
                <a:srgbClr val="000000"/>
              </a:buClr>
              <a:buFont typeface="Arial" charset="0"/>
              <a:buChar char="•"/>
            </a:pPr>
            <a:endParaRPr lang="en-US" altLang="zh-CN" sz="2400" dirty="0">
              <a:solidFill>
                <a:srgbClr val="000000"/>
              </a:solidFill>
            </a:endParaRPr>
          </a:p>
          <a:p>
            <a:pPr>
              <a:spcBef>
                <a:spcPts val="450"/>
              </a:spcBef>
              <a:spcAft>
                <a:spcPts val="450"/>
              </a:spcAft>
              <a:buClr>
                <a:srgbClr val="000000"/>
              </a:buClr>
              <a:buFont typeface="Arial" charset="0"/>
              <a:buChar char="•"/>
            </a:pPr>
            <a:endParaRPr lang="en-US" altLang="zh-CN" sz="2400" dirty="0">
              <a:solidFill>
                <a:srgbClr val="000000"/>
              </a:solidFill>
            </a:endParaRPr>
          </a:p>
          <a:p>
            <a:pPr>
              <a:spcBef>
                <a:spcPts val="450"/>
              </a:spcBef>
              <a:spcAft>
                <a:spcPts val="450"/>
              </a:spcAft>
              <a:buClr>
                <a:srgbClr val="000000"/>
              </a:buClr>
              <a:buFont typeface="Arial" charset="0"/>
              <a:buChar char="•"/>
            </a:pPr>
            <a:r>
              <a:rPr lang="en-US" altLang="zh-CN" sz="2400" dirty="0">
                <a:solidFill>
                  <a:srgbClr val="000000"/>
                </a:solidFill>
              </a:rPr>
              <a:t>In practice, we creates buffers from 100 meters to 3,000 meters with an interval of 100 meters</a:t>
            </a:r>
          </a:p>
          <a:p>
            <a:pPr lvl="1">
              <a:spcBef>
                <a:spcPts val="450"/>
              </a:spcBef>
              <a:spcAft>
                <a:spcPts val="450"/>
              </a:spcAft>
              <a:buClr>
                <a:srgbClr val="000000"/>
              </a:buClr>
              <a:buFont typeface="Arial" charset="0"/>
              <a:buChar char="•"/>
            </a:pPr>
            <a:r>
              <a:rPr lang="en-US" altLang="zh-CN" sz="1800" dirty="0">
                <a:solidFill>
                  <a:srgbClr val="000000"/>
                </a:solidFill>
              </a:rPr>
              <a:t>3,500+ components in a vector</a:t>
            </a:r>
          </a:p>
          <a:p>
            <a:pPr>
              <a:spcBef>
                <a:spcPts val="450"/>
              </a:spcBef>
              <a:spcAft>
                <a:spcPts val="450"/>
              </a:spcAft>
              <a:buClr>
                <a:srgbClr val="000000"/>
              </a:buClr>
              <a:buFont typeface="Arial" charset="0"/>
              <a:buChar char="•"/>
            </a:pPr>
            <a:endParaRPr lang="en-US" altLang="zh-CN" sz="2400" dirty="0">
              <a:solidFill>
                <a:srgbClr val="00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488375" y="2430035"/>
            <a:ext cx="8765883" cy="1997930"/>
            <a:chOff x="0" y="2040515"/>
            <a:chExt cx="8765883" cy="1997930"/>
          </a:xfrm>
        </p:grpSpPr>
        <p:sp>
          <p:nvSpPr>
            <p:cNvPr id="17" name="Left Bracket 16"/>
            <p:cNvSpPr/>
            <p:nvPr/>
          </p:nvSpPr>
          <p:spPr>
            <a:xfrm rot="10800000" flipH="1">
              <a:off x="2049652" y="2680989"/>
              <a:ext cx="124472" cy="221672"/>
            </a:xfrm>
            <a:prstGeom prst="leftBracket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348409" y="2040515"/>
              <a:ext cx="11822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0000"/>
                  </a:solidFill>
                </a:rPr>
                <a:t>Pedestrian</a:t>
              </a:r>
            </a:p>
            <a:p>
              <a:pPr algn="ctr"/>
              <a:r>
                <a:rPr lang="en-US" sz="1600" dirty="0">
                  <a:solidFill>
                    <a:srgbClr val="000000"/>
                  </a:solidFill>
                </a:rPr>
                <a:t>100m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2725662" y="2640850"/>
              <a:ext cx="42772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990000"/>
                  </a:solidFill>
                </a:rPr>
                <a:t>23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7827201" y="3080795"/>
              <a:ext cx="9319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0000"/>
                  </a:solidFill>
                </a:rPr>
                <a:t>Distance to Ocean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8004573" y="3699891"/>
              <a:ext cx="63466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4000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0" y="2628896"/>
              <a:ext cx="202680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000000"/>
                  </a:solidFill>
                </a:rPr>
                <a:t>Monitoring Station </a:t>
              </a:r>
              <a:r>
                <a:rPr lang="en-US" sz="1600" i="1" dirty="0">
                  <a:solidFill>
                    <a:srgbClr val="000000"/>
                  </a:solidFill>
                </a:rPr>
                <a:t>X</a:t>
              </a:r>
            </a:p>
          </p:txBody>
        </p:sp>
        <p:sp>
          <p:nvSpPr>
            <p:cNvPr id="21" name="Left Bracket 20"/>
            <p:cNvSpPr/>
            <p:nvPr/>
          </p:nvSpPr>
          <p:spPr>
            <a:xfrm rot="10800000" flipV="1">
              <a:off x="8641411" y="3738324"/>
              <a:ext cx="124472" cy="221672"/>
            </a:xfrm>
            <a:prstGeom prst="leftBracket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453452" y="2040515"/>
              <a:ext cx="10439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0000"/>
                  </a:solidFill>
                </a:rPr>
                <a:t>Motorway</a:t>
              </a:r>
            </a:p>
            <a:p>
              <a:pPr algn="ctr"/>
              <a:r>
                <a:rPr lang="en-US" sz="1600" dirty="0">
                  <a:solidFill>
                    <a:srgbClr val="000000"/>
                  </a:solidFill>
                </a:rPr>
                <a:t>100m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742057" y="2640850"/>
              <a:ext cx="42772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30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4420187" y="2040515"/>
              <a:ext cx="112920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0000"/>
                  </a:solidFill>
                </a:rPr>
                <a:t>Pedestrian</a:t>
              </a:r>
            </a:p>
            <a:p>
              <a:pPr algn="ctr"/>
              <a:r>
                <a:rPr lang="en-US" sz="1600" dirty="0">
                  <a:solidFill>
                    <a:srgbClr val="000000"/>
                  </a:solidFill>
                </a:rPr>
                <a:t>200m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741518" y="2640850"/>
              <a:ext cx="42772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43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472203" y="2040515"/>
              <a:ext cx="10439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0000"/>
                  </a:solidFill>
                </a:rPr>
                <a:t>Motorway</a:t>
              </a:r>
            </a:p>
            <a:p>
              <a:pPr algn="ctr"/>
              <a:r>
                <a:rPr lang="en-US" sz="1600" dirty="0">
                  <a:solidFill>
                    <a:srgbClr val="000000"/>
                  </a:solidFill>
                </a:rPr>
                <a:t>200m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740974" y="2640850"/>
              <a:ext cx="5130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200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438938" y="2040515"/>
              <a:ext cx="10175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0000"/>
                  </a:solidFill>
                </a:rPr>
                <a:t>Park</a:t>
              </a:r>
            </a:p>
            <a:p>
              <a:pPr algn="ctr"/>
              <a:r>
                <a:rPr lang="en-US" sz="1600" dirty="0">
                  <a:solidFill>
                    <a:srgbClr val="000000"/>
                  </a:solidFill>
                </a:rPr>
                <a:t>100m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6698716" y="2640850"/>
              <a:ext cx="60551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500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379260" y="2040515"/>
              <a:ext cx="10175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0000"/>
                  </a:solidFill>
                </a:rPr>
                <a:t>Industrial</a:t>
              </a:r>
            </a:p>
            <a:p>
              <a:pPr algn="ctr"/>
              <a:r>
                <a:rPr lang="en-US" sz="1600" dirty="0">
                  <a:solidFill>
                    <a:srgbClr val="000000"/>
                  </a:solidFill>
                </a:rPr>
                <a:t>100m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7732021" y="2640850"/>
              <a:ext cx="39597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0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617538" y="3080795"/>
              <a:ext cx="11128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0000"/>
                  </a:solidFill>
                </a:rPr>
                <a:t>Apartment</a:t>
              </a:r>
            </a:p>
            <a:p>
              <a:pPr algn="ctr"/>
              <a:r>
                <a:rPr lang="en-US" sz="1600" dirty="0">
                  <a:solidFill>
                    <a:srgbClr val="000000"/>
                  </a:solidFill>
                </a:rPr>
                <a:t>100m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018852" y="3699891"/>
              <a:ext cx="3245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2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717648" y="3080795"/>
              <a:ext cx="10175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0000"/>
                  </a:solidFill>
                </a:rPr>
                <a:t>Factory</a:t>
              </a:r>
            </a:p>
            <a:p>
              <a:pPr algn="ctr"/>
              <a:r>
                <a:rPr lang="en-US" sz="1600" dirty="0">
                  <a:solidFill>
                    <a:srgbClr val="000000"/>
                  </a:solidFill>
                </a:rPr>
                <a:t>100m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062385" y="3699891"/>
              <a:ext cx="60551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0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722369" y="3080795"/>
              <a:ext cx="11128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0000"/>
                  </a:solidFill>
                </a:rPr>
                <a:t>Apartment</a:t>
              </a:r>
            </a:p>
            <a:p>
              <a:pPr algn="ctr"/>
              <a:r>
                <a:rPr lang="en-US" sz="1600" dirty="0">
                  <a:solidFill>
                    <a:srgbClr val="000000"/>
                  </a:solidFill>
                </a:rPr>
                <a:t>200m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114009" y="3699891"/>
              <a:ext cx="66227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8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822480" y="3080795"/>
              <a:ext cx="10175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0000"/>
                  </a:solidFill>
                </a:rPr>
                <a:t>Factory</a:t>
              </a:r>
            </a:p>
            <a:p>
              <a:pPr algn="ctr"/>
              <a:r>
                <a:rPr lang="en-US" sz="1600" dirty="0">
                  <a:solidFill>
                    <a:srgbClr val="000000"/>
                  </a:solidFill>
                </a:rPr>
                <a:t>200m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167217" y="3699891"/>
              <a:ext cx="60551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3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608095" y="3080795"/>
              <a:ext cx="10175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0000"/>
                  </a:solidFill>
                </a:rPr>
                <a:t>Park</a:t>
              </a:r>
            </a:p>
            <a:p>
              <a:pPr algn="ctr"/>
              <a:r>
                <a:rPr lang="en-US" sz="1600" dirty="0">
                  <a:solidFill>
                    <a:srgbClr val="000000"/>
                  </a:solidFill>
                </a:rPr>
                <a:t>200m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874530" y="3699891"/>
              <a:ext cx="60551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950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612817" y="3080795"/>
              <a:ext cx="10175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0000"/>
                  </a:solidFill>
                </a:rPr>
                <a:t>Industrial</a:t>
              </a:r>
            </a:p>
            <a:p>
              <a:pPr algn="ctr"/>
              <a:r>
                <a:rPr lang="en-US" sz="1600" dirty="0">
                  <a:solidFill>
                    <a:srgbClr val="000000"/>
                  </a:solidFill>
                </a:rPr>
                <a:t>200m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857195" y="3699891"/>
              <a:ext cx="60551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740</a:t>
              </a:r>
            </a:p>
          </p:txBody>
        </p:sp>
      </p:grpSp>
      <p:sp>
        <p:nvSpPr>
          <p:cNvPr id="60" name="Title 1"/>
          <p:cNvSpPr txBox="1">
            <a:spLocks/>
          </p:cNvSpPr>
          <p:nvPr/>
        </p:nvSpPr>
        <p:spPr>
          <a:xfrm>
            <a:off x="2152650" y="365127"/>
            <a:ext cx="7886700" cy="65087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7740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6947452" y="2828368"/>
            <a:ext cx="4253405" cy="3912653"/>
            <a:chOff x="4636225" y="3132733"/>
            <a:chExt cx="3012456" cy="282615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l="2391" t="3865" r="22381" b="4244"/>
            <a:stretch/>
          </p:blipFill>
          <p:spPr>
            <a:xfrm>
              <a:off x="4636225" y="3132733"/>
              <a:ext cx="3012455" cy="2764171"/>
            </a:xfrm>
            <a:prstGeom prst="rect">
              <a:avLst/>
            </a:prstGeom>
            <a:ln w="19050">
              <a:noFill/>
            </a:ln>
          </p:spPr>
        </p:pic>
        <p:sp>
          <p:nvSpPr>
            <p:cNvPr id="9" name="Freeform 8"/>
            <p:cNvSpPr/>
            <p:nvPr/>
          </p:nvSpPr>
          <p:spPr>
            <a:xfrm>
              <a:off x="4988476" y="4520529"/>
              <a:ext cx="1092892" cy="1438356"/>
            </a:xfrm>
            <a:custGeom>
              <a:avLst/>
              <a:gdLst>
                <a:gd name="connsiteX0" fmla="*/ 289823 w 2050926"/>
                <a:gd name="connsiteY0" fmla="*/ 1130704 h 2253370"/>
                <a:gd name="connsiteX1" fmla="*/ 52756 w 2050926"/>
                <a:gd name="connsiteY1" fmla="*/ 216304 h 2253370"/>
                <a:gd name="connsiteX2" fmla="*/ 978445 w 2050926"/>
                <a:gd name="connsiteY2" fmla="*/ 103415 h 2253370"/>
                <a:gd name="connsiteX3" fmla="*/ 1994445 w 2050926"/>
                <a:gd name="connsiteY3" fmla="*/ 1491949 h 2253370"/>
                <a:gd name="connsiteX4" fmla="*/ 1746089 w 2050926"/>
                <a:gd name="connsiteY4" fmla="*/ 2248304 h 2253370"/>
                <a:gd name="connsiteX5" fmla="*/ 289823 w 2050926"/>
                <a:gd name="connsiteY5" fmla="*/ 1130704 h 225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50926" h="2253370">
                  <a:moveTo>
                    <a:pt x="289823" y="1130704"/>
                  </a:moveTo>
                  <a:cubicBezTo>
                    <a:pt x="7601" y="792037"/>
                    <a:pt x="-62014" y="387519"/>
                    <a:pt x="52756" y="216304"/>
                  </a:cubicBezTo>
                  <a:cubicBezTo>
                    <a:pt x="167526" y="45089"/>
                    <a:pt x="654830" y="-109192"/>
                    <a:pt x="978445" y="103415"/>
                  </a:cubicBezTo>
                  <a:cubicBezTo>
                    <a:pt x="1302060" y="316022"/>
                    <a:pt x="1866504" y="1134468"/>
                    <a:pt x="1994445" y="1491949"/>
                  </a:cubicBezTo>
                  <a:cubicBezTo>
                    <a:pt x="2122386" y="1849431"/>
                    <a:pt x="2030193" y="2306630"/>
                    <a:pt x="1746089" y="2248304"/>
                  </a:cubicBezTo>
                  <a:cubicBezTo>
                    <a:pt x="1461985" y="2189978"/>
                    <a:pt x="572045" y="1469371"/>
                    <a:pt x="289823" y="1130704"/>
                  </a:cubicBezTo>
                  <a:close/>
                </a:path>
              </a:pathLst>
            </a:cu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0" name="Freeform 9"/>
            <p:cNvSpPr/>
            <p:nvPr/>
          </p:nvSpPr>
          <p:spPr>
            <a:xfrm>
              <a:off x="5963416" y="3155748"/>
              <a:ext cx="1158549" cy="1434411"/>
            </a:xfrm>
            <a:custGeom>
              <a:avLst/>
              <a:gdLst>
                <a:gd name="connsiteX0" fmla="*/ 189952 w 1929531"/>
                <a:gd name="connsiteY0" fmla="*/ 768256 h 2488828"/>
                <a:gd name="connsiteX1" fmla="*/ 43196 w 1929531"/>
                <a:gd name="connsiteY1" fmla="*/ 282834 h 2488828"/>
                <a:gd name="connsiteX2" fmla="*/ 607640 w 1929531"/>
                <a:gd name="connsiteY2" fmla="*/ 11900 h 2488828"/>
                <a:gd name="connsiteX3" fmla="*/ 1499463 w 1929531"/>
                <a:gd name="connsiteY3" fmla="*/ 666656 h 2488828"/>
                <a:gd name="connsiteX4" fmla="*/ 1928440 w 1929531"/>
                <a:gd name="connsiteY4" fmla="*/ 2156789 h 2488828"/>
                <a:gd name="connsiteX5" fmla="*/ 1386574 w 1929531"/>
                <a:gd name="connsiteY5" fmla="*/ 2382567 h 2488828"/>
                <a:gd name="connsiteX6" fmla="*/ 189952 w 1929531"/>
                <a:gd name="connsiteY6" fmla="*/ 768256 h 2488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29531" h="2488828">
                  <a:moveTo>
                    <a:pt x="189952" y="768256"/>
                  </a:moveTo>
                  <a:cubicBezTo>
                    <a:pt x="-33944" y="418300"/>
                    <a:pt x="-26419" y="408893"/>
                    <a:pt x="43196" y="282834"/>
                  </a:cubicBezTo>
                  <a:cubicBezTo>
                    <a:pt x="112811" y="156775"/>
                    <a:pt x="364929" y="-52070"/>
                    <a:pt x="607640" y="11900"/>
                  </a:cubicBezTo>
                  <a:cubicBezTo>
                    <a:pt x="850351" y="75870"/>
                    <a:pt x="1279330" y="309175"/>
                    <a:pt x="1499463" y="666656"/>
                  </a:cubicBezTo>
                  <a:cubicBezTo>
                    <a:pt x="1719596" y="1024137"/>
                    <a:pt x="1947255" y="1870804"/>
                    <a:pt x="1928440" y="2156789"/>
                  </a:cubicBezTo>
                  <a:cubicBezTo>
                    <a:pt x="1909625" y="2442774"/>
                    <a:pt x="1676322" y="2610226"/>
                    <a:pt x="1386574" y="2382567"/>
                  </a:cubicBezTo>
                  <a:cubicBezTo>
                    <a:pt x="1096826" y="2154908"/>
                    <a:pt x="413848" y="1118212"/>
                    <a:pt x="189952" y="768256"/>
                  </a:cubicBezTo>
                  <a:close/>
                </a:path>
              </a:pathLst>
            </a:cu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4670432" y="3977704"/>
              <a:ext cx="1132161" cy="405062"/>
            </a:xfrm>
            <a:custGeom>
              <a:avLst/>
              <a:gdLst>
                <a:gd name="connsiteX0" fmla="*/ 1475296 w 1719672"/>
                <a:gd name="connsiteY0" fmla="*/ 581581 h 586465"/>
                <a:gd name="connsiteX1" fmla="*/ 222230 w 1719672"/>
                <a:gd name="connsiteY1" fmla="*/ 434826 h 586465"/>
                <a:gd name="connsiteX2" fmla="*/ 75474 w 1719672"/>
                <a:gd name="connsiteY2" fmla="*/ 51003 h 586465"/>
                <a:gd name="connsiteX3" fmla="*/ 1046319 w 1719672"/>
                <a:gd name="connsiteY3" fmla="*/ 28426 h 586465"/>
                <a:gd name="connsiteX4" fmla="*/ 1689785 w 1719672"/>
                <a:gd name="connsiteY4" fmla="*/ 276781 h 586465"/>
                <a:gd name="connsiteX5" fmla="*/ 1475296 w 1719672"/>
                <a:gd name="connsiteY5" fmla="*/ 581581 h 586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9672" h="586465">
                  <a:moveTo>
                    <a:pt x="1475296" y="581581"/>
                  </a:moveTo>
                  <a:cubicBezTo>
                    <a:pt x="1230704" y="607922"/>
                    <a:pt x="455534" y="523256"/>
                    <a:pt x="222230" y="434826"/>
                  </a:cubicBezTo>
                  <a:cubicBezTo>
                    <a:pt x="-11074" y="346396"/>
                    <a:pt x="-61874" y="118736"/>
                    <a:pt x="75474" y="51003"/>
                  </a:cubicBezTo>
                  <a:cubicBezTo>
                    <a:pt x="212822" y="-16730"/>
                    <a:pt x="777267" y="-9204"/>
                    <a:pt x="1046319" y="28426"/>
                  </a:cubicBezTo>
                  <a:cubicBezTo>
                    <a:pt x="1315371" y="66056"/>
                    <a:pt x="1622052" y="182707"/>
                    <a:pt x="1689785" y="276781"/>
                  </a:cubicBezTo>
                  <a:cubicBezTo>
                    <a:pt x="1757518" y="370855"/>
                    <a:pt x="1719888" y="555240"/>
                    <a:pt x="1475296" y="581581"/>
                  </a:cubicBezTo>
                  <a:close/>
                </a:path>
              </a:pathLst>
            </a:cu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4674199" y="3187864"/>
              <a:ext cx="793253" cy="482877"/>
            </a:xfrm>
            <a:custGeom>
              <a:avLst/>
              <a:gdLst>
                <a:gd name="connsiteX0" fmla="*/ 566463 w 1204895"/>
                <a:gd name="connsiteY0" fmla="*/ 697854 h 699129"/>
                <a:gd name="connsiteX1" fmla="*/ 284241 w 1204895"/>
                <a:gd name="connsiteY1" fmla="*/ 663988 h 699129"/>
                <a:gd name="connsiteX2" fmla="*/ 47174 w 1204895"/>
                <a:gd name="connsiteY2" fmla="*/ 460788 h 699129"/>
                <a:gd name="connsiteX3" fmla="*/ 81041 w 1204895"/>
                <a:gd name="connsiteY3" fmla="*/ 31810 h 699129"/>
                <a:gd name="connsiteX4" fmla="*/ 859974 w 1204895"/>
                <a:gd name="connsiteY4" fmla="*/ 65677 h 699129"/>
                <a:gd name="connsiteX5" fmla="*/ 1198641 w 1204895"/>
                <a:gd name="connsiteY5" fmla="*/ 336610 h 699129"/>
                <a:gd name="connsiteX6" fmla="*/ 1040597 w 1204895"/>
                <a:gd name="connsiteY6" fmla="*/ 652699 h 699129"/>
                <a:gd name="connsiteX7" fmla="*/ 566463 w 1204895"/>
                <a:gd name="connsiteY7" fmla="*/ 697854 h 699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04895" h="699129">
                  <a:moveTo>
                    <a:pt x="566463" y="697854"/>
                  </a:moveTo>
                  <a:cubicBezTo>
                    <a:pt x="440404" y="699736"/>
                    <a:pt x="370789" y="703499"/>
                    <a:pt x="284241" y="663988"/>
                  </a:cubicBezTo>
                  <a:cubicBezTo>
                    <a:pt x="197693" y="624477"/>
                    <a:pt x="81041" y="566151"/>
                    <a:pt x="47174" y="460788"/>
                  </a:cubicBezTo>
                  <a:cubicBezTo>
                    <a:pt x="13307" y="355425"/>
                    <a:pt x="-54426" y="97662"/>
                    <a:pt x="81041" y="31810"/>
                  </a:cubicBezTo>
                  <a:cubicBezTo>
                    <a:pt x="216508" y="-34042"/>
                    <a:pt x="673707" y="14877"/>
                    <a:pt x="859974" y="65677"/>
                  </a:cubicBezTo>
                  <a:cubicBezTo>
                    <a:pt x="1046241" y="116477"/>
                    <a:pt x="1168537" y="238773"/>
                    <a:pt x="1198641" y="336610"/>
                  </a:cubicBezTo>
                  <a:cubicBezTo>
                    <a:pt x="1228745" y="434447"/>
                    <a:pt x="1145960" y="590610"/>
                    <a:pt x="1040597" y="652699"/>
                  </a:cubicBezTo>
                  <a:cubicBezTo>
                    <a:pt x="935234" y="714788"/>
                    <a:pt x="692522" y="695972"/>
                    <a:pt x="566463" y="697854"/>
                  </a:cubicBezTo>
                  <a:close/>
                </a:path>
              </a:pathLst>
            </a:cu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6028406" y="4194090"/>
              <a:ext cx="506361" cy="425405"/>
            </a:xfrm>
            <a:custGeom>
              <a:avLst/>
              <a:gdLst>
                <a:gd name="connsiteX0" fmla="*/ 566463 w 1204895"/>
                <a:gd name="connsiteY0" fmla="*/ 697854 h 699129"/>
                <a:gd name="connsiteX1" fmla="*/ 284241 w 1204895"/>
                <a:gd name="connsiteY1" fmla="*/ 663988 h 699129"/>
                <a:gd name="connsiteX2" fmla="*/ 47174 w 1204895"/>
                <a:gd name="connsiteY2" fmla="*/ 460788 h 699129"/>
                <a:gd name="connsiteX3" fmla="*/ 81041 w 1204895"/>
                <a:gd name="connsiteY3" fmla="*/ 31810 h 699129"/>
                <a:gd name="connsiteX4" fmla="*/ 859974 w 1204895"/>
                <a:gd name="connsiteY4" fmla="*/ 65677 h 699129"/>
                <a:gd name="connsiteX5" fmla="*/ 1198641 w 1204895"/>
                <a:gd name="connsiteY5" fmla="*/ 336610 h 699129"/>
                <a:gd name="connsiteX6" fmla="*/ 1040597 w 1204895"/>
                <a:gd name="connsiteY6" fmla="*/ 652699 h 699129"/>
                <a:gd name="connsiteX7" fmla="*/ 566463 w 1204895"/>
                <a:gd name="connsiteY7" fmla="*/ 697854 h 699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04895" h="699129">
                  <a:moveTo>
                    <a:pt x="566463" y="697854"/>
                  </a:moveTo>
                  <a:cubicBezTo>
                    <a:pt x="440404" y="699736"/>
                    <a:pt x="370789" y="703499"/>
                    <a:pt x="284241" y="663988"/>
                  </a:cubicBezTo>
                  <a:cubicBezTo>
                    <a:pt x="197693" y="624477"/>
                    <a:pt x="81041" y="566151"/>
                    <a:pt x="47174" y="460788"/>
                  </a:cubicBezTo>
                  <a:cubicBezTo>
                    <a:pt x="13307" y="355425"/>
                    <a:pt x="-54426" y="97662"/>
                    <a:pt x="81041" y="31810"/>
                  </a:cubicBezTo>
                  <a:cubicBezTo>
                    <a:pt x="216508" y="-34042"/>
                    <a:pt x="673707" y="14877"/>
                    <a:pt x="859974" y="65677"/>
                  </a:cubicBezTo>
                  <a:cubicBezTo>
                    <a:pt x="1046241" y="116477"/>
                    <a:pt x="1168537" y="238773"/>
                    <a:pt x="1198641" y="336610"/>
                  </a:cubicBezTo>
                  <a:cubicBezTo>
                    <a:pt x="1228745" y="434447"/>
                    <a:pt x="1145960" y="590610"/>
                    <a:pt x="1040597" y="652699"/>
                  </a:cubicBezTo>
                  <a:cubicBezTo>
                    <a:pt x="935234" y="714788"/>
                    <a:pt x="692522" y="695972"/>
                    <a:pt x="566463" y="697854"/>
                  </a:cubicBezTo>
                  <a:close/>
                </a:path>
              </a:pathLst>
            </a:cu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5761192" y="4495511"/>
              <a:ext cx="359396" cy="482877"/>
            </a:xfrm>
            <a:custGeom>
              <a:avLst/>
              <a:gdLst>
                <a:gd name="connsiteX0" fmla="*/ 566463 w 1204895"/>
                <a:gd name="connsiteY0" fmla="*/ 697854 h 699129"/>
                <a:gd name="connsiteX1" fmla="*/ 284241 w 1204895"/>
                <a:gd name="connsiteY1" fmla="*/ 663988 h 699129"/>
                <a:gd name="connsiteX2" fmla="*/ 47174 w 1204895"/>
                <a:gd name="connsiteY2" fmla="*/ 460788 h 699129"/>
                <a:gd name="connsiteX3" fmla="*/ 81041 w 1204895"/>
                <a:gd name="connsiteY3" fmla="*/ 31810 h 699129"/>
                <a:gd name="connsiteX4" fmla="*/ 859974 w 1204895"/>
                <a:gd name="connsiteY4" fmla="*/ 65677 h 699129"/>
                <a:gd name="connsiteX5" fmla="*/ 1198641 w 1204895"/>
                <a:gd name="connsiteY5" fmla="*/ 336610 h 699129"/>
                <a:gd name="connsiteX6" fmla="*/ 1040597 w 1204895"/>
                <a:gd name="connsiteY6" fmla="*/ 652699 h 699129"/>
                <a:gd name="connsiteX7" fmla="*/ 566463 w 1204895"/>
                <a:gd name="connsiteY7" fmla="*/ 697854 h 699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04895" h="699129">
                  <a:moveTo>
                    <a:pt x="566463" y="697854"/>
                  </a:moveTo>
                  <a:cubicBezTo>
                    <a:pt x="440404" y="699736"/>
                    <a:pt x="370789" y="703499"/>
                    <a:pt x="284241" y="663988"/>
                  </a:cubicBezTo>
                  <a:cubicBezTo>
                    <a:pt x="197693" y="624477"/>
                    <a:pt x="81041" y="566151"/>
                    <a:pt x="47174" y="460788"/>
                  </a:cubicBezTo>
                  <a:cubicBezTo>
                    <a:pt x="13307" y="355425"/>
                    <a:pt x="-54426" y="97662"/>
                    <a:pt x="81041" y="31810"/>
                  </a:cubicBezTo>
                  <a:cubicBezTo>
                    <a:pt x="216508" y="-34042"/>
                    <a:pt x="673707" y="14877"/>
                    <a:pt x="859974" y="65677"/>
                  </a:cubicBezTo>
                  <a:cubicBezTo>
                    <a:pt x="1046241" y="116477"/>
                    <a:pt x="1168537" y="238773"/>
                    <a:pt x="1198641" y="336610"/>
                  </a:cubicBezTo>
                  <a:cubicBezTo>
                    <a:pt x="1228745" y="434447"/>
                    <a:pt x="1145960" y="590610"/>
                    <a:pt x="1040597" y="652699"/>
                  </a:cubicBezTo>
                  <a:cubicBezTo>
                    <a:pt x="935234" y="714788"/>
                    <a:pt x="692522" y="695972"/>
                    <a:pt x="566463" y="697854"/>
                  </a:cubicBezTo>
                  <a:close/>
                </a:path>
              </a:pathLst>
            </a:cu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6131879" y="4990022"/>
              <a:ext cx="447157" cy="482877"/>
            </a:xfrm>
            <a:custGeom>
              <a:avLst/>
              <a:gdLst>
                <a:gd name="connsiteX0" fmla="*/ 566463 w 1204895"/>
                <a:gd name="connsiteY0" fmla="*/ 697854 h 699129"/>
                <a:gd name="connsiteX1" fmla="*/ 284241 w 1204895"/>
                <a:gd name="connsiteY1" fmla="*/ 663988 h 699129"/>
                <a:gd name="connsiteX2" fmla="*/ 47174 w 1204895"/>
                <a:gd name="connsiteY2" fmla="*/ 460788 h 699129"/>
                <a:gd name="connsiteX3" fmla="*/ 81041 w 1204895"/>
                <a:gd name="connsiteY3" fmla="*/ 31810 h 699129"/>
                <a:gd name="connsiteX4" fmla="*/ 859974 w 1204895"/>
                <a:gd name="connsiteY4" fmla="*/ 65677 h 699129"/>
                <a:gd name="connsiteX5" fmla="*/ 1198641 w 1204895"/>
                <a:gd name="connsiteY5" fmla="*/ 336610 h 699129"/>
                <a:gd name="connsiteX6" fmla="*/ 1040597 w 1204895"/>
                <a:gd name="connsiteY6" fmla="*/ 652699 h 699129"/>
                <a:gd name="connsiteX7" fmla="*/ 566463 w 1204895"/>
                <a:gd name="connsiteY7" fmla="*/ 697854 h 699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04895" h="699129">
                  <a:moveTo>
                    <a:pt x="566463" y="697854"/>
                  </a:moveTo>
                  <a:cubicBezTo>
                    <a:pt x="440404" y="699736"/>
                    <a:pt x="370789" y="703499"/>
                    <a:pt x="284241" y="663988"/>
                  </a:cubicBezTo>
                  <a:cubicBezTo>
                    <a:pt x="197693" y="624477"/>
                    <a:pt x="81041" y="566151"/>
                    <a:pt x="47174" y="460788"/>
                  </a:cubicBezTo>
                  <a:cubicBezTo>
                    <a:pt x="13307" y="355425"/>
                    <a:pt x="-54426" y="97662"/>
                    <a:pt x="81041" y="31810"/>
                  </a:cubicBezTo>
                  <a:cubicBezTo>
                    <a:pt x="216508" y="-34042"/>
                    <a:pt x="673707" y="14877"/>
                    <a:pt x="859974" y="65677"/>
                  </a:cubicBezTo>
                  <a:cubicBezTo>
                    <a:pt x="1046241" y="116477"/>
                    <a:pt x="1168537" y="238773"/>
                    <a:pt x="1198641" y="336610"/>
                  </a:cubicBezTo>
                  <a:cubicBezTo>
                    <a:pt x="1228745" y="434447"/>
                    <a:pt x="1145960" y="590610"/>
                    <a:pt x="1040597" y="652699"/>
                  </a:cubicBezTo>
                  <a:cubicBezTo>
                    <a:pt x="935234" y="714788"/>
                    <a:pt x="692522" y="695972"/>
                    <a:pt x="566463" y="697854"/>
                  </a:cubicBezTo>
                  <a:close/>
                </a:path>
              </a:pathLst>
            </a:cu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7153702" y="4691627"/>
              <a:ext cx="494979" cy="548079"/>
            </a:xfrm>
            <a:custGeom>
              <a:avLst/>
              <a:gdLst>
                <a:gd name="connsiteX0" fmla="*/ 566463 w 1204895"/>
                <a:gd name="connsiteY0" fmla="*/ 697854 h 699129"/>
                <a:gd name="connsiteX1" fmla="*/ 284241 w 1204895"/>
                <a:gd name="connsiteY1" fmla="*/ 663988 h 699129"/>
                <a:gd name="connsiteX2" fmla="*/ 47174 w 1204895"/>
                <a:gd name="connsiteY2" fmla="*/ 460788 h 699129"/>
                <a:gd name="connsiteX3" fmla="*/ 81041 w 1204895"/>
                <a:gd name="connsiteY3" fmla="*/ 31810 h 699129"/>
                <a:gd name="connsiteX4" fmla="*/ 859974 w 1204895"/>
                <a:gd name="connsiteY4" fmla="*/ 65677 h 699129"/>
                <a:gd name="connsiteX5" fmla="*/ 1198641 w 1204895"/>
                <a:gd name="connsiteY5" fmla="*/ 336610 h 699129"/>
                <a:gd name="connsiteX6" fmla="*/ 1040597 w 1204895"/>
                <a:gd name="connsiteY6" fmla="*/ 652699 h 699129"/>
                <a:gd name="connsiteX7" fmla="*/ 566463 w 1204895"/>
                <a:gd name="connsiteY7" fmla="*/ 697854 h 699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04895" h="699129">
                  <a:moveTo>
                    <a:pt x="566463" y="697854"/>
                  </a:moveTo>
                  <a:cubicBezTo>
                    <a:pt x="440404" y="699736"/>
                    <a:pt x="370789" y="703499"/>
                    <a:pt x="284241" y="663988"/>
                  </a:cubicBezTo>
                  <a:cubicBezTo>
                    <a:pt x="197693" y="624477"/>
                    <a:pt x="81041" y="566151"/>
                    <a:pt x="47174" y="460788"/>
                  </a:cubicBezTo>
                  <a:cubicBezTo>
                    <a:pt x="13307" y="355425"/>
                    <a:pt x="-54426" y="97662"/>
                    <a:pt x="81041" y="31810"/>
                  </a:cubicBezTo>
                  <a:cubicBezTo>
                    <a:pt x="216508" y="-34042"/>
                    <a:pt x="673707" y="14877"/>
                    <a:pt x="859974" y="65677"/>
                  </a:cubicBezTo>
                  <a:cubicBezTo>
                    <a:pt x="1046241" y="116477"/>
                    <a:pt x="1168537" y="238773"/>
                    <a:pt x="1198641" y="336610"/>
                  </a:cubicBezTo>
                  <a:cubicBezTo>
                    <a:pt x="1228745" y="434447"/>
                    <a:pt x="1145960" y="590610"/>
                    <a:pt x="1040597" y="652699"/>
                  </a:cubicBezTo>
                  <a:cubicBezTo>
                    <a:pt x="935234" y="714788"/>
                    <a:pt x="692522" y="695972"/>
                    <a:pt x="566463" y="697854"/>
                  </a:cubicBezTo>
                  <a:close/>
                </a:path>
              </a:pathLst>
            </a:cu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557683" y="2063623"/>
            <a:ext cx="3083601" cy="46166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000000"/>
                </a:solidFill>
              </a:rPr>
              <a:t>Geographic</a:t>
            </a:r>
            <a:r>
              <a:rPr lang="zh-CN" altLang="en-US" sz="2400" dirty="0">
                <a:solidFill>
                  <a:srgbClr val="000000"/>
                </a:solidFill>
              </a:rPr>
              <a:t> </a:t>
            </a:r>
            <a:r>
              <a:rPr lang="en-US" altLang="zh-CN" sz="2400" dirty="0">
                <a:solidFill>
                  <a:srgbClr val="000000"/>
                </a:solidFill>
              </a:rPr>
              <a:t>abstraction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7553896" y="2061508"/>
            <a:ext cx="2216441" cy="46166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000000"/>
                </a:solidFill>
              </a:rPr>
              <a:t>Clustering result</a:t>
            </a:r>
            <a:endParaRPr lang="en-US" sz="2400" dirty="0">
              <a:solidFill>
                <a:srgbClr val="000000"/>
              </a:solidFill>
            </a:endParaRPr>
          </a:p>
        </p:txBody>
      </p:sp>
      <p:cxnSp>
        <p:nvCxnSpPr>
          <p:cNvPr id="131" name="Straight Arrow Connector 130"/>
          <p:cNvCxnSpPr>
            <a:stCxn id="4" idx="3"/>
            <a:endCxn id="128" idx="1"/>
          </p:cNvCxnSpPr>
          <p:nvPr/>
        </p:nvCxnSpPr>
        <p:spPr>
          <a:xfrm flipV="1">
            <a:off x="5641283" y="2292341"/>
            <a:ext cx="1912612" cy="2115"/>
          </a:xfrm>
          <a:prstGeom prst="straightConnector1">
            <a:avLst/>
          </a:prstGeom>
          <a:ln w="9525"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2" name="TextBox 131"/>
          <p:cNvSpPr txBox="1"/>
          <p:nvPr/>
        </p:nvSpPr>
        <p:spPr>
          <a:xfrm>
            <a:off x="6147434" y="1793748"/>
            <a:ext cx="327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091C45-EA24-5B4E-92F3-EF14E4BD4C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245" y="2679642"/>
            <a:ext cx="5340991" cy="4061379"/>
          </a:xfrm>
          <a:prstGeom prst="rect">
            <a:avLst/>
          </a:prstGeom>
        </p:spPr>
      </p:pic>
      <p:sp>
        <p:nvSpPr>
          <p:cNvPr id="18" name="Title 17">
            <a:extLst>
              <a:ext uri="{FF2B5EF4-FFF2-40B4-BE49-F238E27FC236}">
                <a16:creationId xmlns:a16="http://schemas.microsoft.com/office/drawing/2014/main" id="{2D65410A-765C-EF43-A0FC-79D7B672E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How to quantify “similar environment”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5898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6E9B916-860E-CD47-AB4F-BC5A19160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Air Pollution is a Global Problem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A0C659-422D-B340-B216-FE6B0BF80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137E7-F180-D043-87BE-208C74AB267C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CCCF062-BE97-F14B-80F8-AFA40698B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9441" y="1577520"/>
            <a:ext cx="7833118" cy="496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1619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5D9C2-EB34-AB47-AE1E-55A292212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000000"/>
                </a:solidFill>
              </a:rPr>
              <a:t>Step 3. Computing Feature Importance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>
              <a:spcBef>
                <a:spcPts val="0"/>
              </a:spcBef>
              <a:buClr>
                <a:srgbClr val="000000"/>
              </a:buClr>
              <a:buFont typeface="Arial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Training </a:t>
            </a:r>
            <a:r>
              <a:rPr lang="en-US" b="1" dirty="0">
                <a:solidFill>
                  <a:srgbClr val="000000"/>
                </a:solidFill>
              </a:rPr>
              <a:t>a random forest model</a:t>
            </a:r>
            <a:r>
              <a:rPr lang="en-US" dirty="0">
                <a:solidFill>
                  <a:srgbClr val="000000"/>
                </a:solidFill>
              </a:rPr>
              <a:t> to                                           </a:t>
            </a:r>
          </a:p>
          <a:p>
            <a:pPr marL="857250" lvl="2">
              <a:spcBef>
                <a:spcPts val="0"/>
              </a:spcBef>
              <a:buClr>
                <a:srgbClr val="000000"/>
              </a:buClr>
              <a:buFont typeface="Arial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predict cluster label using the geographic context </a:t>
            </a:r>
          </a:p>
          <a:p>
            <a:pPr marL="1314450" lvl="3">
              <a:spcBef>
                <a:spcPts val="0"/>
              </a:spcBef>
              <a:buClr>
                <a:srgbClr val="000000"/>
              </a:buClr>
              <a:buFont typeface="Arial" charset="0"/>
              <a:buChar char="•"/>
            </a:pPr>
            <a:r>
              <a:rPr lang="en-US" altLang="zh-CN" sz="2400" dirty="0">
                <a:solidFill>
                  <a:srgbClr val="000000"/>
                </a:solidFill>
              </a:rPr>
              <a:t>each feature component represents</a:t>
            </a:r>
            <a:r>
              <a:rPr lang="en-US" altLang="zh-CN" sz="2400" b="1" dirty="0">
                <a:solidFill>
                  <a:srgbClr val="000000"/>
                </a:solidFill>
              </a:rPr>
              <a:t> a geographic feature type </a:t>
            </a:r>
            <a:r>
              <a:rPr lang="en-US" altLang="zh-CN" sz="2400" dirty="0">
                <a:solidFill>
                  <a:srgbClr val="000000"/>
                </a:solidFill>
              </a:rPr>
              <a:t>within </a:t>
            </a:r>
            <a:r>
              <a:rPr lang="en-US" altLang="zh-CN" sz="2400" b="1" dirty="0">
                <a:solidFill>
                  <a:srgbClr val="000000"/>
                </a:solidFill>
              </a:rPr>
              <a:t>certain distance</a:t>
            </a:r>
            <a:endParaRPr lang="en-US" sz="2400" dirty="0">
              <a:solidFill>
                <a:srgbClr val="000000"/>
              </a:solidFill>
            </a:endParaRPr>
          </a:p>
          <a:p>
            <a:pPr marL="857250" lvl="2">
              <a:spcBef>
                <a:spcPts val="0"/>
              </a:spcBef>
              <a:buClr>
                <a:srgbClr val="000000"/>
              </a:buClr>
              <a:buFont typeface="Arial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q</a:t>
            </a:r>
            <a:r>
              <a:rPr lang="en-US" altLang="zh-CN" sz="2400" dirty="0">
                <a:solidFill>
                  <a:srgbClr val="000000"/>
                </a:solidFill>
              </a:rPr>
              <a:t>uantify the </a:t>
            </a:r>
            <a:r>
              <a:rPr lang="en-US" altLang="zh-CN" sz="2400" b="1" dirty="0">
                <a:solidFill>
                  <a:srgbClr val="000000"/>
                </a:solidFill>
              </a:rPr>
              <a:t>impact</a:t>
            </a:r>
            <a:r>
              <a:rPr lang="en-US" altLang="zh-CN" sz="2400" dirty="0">
                <a:solidFill>
                  <a:srgbClr val="000000"/>
                </a:solidFill>
              </a:rPr>
              <a:t> of </a:t>
            </a:r>
            <a:r>
              <a:rPr lang="en-US" altLang="zh-CN" sz="2400" b="1" dirty="0">
                <a:solidFill>
                  <a:srgbClr val="000000"/>
                </a:solidFill>
              </a:rPr>
              <a:t>each feature component </a:t>
            </a:r>
            <a:endParaRPr lang="en-US" altLang="zh-CN" sz="2400" dirty="0">
              <a:solidFill>
                <a:srgbClr val="000000"/>
              </a:solidFill>
            </a:endParaRPr>
          </a:p>
          <a:p>
            <a:pPr marL="457200" lvl="1">
              <a:spcBef>
                <a:spcPts val="0"/>
              </a:spcBef>
              <a:buClr>
                <a:srgbClr val="000000"/>
              </a:buClr>
              <a:buFont typeface="Arial" charset="0"/>
              <a:buChar char="•"/>
            </a:pPr>
            <a:endParaRPr lang="en-US" altLang="zh-CN" dirty="0">
              <a:solidFill>
                <a:srgbClr val="000000"/>
              </a:solidFill>
            </a:endParaRPr>
          </a:p>
          <a:p>
            <a:pPr marL="457200" lvl="1">
              <a:spcBef>
                <a:spcPts val="0"/>
              </a:spcBef>
              <a:buClr>
                <a:srgbClr val="000000"/>
              </a:buClr>
              <a:buFont typeface="Arial" charset="0"/>
              <a:buChar char="•"/>
            </a:pPr>
            <a:endParaRPr lang="en-US" altLang="zh-CN" dirty="0">
              <a:solidFill>
                <a:srgbClr val="000000"/>
              </a:solidFill>
            </a:endParaRPr>
          </a:p>
          <a:p>
            <a:pPr marL="457200" lvl="1">
              <a:spcBef>
                <a:spcPts val="0"/>
              </a:spcBef>
              <a:buClr>
                <a:srgbClr val="000000"/>
              </a:buClr>
            </a:pPr>
            <a:endParaRPr lang="en-US" altLang="zh-CN" dirty="0">
              <a:solidFill>
                <a:srgbClr val="000000"/>
              </a:solidFill>
            </a:endParaRPr>
          </a:p>
          <a:p>
            <a:pPr marL="457200" lvl="1">
              <a:spcBef>
                <a:spcPts val="0"/>
              </a:spcBef>
              <a:buClr>
                <a:srgbClr val="000000"/>
              </a:buClr>
            </a:pPr>
            <a:endParaRPr lang="en-US" altLang="zh-CN" dirty="0">
              <a:solidFill>
                <a:srgbClr val="000000"/>
              </a:solidFill>
            </a:endParaRPr>
          </a:p>
          <a:p>
            <a:pPr marL="457200">
              <a:spcBef>
                <a:spcPts val="0"/>
              </a:spcBef>
              <a:buClr>
                <a:srgbClr val="000000"/>
              </a:buClr>
              <a:buNone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17252" y="3605933"/>
            <a:ext cx="2466423" cy="33855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rgbClr val="000000"/>
                </a:solidFill>
              </a:rPr>
              <a:t>Temporal pattern cluster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7040644" y="4364552"/>
            <a:ext cx="863030" cy="0"/>
          </a:xfrm>
          <a:prstGeom prst="line">
            <a:avLst/>
          </a:prstGeom>
          <a:ln w="9525">
            <a:solidFill>
              <a:srgbClr val="0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8" name="Straight Connector 337"/>
          <p:cNvCxnSpPr/>
          <p:nvPr/>
        </p:nvCxnSpPr>
        <p:spPr>
          <a:xfrm>
            <a:off x="7040644" y="5089520"/>
            <a:ext cx="863030" cy="0"/>
          </a:xfrm>
          <a:prstGeom prst="line">
            <a:avLst/>
          </a:prstGeom>
          <a:ln w="9525">
            <a:solidFill>
              <a:srgbClr val="0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9" name="Straight Connector 338"/>
          <p:cNvCxnSpPr/>
          <p:nvPr/>
        </p:nvCxnSpPr>
        <p:spPr>
          <a:xfrm>
            <a:off x="7040644" y="5814488"/>
            <a:ext cx="863030" cy="0"/>
          </a:xfrm>
          <a:prstGeom prst="line">
            <a:avLst/>
          </a:prstGeom>
          <a:ln w="9525">
            <a:solidFill>
              <a:srgbClr val="0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0" name="Straight Connector 339"/>
          <p:cNvCxnSpPr/>
          <p:nvPr/>
        </p:nvCxnSpPr>
        <p:spPr>
          <a:xfrm>
            <a:off x="7040644" y="6539455"/>
            <a:ext cx="863030" cy="0"/>
          </a:xfrm>
          <a:prstGeom prst="line">
            <a:avLst/>
          </a:prstGeom>
          <a:ln w="9525">
            <a:solidFill>
              <a:srgbClr val="0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248175" y="4215104"/>
            <a:ext cx="804579" cy="30008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0000"/>
                </a:solidFill>
              </a:rPr>
              <a:t>Cluster 1</a:t>
            </a:r>
          </a:p>
        </p:txBody>
      </p:sp>
      <p:sp>
        <p:nvSpPr>
          <p:cNvPr id="341" name="TextBox 340"/>
          <p:cNvSpPr txBox="1"/>
          <p:nvPr/>
        </p:nvSpPr>
        <p:spPr>
          <a:xfrm>
            <a:off x="8248175" y="4935251"/>
            <a:ext cx="804579" cy="30008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0000"/>
                </a:solidFill>
              </a:rPr>
              <a:t>Cluster 1</a:t>
            </a:r>
          </a:p>
        </p:txBody>
      </p:sp>
      <p:sp>
        <p:nvSpPr>
          <p:cNvPr id="342" name="TextBox 341"/>
          <p:cNvSpPr txBox="1"/>
          <p:nvPr/>
        </p:nvSpPr>
        <p:spPr>
          <a:xfrm>
            <a:off x="8248175" y="5655398"/>
            <a:ext cx="804579" cy="30008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0000"/>
                </a:solidFill>
              </a:rPr>
              <a:t>Cluster 2</a:t>
            </a:r>
          </a:p>
        </p:txBody>
      </p:sp>
      <p:sp>
        <p:nvSpPr>
          <p:cNvPr id="343" name="TextBox 342"/>
          <p:cNvSpPr txBox="1"/>
          <p:nvPr/>
        </p:nvSpPr>
        <p:spPr>
          <a:xfrm>
            <a:off x="8248175" y="6375544"/>
            <a:ext cx="804579" cy="30008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0000"/>
                </a:solidFill>
              </a:rPr>
              <a:t>Cluster 2</a:t>
            </a:r>
          </a:p>
        </p:txBody>
      </p:sp>
      <p:sp>
        <p:nvSpPr>
          <p:cNvPr id="94" name="Title 1"/>
          <p:cNvSpPr txBox="1">
            <a:spLocks/>
          </p:cNvSpPr>
          <p:nvPr/>
        </p:nvSpPr>
        <p:spPr>
          <a:xfrm>
            <a:off x="2152650" y="365127"/>
            <a:ext cx="7886700" cy="65087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 dirty="0">
              <a:solidFill>
                <a:srgbClr val="000000"/>
              </a:solidFill>
            </a:endParaRPr>
          </a:p>
        </p:txBody>
      </p:sp>
      <p:grpSp>
        <p:nvGrpSpPr>
          <p:cNvPr id="96" name="Group 95"/>
          <p:cNvGrpSpPr/>
          <p:nvPr/>
        </p:nvGrpSpPr>
        <p:grpSpPr>
          <a:xfrm>
            <a:off x="1968894" y="3837517"/>
            <a:ext cx="4906401" cy="707946"/>
            <a:chOff x="435106" y="3215908"/>
            <a:chExt cx="7850645" cy="989879"/>
          </a:xfrm>
        </p:grpSpPr>
        <p:sp>
          <p:nvSpPr>
            <p:cNvPr id="97" name="Left Bracket 96"/>
            <p:cNvSpPr/>
            <p:nvPr/>
          </p:nvSpPr>
          <p:spPr>
            <a:xfrm rot="10800000" flipH="1">
              <a:off x="2947384" y="3818475"/>
              <a:ext cx="157676" cy="295563"/>
            </a:xfrm>
            <a:prstGeom prst="leftBracket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rgbClr val="000000"/>
                </a:solidFill>
              </a:endParaRPr>
            </a:p>
          </p:txBody>
        </p:sp>
        <p:grpSp>
          <p:nvGrpSpPr>
            <p:cNvPr id="98" name="Group 97"/>
            <p:cNvGrpSpPr/>
            <p:nvPr/>
          </p:nvGrpSpPr>
          <p:grpSpPr>
            <a:xfrm>
              <a:off x="3078034" y="3215909"/>
              <a:ext cx="1368575" cy="953117"/>
              <a:chOff x="3946825" y="1086991"/>
              <a:chExt cx="880795" cy="893252"/>
            </a:xfrm>
          </p:grpSpPr>
          <p:sp>
            <p:nvSpPr>
              <p:cNvPr id="111" name="TextBox 110"/>
              <p:cNvSpPr txBox="1"/>
              <p:nvPr/>
            </p:nvSpPr>
            <p:spPr>
              <a:xfrm>
                <a:off x="3946825" y="1086991"/>
                <a:ext cx="880795" cy="6049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000000"/>
                    </a:solidFill>
                  </a:rPr>
                  <a:t>Pedestrian</a:t>
                </a:r>
              </a:p>
              <a:p>
                <a:pPr algn="ctr"/>
                <a:r>
                  <a:rPr lang="en-US" sz="1200" dirty="0">
                    <a:solidFill>
                      <a:srgbClr val="000000"/>
                    </a:solidFill>
                  </a:rPr>
                  <a:t>100m</a:t>
                </a:r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4227726" y="1617259"/>
                <a:ext cx="348711" cy="362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rgbClr val="990000"/>
                    </a:solidFill>
                  </a:rPr>
                  <a:t>23</a:t>
                </a:r>
              </a:p>
            </p:txBody>
          </p:sp>
        </p:grpSp>
        <p:sp>
          <p:nvSpPr>
            <p:cNvPr id="99" name="TextBox 98"/>
            <p:cNvSpPr txBox="1"/>
            <p:nvPr/>
          </p:nvSpPr>
          <p:spPr>
            <a:xfrm>
              <a:off x="435106" y="3818476"/>
              <a:ext cx="2440122" cy="38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</a:rPr>
                <a:t>Monitoring Station 1</a:t>
              </a:r>
            </a:p>
          </p:txBody>
        </p:sp>
        <p:sp>
          <p:nvSpPr>
            <p:cNvPr id="100" name="Left Bracket 99"/>
            <p:cNvSpPr/>
            <p:nvPr/>
          </p:nvSpPr>
          <p:spPr>
            <a:xfrm rot="10800000" flipV="1">
              <a:off x="8128076" y="3821829"/>
              <a:ext cx="157675" cy="295563"/>
            </a:xfrm>
            <a:prstGeom prst="leftBracket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rgbClr val="000000"/>
                </a:solidFill>
              </a:endParaRPr>
            </a:p>
          </p:txBody>
        </p:sp>
        <p:grpSp>
          <p:nvGrpSpPr>
            <p:cNvPr id="101" name="Group 100"/>
            <p:cNvGrpSpPr/>
            <p:nvPr/>
          </p:nvGrpSpPr>
          <p:grpSpPr>
            <a:xfrm>
              <a:off x="4297526" y="3215909"/>
              <a:ext cx="1322399" cy="953117"/>
              <a:chOff x="3976543" y="1086991"/>
              <a:chExt cx="851077" cy="893252"/>
            </a:xfrm>
          </p:grpSpPr>
          <p:sp>
            <p:nvSpPr>
              <p:cNvPr id="109" name="TextBox 108"/>
              <p:cNvSpPr txBox="1"/>
              <p:nvPr/>
            </p:nvSpPr>
            <p:spPr>
              <a:xfrm>
                <a:off x="3976543" y="1086991"/>
                <a:ext cx="851077" cy="6049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000000"/>
                    </a:solidFill>
                  </a:rPr>
                  <a:t>Motorway</a:t>
                </a:r>
              </a:p>
              <a:p>
                <a:pPr algn="ctr"/>
                <a:r>
                  <a:rPr lang="en-US" sz="1200" dirty="0">
                    <a:solidFill>
                      <a:srgbClr val="000000"/>
                    </a:solidFill>
                  </a:rPr>
                  <a:t>100m</a:t>
                </a:r>
              </a:p>
            </p:txBody>
          </p:sp>
          <p:sp>
            <p:nvSpPr>
              <p:cNvPr id="110" name="TextBox 109"/>
              <p:cNvSpPr txBox="1"/>
              <p:nvPr/>
            </p:nvSpPr>
            <p:spPr>
              <a:xfrm>
                <a:off x="4227726" y="1617259"/>
                <a:ext cx="348711" cy="362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rgbClr val="990000"/>
                    </a:solidFill>
                  </a:rPr>
                  <a:t>30</a:t>
                </a:r>
              </a:p>
            </p:txBody>
          </p:sp>
        </p:grpSp>
        <p:grpSp>
          <p:nvGrpSpPr>
            <p:cNvPr id="102" name="Group 101"/>
            <p:cNvGrpSpPr/>
            <p:nvPr/>
          </p:nvGrpSpPr>
          <p:grpSpPr>
            <a:xfrm>
              <a:off x="5602473" y="3215908"/>
              <a:ext cx="1409774" cy="953119"/>
              <a:chOff x="3976543" y="1086991"/>
              <a:chExt cx="851077" cy="893254"/>
            </a:xfrm>
          </p:grpSpPr>
          <p:sp>
            <p:nvSpPr>
              <p:cNvPr id="107" name="TextBox 106"/>
              <p:cNvSpPr txBox="1"/>
              <p:nvPr/>
            </p:nvSpPr>
            <p:spPr>
              <a:xfrm>
                <a:off x="3976543" y="1086991"/>
                <a:ext cx="851077" cy="6049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000000"/>
                    </a:solidFill>
                  </a:rPr>
                  <a:t>Apartment</a:t>
                </a:r>
              </a:p>
              <a:p>
                <a:pPr algn="ctr"/>
                <a:r>
                  <a:rPr lang="en-US" sz="1200" dirty="0">
                    <a:solidFill>
                      <a:srgbClr val="000000"/>
                    </a:solidFill>
                  </a:rPr>
                  <a:t>200m</a:t>
                </a:r>
              </a:p>
            </p:txBody>
          </p:sp>
          <p:sp>
            <p:nvSpPr>
              <p:cNvPr id="108" name="TextBox 107"/>
              <p:cNvSpPr txBox="1"/>
              <p:nvPr/>
            </p:nvSpPr>
            <p:spPr>
              <a:xfrm>
                <a:off x="4301946" y="1617260"/>
                <a:ext cx="506469" cy="3629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rgbClr val="990000"/>
                    </a:solidFill>
                  </a:rPr>
                  <a:t>2</a:t>
                </a:r>
              </a:p>
            </p:txBody>
          </p:sp>
        </p:grpSp>
        <p:grpSp>
          <p:nvGrpSpPr>
            <p:cNvPr id="103" name="Group 102"/>
            <p:cNvGrpSpPr/>
            <p:nvPr/>
          </p:nvGrpSpPr>
          <p:grpSpPr>
            <a:xfrm>
              <a:off x="6996048" y="3215909"/>
              <a:ext cx="1288938" cy="953117"/>
              <a:chOff x="3976543" y="1086991"/>
              <a:chExt cx="851077" cy="893252"/>
            </a:xfrm>
          </p:grpSpPr>
          <p:sp>
            <p:nvSpPr>
              <p:cNvPr id="105" name="TextBox 104"/>
              <p:cNvSpPr txBox="1"/>
              <p:nvPr/>
            </p:nvSpPr>
            <p:spPr>
              <a:xfrm>
                <a:off x="3976543" y="1086991"/>
                <a:ext cx="851077" cy="6049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000000"/>
                    </a:solidFill>
                  </a:rPr>
                  <a:t>Factory</a:t>
                </a:r>
              </a:p>
              <a:p>
                <a:pPr algn="ctr"/>
                <a:r>
                  <a:rPr lang="en-US" sz="1200" dirty="0">
                    <a:solidFill>
                      <a:srgbClr val="000000"/>
                    </a:solidFill>
                  </a:rPr>
                  <a:t>200m</a:t>
                </a:r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4293222" y="1617258"/>
                <a:ext cx="349743" cy="3629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rgbClr val="990000"/>
                    </a:solidFill>
                  </a:rPr>
                  <a:t>3</a:t>
                </a:r>
              </a:p>
            </p:txBody>
          </p:sp>
        </p:grpSp>
        <p:sp>
          <p:nvSpPr>
            <p:cNvPr id="104" name="TextBox 103"/>
            <p:cNvSpPr txBox="1"/>
            <p:nvPr/>
          </p:nvSpPr>
          <p:spPr>
            <a:xfrm>
              <a:off x="5432443" y="3541841"/>
              <a:ext cx="464766" cy="3873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mr-IN" sz="1200">
                  <a:solidFill>
                    <a:srgbClr val="000000"/>
                  </a:solidFill>
                </a:rPr>
                <a:t>…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1968893" y="4555303"/>
            <a:ext cx="4905922" cy="707945"/>
            <a:chOff x="435106" y="3215908"/>
            <a:chExt cx="7849880" cy="989878"/>
          </a:xfrm>
        </p:grpSpPr>
        <p:sp>
          <p:nvSpPr>
            <p:cNvPr id="114" name="Left Bracket 113"/>
            <p:cNvSpPr/>
            <p:nvPr/>
          </p:nvSpPr>
          <p:spPr>
            <a:xfrm rot="10800000" flipH="1">
              <a:off x="2947384" y="3818475"/>
              <a:ext cx="157676" cy="295563"/>
            </a:xfrm>
            <a:prstGeom prst="leftBracket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rgbClr val="000000"/>
                </a:solidFill>
              </a:endParaRPr>
            </a:p>
          </p:txBody>
        </p:sp>
        <p:grpSp>
          <p:nvGrpSpPr>
            <p:cNvPr id="115" name="Group 114"/>
            <p:cNvGrpSpPr/>
            <p:nvPr/>
          </p:nvGrpSpPr>
          <p:grpSpPr>
            <a:xfrm>
              <a:off x="3043158" y="3215908"/>
              <a:ext cx="1403446" cy="953119"/>
              <a:chOff x="3924382" y="1086991"/>
              <a:chExt cx="903238" cy="893254"/>
            </a:xfrm>
          </p:grpSpPr>
          <p:sp>
            <p:nvSpPr>
              <p:cNvPr id="134" name="TextBox 133"/>
              <p:cNvSpPr txBox="1"/>
              <p:nvPr/>
            </p:nvSpPr>
            <p:spPr>
              <a:xfrm>
                <a:off x="3924382" y="1086991"/>
                <a:ext cx="903238" cy="6049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000000"/>
                    </a:solidFill>
                  </a:rPr>
                  <a:t>Pedestrian</a:t>
                </a:r>
              </a:p>
              <a:p>
                <a:pPr algn="ctr"/>
                <a:r>
                  <a:rPr lang="en-US" sz="1200" dirty="0">
                    <a:solidFill>
                      <a:srgbClr val="000000"/>
                    </a:solidFill>
                  </a:rPr>
                  <a:t>100m</a:t>
                </a:r>
              </a:p>
            </p:txBody>
          </p:sp>
          <p:sp>
            <p:nvSpPr>
              <p:cNvPr id="135" name="TextBox 134"/>
              <p:cNvSpPr txBox="1"/>
              <p:nvPr/>
            </p:nvSpPr>
            <p:spPr>
              <a:xfrm>
                <a:off x="4227726" y="1617260"/>
                <a:ext cx="348711" cy="3629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rgbClr val="990000"/>
                    </a:solidFill>
                  </a:rPr>
                  <a:t>10</a:t>
                </a:r>
              </a:p>
            </p:txBody>
          </p:sp>
        </p:grpSp>
        <p:sp>
          <p:nvSpPr>
            <p:cNvPr id="116" name="TextBox 115"/>
            <p:cNvSpPr txBox="1"/>
            <p:nvPr/>
          </p:nvSpPr>
          <p:spPr>
            <a:xfrm>
              <a:off x="435106" y="3818475"/>
              <a:ext cx="2440122" cy="38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</a:rPr>
                <a:t>Monitoring Station 2</a:t>
              </a:r>
            </a:p>
          </p:txBody>
        </p:sp>
        <p:sp>
          <p:nvSpPr>
            <p:cNvPr id="117" name="Left Bracket 116"/>
            <p:cNvSpPr/>
            <p:nvPr/>
          </p:nvSpPr>
          <p:spPr>
            <a:xfrm rot="10800000" flipV="1">
              <a:off x="8114539" y="3821829"/>
              <a:ext cx="157675" cy="295563"/>
            </a:xfrm>
            <a:prstGeom prst="leftBracket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rgbClr val="000000"/>
                </a:solidFill>
              </a:endParaRPr>
            </a:p>
          </p:txBody>
        </p:sp>
        <p:grpSp>
          <p:nvGrpSpPr>
            <p:cNvPr id="118" name="Group 117"/>
            <p:cNvGrpSpPr/>
            <p:nvPr/>
          </p:nvGrpSpPr>
          <p:grpSpPr>
            <a:xfrm>
              <a:off x="4297526" y="3215908"/>
              <a:ext cx="1322399" cy="953119"/>
              <a:chOff x="3976543" y="1086991"/>
              <a:chExt cx="851077" cy="893254"/>
            </a:xfrm>
          </p:grpSpPr>
          <p:sp>
            <p:nvSpPr>
              <p:cNvPr id="132" name="TextBox 131"/>
              <p:cNvSpPr txBox="1"/>
              <p:nvPr/>
            </p:nvSpPr>
            <p:spPr>
              <a:xfrm>
                <a:off x="3976543" y="1086991"/>
                <a:ext cx="851077" cy="6049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000000"/>
                    </a:solidFill>
                  </a:rPr>
                  <a:t>Motorway</a:t>
                </a:r>
              </a:p>
              <a:p>
                <a:pPr algn="ctr"/>
                <a:r>
                  <a:rPr lang="en-US" sz="1200" dirty="0">
                    <a:solidFill>
                      <a:srgbClr val="000000"/>
                    </a:solidFill>
                  </a:rPr>
                  <a:t>100m</a:t>
                </a:r>
              </a:p>
            </p:txBody>
          </p:sp>
          <p:sp>
            <p:nvSpPr>
              <p:cNvPr id="133" name="TextBox 132"/>
              <p:cNvSpPr txBox="1"/>
              <p:nvPr/>
            </p:nvSpPr>
            <p:spPr>
              <a:xfrm>
                <a:off x="4227726" y="1617260"/>
                <a:ext cx="348711" cy="3629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rgbClr val="990000"/>
                    </a:solidFill>
                  </a:rPr>
                  <a:t>25</a:t>
                </a:r>
              </a:p>
            </p:txBody>
          </p:sp>
        </p:grpSp>
        <p:grpSp>
          <p:nvGrpSpPr>
            <p:cNvPr id="119" name="Group 118"/>
            <p:cNvGrpSpPr/>
            <p:nvPr/>
          </p:nvGrpSpPr>
          <p:grpSpPr>
            <a:xfrm>
              <a:off x="5602473" y="3215908"/>
              <a:ext cx="1409774" cy="953119"/>
              <a:chOff x="3976543" y="1086991"/>
              <a:chExt cx="851077" cy="893254"/>
            </a:xfrm>
          </p:grpSpPr>
          <p:sp>
            <p:nvSpPr>
              <p:cNvPr id="127" name="TextBox 126"/>
              <p:cNvSpPr txBox="1"/>
              <p:nvPr/>
            </p:nvSpPr>
            <p:spPr>
              <a:xfrm>
                <a:off x="3976543" y="1086991"/>
                <a:ext cx="851077" cy="6049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000000"/>
                    </a:solidFill>
                  </a:rPr>
                  <a:t>Apartment</a:t>
                </a:r>
              </a:p>
              <a:p>
                <a:pPr algn="ctr"/>
                <a:r>
                  <a:rPr lang="en-US" sz="1200" dirty="0">
                    <a:solidFill>
                      <a:srgbClr val="000000"/>
                    </a:solidFill>
                  </a:rPr>
                  <a:t>200m</a:t>
                </a:r>
              </a:p>
            </p:txBody>
          </p:sp>
          <p:sp>
            <p:nvSpPr>
              <p:cNvPr id="131" name="TextBox 130"/>
              <p:cNvSpPr txBox="1"/>
              <p:nvPr/>
            </p:nvSpPr>
            <p:spPr>
              <a:xfrm>
                <a:off x="4301946" y="1617260"/>
                <a:ext cx="506469" cy="3629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rgbClr val="990000"/>
                    </a:solidFill>
                  </a:rPr>
                  <a:t>1</a:t>
                </a:r>
              </a:p>
            </p:txBody>
          </p:sp>
        </p:grpSp>
        <p:grpSp>
          <p:nvGrpSpPr>
            <p:cNvPr id="120" name="Group 119"/>
            <p:cNvGrpSpPr/>
            <p:nvPr/>
          </p:nvGrpSpPr>
          <p:grpSpPr>
            <a:xfrm>
              <a:off x="6996048" y="3215908"/>
              <a:ext cx="1288938" cy="953119"/>
              <a:chOff x="3976543" y="1086991"/>
              <a:chExt cx="851077" cy="893254"/>
            </a:xfrm>
          </p:grpSpPr>
          <p:sp>
            <p:nvSpPr>
              <p:cNvPr id="122" name="TextBox 121"/>
              <p:cNvSpPr txBox="1"/>
              <p:nvPr/>
            </p:nvSpPr>
            <p:spPr>
              <a:xfrm>
                <a:off x="3976543" y="1086991"/>
                <a:ext cx="851077" cy="6049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000000"/>
                    </a:solidFill>
                  </a:rPr>
                  <a:t>Factory</a:t>
                </a:r>
              </a:p>
              <a:p>
                <a:pPr algn="ctr"/>
                <a:r>
                  <a:rPr lang="en-US" sz="1200" dirty="0">
                    <a:solidFill>
                      <a:srgbClr val="000000"/>
                    </a:solidFill>
                  </a:rPr>
                  <a:t>200m</a:t>
                </a:r>
              </a:p>
            </p:txBody>
          </p:sp>
          <p:sp>
            <p:nvSpPr>
              <p:cNvPr id="123" name="TextBox 122"/>
              <p:cNvSpPr txBox="1"/>
              <p:nvPr/>
            </p:nvSpPr>
            <p:spPr>
              <a:xfrm>
                <a:off x="4293221" y="1617261"/>
                <a:ext cx="349744" cy="362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rgbClr val="990000"/>
                    </a:solidFill>
                  </a:rPr>
                  <a:t>3</a:t>
                </a:r>
              </a:p>
            </p:txBody>
          </p:sp>
        </p:grpSp>
        <p:sp>
          <p:nvSpPr>
            <p:cNvPr id="121" name="TextBox 120"/>
            <p:cNvSpPr txBox="1"/>
            <p:nvPr/>
          </p:nvSpPr>
          <p:spPr>
            <a:xfrm>
              <a:off x="5432444" y="3541841"/>
              <a:ext cx="464766" cy="3873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mr-IN" sz="1200">
                  <a:solidFill>
                    <a:srgbClr val="000000"/>
                  </a:solidFill>
                </a:rPr>
                <a:t>…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36" name="Group 135"/>
          <p:cNvGrpSpPr/>
          <p:nvPr/>
        </p:nvGrpSpPr>
        <p:grpSpPr>
          <a:xfrm>
            <a:off x="1968893" y="5273087"/>
            <a:ext cx="4906406" cy="707945"/>
            <a:chOff x="435106" y="3215908"/>
            <a:chExt cx="7850653" cy="989878"/>
          </a:xfrm>
        </p:grpSpPr>
        <p:sp>
          <p:nvSpPr>
            <p:cNvPr id="139" name="Left Bracket 138"/>
            <p:cNvSpPr/>
            <p:nvPr/>
          </p:nvSpPr>
          <p:spPr>
            <a:xfrm rot="10800000" flipH="1">
              <a:off x="2947384" y="3818475"/>
              <a:ext cx="157676" cy="295563"/>
            </a:xfrm>
            <a:prstGeom prst="leftBracket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rgbClr val="000000"/>
                </a:solidFill>
              </a:endParaRPr>
            </a:p>
          </p:txBody>
        </p:sp>
        <p:grpSp>
          <p:nvGrpSpPr>
            <p:cNvPr id="140" name="Group 139"/>
            <p:cNvGrpSpPr/>
            <p:nvPr/>
          </p:nvGrpSpPr>
          <p:grpSpPr>
            <a:xfrm>
              <a:off x="3078032" y="3215908"/>
              <a:ext cx="1368571" cy="953119"/>
              <a:chOff x="3946826" y="1086991"/>
              <a:chExt cx="880793" cy="893254"/>
            </a:xfrm>
          </p:grpSpPr>
          <p:sp>
            <p:nvSpPr>
              <p:cNvPr id="153" name="TextBox 152"/>
              <p:cNvSpPr txBox="1"/>
              <p:nvPr/>
            </p:nvSpPr>
            <p:spPr>
              <a:xfrm>
                <a:off x="3946826" y="1086991"/>
                <a:ext cx="880793" cy="6049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000000"/>
                    </a:solidFill>
                  </a:rPr>
                  <a:t>Pedestrian</a:t>
                </a:r>
              </a:p>
              <a:p>
                <a:pPr algn="ctr"/>
                <a:r>
                  <a:rPr lang="en-US" sz="1200" dirty="0">
                    <a:solidFill>
                      <a:srgbClr val="000000"/>
                    </a:solidFill>
                  </a:rPr>
                  <a:t>100m</a:t>
                </a:r>
              </a:p>
            </p:txBody>
          </p:sp>
          <p:sp>
            <p:nvSpPr>
              <p:cNvPr id="154" name="TextBox 153"/>
              <p:cNvSpPr txBox="1"/>
              <p:nvPr/>
            </p:nvSpPr>
            <p:spPr>
              <a:xfrm>
                <a:off x="4227726" y="1617260"/>
                <a:ext cx="348711" cy="3629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rgbClr val="990000"/>
                    </a:solidFill>
                  </a:rPr>
                  <a:t>56</a:t>
                </a:r>
              </a:p>
            </p:txBody>
          </p:sp>
        </p:grpSp>
        <p:sp>
          <p:nvSpPr>
            <p:cNvPr id="141" name="TextBox 140"/>
            <p:cNvSpPr txBox="1"/>
            <p:nvPr/>
          </p:nvSpPr>
          <p:spPr>
            <a:xfrm>
              <a:off x="435106" y="3818475"/>
              <a:ext cx="2440122" cy="38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</a:rPr>
                <a:t>Monitoring Station 3</a:t>
              </a:r>
            </a:p>
          </p:txBody>
        </p:sp>
        <p:sp>
          <p:nvSpPr>
            <p:cNvPr id="142" name="Left Bracket 141"/>
            <p:cNvSpPr/>
            <p:nvPr/>
          </p:nvSpPr>
          <p:spPr>
            <a:xfrm rot="10800000" flipV="1">
              <a:off x="8128084" y="3821829"/>
              <a:ext cx="157675" cy="295563"/>
            </a:xfrm>
            <a:prstGeom prst="leftBracket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rgbClr val="000000"/>
                </a:solidFill>
              </a:endParaRPr>
            </a:p>
          </p:txBody>
        </p:sp>
        <p:grpSp>
          <p:nvGrpSpPr>
            <p:cNvPr id="143" name="Group 142"/>
            <p:cNvGrpSpPr/>
            <p:nvPr/>
          </p:nvGrpSpPr>
          <p:grpSpPr>
            <a:xfrm>
              <a:off x="4297526" y="3215908"/>
              <a:ext cx="1322399" cy="953119"/>
              <a:chOff x="3976543" y="1086991"/>
              <a:chExt cx="851077" cy="893254"/>
            </a:xfrm>
          </p:grpSpPr>
          <p:sp>
            <p:nvSpPr>
              <p:cNvPr id="151" name="TextBox 150"/>
              <p:cNvSpPr txBox="1"/>
              <p:nvPr/>
            </p:nvSpPr>
            <p:spPr>
              <a:xfrm>
                <a:off x="3976543" y="1086991"/>
                <a:ext cx="851077" cy="6049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000000"/>
                    </a:solidFill>
                  </a:rPr>
                  <a:t>Motorway</a:t>
                </a:r>
              </a:p>
              <a:p>
                <a:pPr algn="ctr"/>
                <a:r>
                  <a:rPr lang="en-US" sz="1200" dirty="0">
                    <a:solidFill>
                      <a:srgbClr val="000000"/>
                    </a:solidFill>
                  </a:rPr>
                  <a:t>100m</a:t>
                </a:r>
              </a:p>
            </p:txBody>
          </p:sp>
          <p:sp>
            <p:nvSpPr>
              <p:cNvPr id="152" name="TextBox 151"/>
              <p:cNvSpPr txBox="1"/>
              <p:nvPr/>
            </p:nvSpPr>
            <p:spPr>
              <a:xfrm>
                <a:off x="4227726" y="1617260"/>
                <a:ext cx="348711" cy="3629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rgbClr val="990000"/>
                    </a:solidFill>
                  </a:rPr>
                  <a:t>5</a:t>
                </a:r>
              </a:p>
            </p:txBody>
          </p:sp>
        </p:grpSp>
        <p:grpSp>
          <p:nvGrpSpPr>
            <p:cNvPr id="144" name="Group 143"/>
            <p:cNvGrpSpPr/>
            <p:nvPr/>
          </p:nvGrpSpPr>
          <p:grpSpPr>
            <a:xfrm>
              <a:off x="5602473" y="3215908"/>
              <a:ext cx="1409774" cy="953119"/>
              <a:chOff x="3976543" y="1086991"/>
              <a:chExt cx="851077" cy="893254"/>
            </a:xfrm>
          </p:grpSpPr>
          <p:sp>
            <p:nvSpPr>
              <p:cNvPr id="149" name="TextBox 148"/>
              <p:cNvSpPr txBox="1"/>
              <p:nvPr/>
            </p:nvSpPr>
            <p:spPr>
              <a:xfrm>
                <a:off x="3976543" y="1086991"/>
                <a:ext cx="851077" cy="6049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000000"/>
                    </a:solidFill>
                  </a:rPr>
                  <a:t>Apartment</a:t>
                </a:r>
              </a:p>
              <a:p>
                <a:pPr algn="ctr"/>
                <a:r>
                  <a:rPr lang="en-US" sz="1200" dirty="0">
                    <a:solidFill>
                      <a:srgbClr val="000000"/>
                    </a:solidFill>
                  </a:rPr>
                  <a:t>200m</a:t>
                </a:r>
              </a:p>
            </p:txBody>
          </p:sp>
          <p:sp>
            <p:nvSpPr>
              <p:cNvPr id="150" name="TextBox 149"/>
              <p:cNvSpPr txBox="1"/>
              <p:nvPr/>
            </p:nvSpPr>
            <p:spPr>
              <a:xfrm>
                <a:off x="4301946" y="1617260"/>
                <a:ext cx="506469" cy="3629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rgbClr val="990000"/>
                    </a:solidFill>
                  </a:rPr>
                  <a:t>7</a:t>
                </a:r>
              </a:p>
            </p:txBody>
          </p:sp>
        </p:grpSp>
        <p:grpSp>
          <p:nvGrpSpPr>
            <p:cNvPr id="145" name="Group 144"/>
            <p:cNvGrpSpPr/>
            <p:nvPr/>
          </p:nvGrpSpPr>
          <p:grpSpPr>
            <a:xfrm>
              <a:off x="6996048" y="3215908"/>
              <a:ext cx="1288938" cy="953119"/>
              <a:chOff x="3976543" y="1086991"/>
              <a:chExt cx="851077" cy="893254"/>
            </a:xfrm>
          </p:grpSpPr>
          <p:sp>
            <p:nvSpPr>
              <p:cNvPr id="147" name="TextBox 146"/>
              <p:cNvSpPr txBox="1"/>
              <p:nvPr/>
            </p:nvSpPr>
            <p:spPr>
              <a:xfrm>
                <a:off x="3976543" y="1086991"/>
                <a:ext cx="851077" cy="6049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000000"/>
                    </a:solidFill>
                  </a:rPr>
                  <a:t>Factory</a:t>
                </a:r>
              </a:p>
              <a:p>
                <a:pPr algn="ctr"/>
                <a:r>
                  <a:rPr lang="en-US" sz="1200" dirty="0">
                    <a:solidFill>
                      <a:srgbClr val="000000"/>
                    </a:solidFill>
                  </a:rPr>
                  <a:t>200m</a:t>
                </a:r>
              </a:p>
            </p:txBody>
          </p:sp>
          <p:sp>
            <p:nvSpPr>
              <p:cNvPr id="148" name="TextBox 147"/>
              <p:cNvSpPr txBox="1"/>
              <p:nvPr/>
            </p:nvSpPr>
            <p:spPr>
              <a:xfrm>
                <a:off x="4293221" y="1617260"/>
                <a:ext cx="506469" cy="3629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rgbClr val="990000"/>
                    </a:solidFill>
                  </a:rPr>
                  <a:t>0</a:t>
                </a:r>
              </a:p>
            </p:txBody>
          </p:sp>
        </p:grpSp>
        <p:sp>
          <p:nvSpPr>
            <p:cNvPr id="146" name="TextBox 145"/>
            <p:cNvSpPr txBox="1"/>
            <p:nvPr/>
          </p:nvSpPr>
          <p:spPr>
            <a:xfrm>
              <a:off x="5432443" y="3541841"/>
              <a:ext cx="464766" cy="3873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mr-IN" sz="1200">
                  <a:solidFill>
                    <a:srgbClr val="000000"/>
                  </a:solidFill>
                </a:rPr>
                <a:t>…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55" name="Group 154"/>
          <p:cNvGrpSpPr/>
          <p:nvPr/>
        </p:nvGrpSpPr>
        <p:grpSpPr>
          <a:xfrm>
            <a:off x="1968894" y="5990870"/>
            <a:ext cx="4905923" cy="681656"/>
            <a:chOff x="435106" y="3215908"/>
            <a:chExt cx="7849880" cy="953119"/>
          </a:xfrm>
        </p:grpSpPr>
        <p:sp>
          <p:nvSpPr>
            <p:cNvPr id="156" name="Left Bracket 155"/>
            <p:cNvSpPr/>
            <p:nvPr/>
          </p:nvSpPr>
          <p:spPr>
            <a:xfrm rot="10800000" flipH="1">
              <a:off x="2947384" y="3818475"/>
              <a:ext cx="157676" cy="295563"/>
            </a:xfrm>
            <a:prstGeom prst="leftBracket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rgbClr val="000000"/>
                </a:solidFill>
              </a:endParaRPr>
            </a:p>
          </p:txBody>
        </p:sp>
        <p:grpSp>
          <p:nvGrpSpPr>
            <p:cNvPr id="157" name="Group 156"/>
            <p:cNvGrpSpPr/>
            <p:nvPr/>
          </p:nvGrpSpPr>
          <p:grpSpPr>
            <a:xfrm>
              <a:off x="3011349" y="3215908"/>
              <a:ext cx="1435259" cy="953119"/>
              <a:chOff x="3903908" y="1086991"/>
              <a:chExt cx="923712" cy="893254"/>
            </a:xfrm>
          </p:grpSpPr>
          <p:sp>
            <p:nvSpPr>
              <p:cNvPr id="174" name="TextBox 173"/>
              <p:cNvSpPr txBox="1"/>
              <p:nvPr/>
            </p:nvSpPr>
            <p:spPr>
              <a:xfrm>
                <a:off x="3903908" y="1086991"/>
                <a:ext cx="923712" cy="6049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000000"/>
                    </a:solidFill>
                  </a:rPr>
                  <a:t>Pedestrian</a:t>
                </a:r>
              </a:p>
              <a:p>
                <a:pPr algn="ctr"/>
                <a:r>
                  <a:rPr lang="en-US" sz="1200" dirty="0">
                    <a:solidFill>
                      <a:srgbClr val="000000"/>
                    </a:solidFill>
                  </a:rPr>
                  <a:t>100m</a:t>
                </a:r>
              </a:p>
            </p:txBody>
          </p:sp>
          <p:sp>
            <p:nvSpPr>
              <p:cNvPr id="175" name="TextBox 174"/>
              <p:cNvSpPr txBox="1"/>
              <p:nvPr/>
            </p:nvSpPr>
            <p:spPr>
              <a:xfrm>
                <a:off x="4227726" y="1617260"/>
                <a:ext cx="348711" cy="3629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rgbClr val="990000"/>
                    </a:solidFill>
                  </a:rPr>
                  <a:t>67</a:t>
                </a:r>
              </a:p>
            </p:txBody>
          </p:sp>
        </p:grpSp>
        <p:sp>
          <p:nvSpPr>
            <p:cNvPr id="158" name="TextBox 157"/>
            <p:cNvSpPr txBox="1"/>
            <p:nvPr/>
          </p:nvSpPr>
          <p:spPr>
            <a:xfrm>
              <a:off x="435106" y="3765629"/>
              <a:ext cx="2440122" cy="38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</a:rPr>
                <a:t>Monitoring Station 4</a:t>
              </a:r>
            </a:p>
          </p:txBody>
        </p:sp>
        <p:sp>
          <p:nvSpPr>
            <p:cNvPr id="159" name="Left Bracket 158"/>
            <p:cNvSpPr/>
            <p:nvPr/>
          </p:nvSpPr>
          <p:spPr>
            <a:xfrm rot="10800000" flipV="1">
              <a:off x="8114530" y="3821829"/>
              <a:ext cx="157675" cy="295563"/>
            </a:xfrm>
            <a:prstGeom prst="leftBracket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rgbClr val="000000"/>
                </a:solidFill>
              </a:endParaRPr>
            </a:p>
          </p:txBody>
        </p:sp>
        <p:grpSp>
          <p:nvGrpSpPr>
            <p:cNvPr id="160" name="Group 159"/>
            <p:cNvGrpSpPr/>
            <p:nvPr/>
          </p:nvGrpSpPr>
          <p:grpSpPr>
            <a:xfrm>
              <a:off x="4297526" y="3215908"/>
              <a:ext cx="1322399" cy="953119"/>
              <a:chOff x="3976543" y="1086991"/>
              <a:chExt cx="851077" cy="893254"/>
            </a:xfrm>
          </p:grpSpPr>
          <p:sp>
            <p:nvSpPr>
              <p:cNvPr id="168" name="TextBox 167"/>
              <p:cNvSpPr txBox="1"/>
              <p:nvPr/>
            </p:nvSpPr>
            <p:spPr>
              <a:xfrm>
                <a:off x="3976543" y="1086991"/>
                <a:ext cx="851077" cy="6049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000000"/>
                    </a:solidFill>
                  </a:rPr>
                  <a:t>Motorway</a:t>
                </a:r>
              </a:p>
              <a:p>
                <a:pPr algn="ctr"/>
                <a:r>
                  <a:rPr lang="en-US" sz="1200" dirty="0">
                    <a:solidFill>
                      <a:srgbClr val="000000"/>
                    </a:solidFill>
                  </a:rPr>
                  <a:t>100m</a:t>
                </a:r>
              </a:p>
            </p:txBody>
          </p:sp>
          <p:sp>
            <p:nvSpPr>
              <p:cNvPr id="172" name="TextBox 171"/>
              <p:cNvSpPr txBox="1"/>
              <p:nvPr/>
            </p:nvSpPr>
            <p:spPr>
              <a:xfrm>
                <a:off x="4227726" y="1617260"/>
                <a:ext cx="348711" cy="3629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rgbClr val="990000"/>
                    </a:solidFill>
                  </a:rPr>
                  <a:t>10</a:t>
                </a:r>
              </a:p>
            </p:txBody>
          </p:sp>
        </p:grpSp>
        <p:grpSp>
          <p:nvGrpSpPr>
            <p:cNvPr id="161" name="Group 160"/>
            <p:cNvGrpSpPr/>
            <p:nvPr/>
          </p:nvGrpSpPr>
          <p:grpSpPr>
            <a:xfrm>
              <a:off x="5602473" y="3215908"/>
              <a:ext cx="1409774" cy="953119"/>
              <a:chOff x="3976543" y="1086991"/>
              <a:chExt cx="851077" cy="893254"/>
            </a:xfrm>
          </p:grpSpPr>
          <p:sp>
            <p:nvSpPr>
              <p:cNvPr id="166" name="TextBox 165"/>
              <p:cNvSpPr txBox="1"/>
              <p:nvPr/>
            </p:nvSpPr>
            <p:spPr>
              <a:xfrm>
                <a:off x="3976543" y="1086991"/>
                <a:ext cx="851077" cy="6049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000000"/>
                    </a:solidFill>
                  </a:rPr>
                  <a:t>Apartment</a:t>
                </a:r>
              </a:p>
              <a:p>
                <a:pPr algn="ctr"/>
                <a:r>
                  <a:rPr lang="en-US" sz="1200" dirty="0">
                    <a:solidFill>
                      <a:srgbClr val="000000"/>
                    </a:solidFill>
                  </a:rPr>
                  <a:t>200m</a:t>
                </a:r>
              </a:p>
            </p:txBody>
          </p:sp>
          <p:sp>
            <p:nvSpPr>
              <p:cNvPr id="167" name="TextBox 166"/>
              <p:cNvSpPr txBox="1"/>
              <p:nvPr/>
            </p:nvSpPr>
            <p:spPr>
              <a:xfrm>
                <a:off x="4301946" y="1617260"/>
                <a:ext cx="506469" cy="3629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rgbClr val="990000"/>
                    </a:solidFill>
                  </a:rPr>
                  <a:t>8</a:t>
                </a:r>
              </a:p>
            </p:txBody>
          </p:sp>
        </p:grpSp>
        <p:grpSp>
          <p:nvGrpSpPr>
            <p:cNvPr id="162" name="Group 161"/>
            <p:cNvGrpSpPr/>
            <p:nvPr/>
          </p:nvGrpSpPr>
          <p:grpSpPr>
            <a:xfrm>
              <a:off x="6996048" y="3215908"/>
              <a:ext cx="1288938" cy="953119"/>
              <a:chOff x="3976543" y="1086991"/>
              <a:chExt cx="851077" cy="893254"/>
            </a:xfrm>
          </p:grpSpPr>
          <p:sp>
            <p:nvSpPr>
              <p:cNvPr id="164" name="TextBox 163"/>
              <p:cNvSpPr txBox="1"/>
              <p:nvPr/>
            </p:nvSpPr>
            <p:spPr>
              <a:xfrm>
                <a:off x="3976543" y="1086991"/>
                <a:ext cx="851077" cy="6049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000000"/>
                    </a:solidFill>
                  </a:rPr>
                  <a:t>Factory</a:t>
                </a:r>
              </a:p>
              <a:p>
                <a:pPr algn="ctr"/>
                <a:r>
                  <a:rPr lang="en-US" sz="1200" dirty="0">
                    <a:solidFill>
                      <a:srgbClr val="000000"/>
                    </a:solidFill>
                  </a:rPr>
                  <a:t>200m</a:t>
                </a:r>
              </a:p>
            </p:txBody>
          </p:sp>
          <p:sp>
            <p:nvSpPr>
              <p:cNvPr id="165" name="TextBox 164"/>
              <p:cNvSpPr txBox="1"/>
              <p:nvPr/>
            </p:nvSpPr>
            <p:spPr>
              <a:xfrm>
                <a:off x="4293221" y="1617260"/>
                <a:ext cx="506469" cy="3629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rgbClr val="990000"/>
                    </a:solidFill>
                  </a:rPr>
                  <a:t>0</a:t>
                </a:r>
              </a:p>
            </p:txBody>
          </p:sp>
        </p:grpSp>
        <p:sp>
          <p:nvSpPr>
            <p:cNvPr id="163" name="TextBox 162"/>
            <p:cNvSpPr txBox="1"/>
            <p:nvPr/>
          </p:nvSpPr>
          <p:spPr>
            <a:xfrm>
              <a:off x="5432443" y="3541841"/>
              <a:ext cx="464766" cy="3873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mr-IN" sz="1200">
                  <a:solidFill>
                    <a:srgbClr val="000000"/>
                  </a:solidFill>
                </a:rPr>
                <a:t>…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76" name="Rectangle 175"/>
          <p:cNvSpPr/>
          <p:nvPr/>
        </p:nvSpPr>
        <p:spPr>
          <a:xfrm>
            <a:off x="3684339" y="3688172"/>
            <a:ext cx="737235" cy="3169828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019" y="5775063"/>
            <a:ext cx="1567006" cy="6952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845" y="4068350"/>
            <a:ext cx="1076254" cy="128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3482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4D695-B6B4-6F49-8827-92F6F731B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000000"/>
                </a:solidFill>
              </a:rPr>
              <a:t>Step 3. Generating Geo-context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spcBef>
                <a:spcPts val="450"/>
              </a:spcBef>
              <a:spcAft>
                <a:spcPts val="450"/>
              </a:spcAft>
              <a:buClr>
                <a:srgbClr val="000000"/>
              </a:buClr>
              <a:buFont typeface="Arial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Multipl</a:t>
            </a:r>
            <a:r>
              <a:rPr lang="en-US" altLang="zh-CN" dirty="0">
                <a:solidFill>
                  <a:srgbClr val="000000"/>
                </a:solidFill>
              </a:rPr>
              <a:t>ying</a:t>
            </a:r>
            <a:r>
              <a:rPr lang="en-US" dirty="0">
                <a:solidFill>
                  <a:srgbClr val="000000"/>
                </a:solidFill>
              </a:rPr>
              <a:t> each geographic abstraction value by its feature importance to generate geo-context</a:t>
            </a:r>
            <a:endParaRPr lang="en-US" altLang="zh-CN" dirty="0">
              <a:solidFill>
                <a:srgbClr val="000000"/>
              </a:solidFill>
            </a:endParaRPr>
          </a:p>
          <a:p>
            <a:pPr lvl="1">
              <a:buClr>
                <a:srgbClr val="000000"/>
              </a:buClr>
            </a:pPr>
            <a:endParaRPr lang="en-US" altLang="zh-CN" sz="2000" dirty="0">
              <a:solidFill>
                <a:srgbClr val="000000"/>
              </a:solidFill>
            </a:endParaRPr>
          </a:p>
          <a:p>
            <a:pPr marL="205740" indent="0">
              <a:spcAft>
                <a:spcPts val="450"/>
              </a:spcAft>
              <a:buClr>
                <a:srgbClr val="000000"/>
              </a:buClr>
              <a:buNone/>
            </a:pPr>
            <a:endParaRPr lang="en-US" sz="2000" dirty="0">
              <a:solidFill>
                <a:srgbClr val="000000"/>
              </a:solidFill>
            </a:endParaRPr>
          </a:p>
        </p:txBody>
      </p:sp>
      <p:graphicFrame>
        <p:nvGraphicFramePr>
          <p:cNvPr id="47" name="Table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0864004"/>
              </p:ext>
            </p:extLst>
          </p:nvPr>
        </p:nvGraphicFramePr>
        <p:xfrm>
          <a:off x="8026711" y="3696322"/>
          <a:ext cx="2501629" cy="243930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67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43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572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Geo</a:t>
                      </a:r>
                      <a:r>
                        <a:rPr lang="en-US" sz="1400" baseline="0" dirty="0"/>
                        <a:t>-feature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I</a:t>
                      </a:r>
                      <a:r>
                        <a:rPr lang="en-US" sz="1400" dirty="0"/>
                        <a:t>mportance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Pedestrian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dirty="0"/>
                        <a:t>100m</a:t>
                      </a:r>
                      <a:endParaRPr lang="en-US" sz="1400" dirty="0">
                        <a:solidFill>
                          <a:srgbClr val="C00000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0.000</a:t>
                      </a:r>
                      <a:endParaRPr lang="en-US" sz="1400" dirty="0">
                        <a:solidFill>
                          <a:srgbClr val="C00000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Motorway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dirty="0"/>
                        <a:t>100m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0.109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r-IN" sz="1400" dirty="0"/>
                        <a:t>…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mr-IN" sz="1400" dirty="0"/>
                        <a:t>…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Apartment 200m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0.041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Factory 200m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0.144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r-IN" sz="1400" dirty="0">
                          <a:solidFill>
                            <a:srgbClr val="C00000"/>
                          </a:solidFill>
                        </a:rPr>
                        <a:t>…</a:t>
                      </a:r>
                      <a:endParaRPr lang="en-US" sz="1400" dirty="0">
                        <a:solidFill>
                          <a:srgbClr val="C00000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mr-IN" sz="1400" dirty="0">
                          <a:solidFill>
                            <a:srgbClr val="C00000"/>
                          </a:solidFill>
                        </a:rPr>
                        <a:t>…</a:t>
                      </a:r>
                      <a:endParaRPr lang="en-US" sz="1400" dirty="0">
                        <a:solidFill>
                          <a:srgbClr val="C00000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Total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1.0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31" name="Group 130"/>
          <p:cNvGrpSpPr/>
          <p:nvPr/>
        </p:nvGrpSpPr>
        <p:grpSpPr>
          <a:xfrm>
            <a:off x="1559518" y="4219669"/>
            <a:ext cx="6131953" cy="1957294"/>
            <a:chOff x="192647" y="3076498"/>
            <a:chExt cx="6131953" cy="1957294"/>
          </a:xfrm>
        </p:grpSpPr>
        <p:grpSp>
          <p:nvGrpSpPr>
            <p:cNvPr id="94" name="Group 93"/>
            <p:cNvGrpSpPr/>
            <p:nvPr/>
          </p:nvGrpSpPr>
          <p:grpSpPr>
            <a:xfrm>
              <a:off x="201128" y="3076498"/>
              <a:ext cx="6123472" cy="1028124"/>
              <a:chOff x="-225805" y="3541841"/>
              <a:chExt cx="8511556" cy="1437574"/>
            </a:xfrm>
          </p:grpSpPr>
          <p:sp>
            <p:nvSpPr>
              <p:cNvPr id="95" name="Left Bracket 94"/>
              <p:cNvSpPr/>
              <p:nvPr/>
            </p:nvSpPr>
            <p:spPr>
              <a:xfrm rot="10800000" flipH="1">
                <a:off x="2947385" y="4219886"/>
                <a:ext cx="157676" cy="295563"/>
              </a:xfrm>
              <a:prstGeom prst="leftBracket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96" name="Group 95"/>
              <p:cNvGrpSpPr/>
              <p:nvPr/>
            </p:nvGrpSpPr>
            <p:grpSpPr>
              <a:xfrm>
                <a:off x="3078034" y="3632195"/>
                <a:ext cx="1368575" cy="1129959"/>
                <a:chOff x="3946825" y="1477130"/>
                <a:chExt cx="880795" cy="1058984"/>
              </a:xfrm>
            </p:grpSpPr>
            <p:sp>
              <p:nvSpPr>
                <p:cNvPr id="109" name="TextBox 108"/>
                <p:cNvSpPr txBox="1"/>
                <p:nvPr/>
              </p:nvSpPr>
              <p:spPr>
                <a:xfrm>
                  <a:off x="3946825" y="1477130"/>
                  <a:ext cx="880795" cy="6856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>
                      <a:solidFill>
                        <a:srgbClr val="000000"/>
                      </a:solidFill>
                    </a:rPr>
                    <a:t>Pedestrian</a:t>
                  </a:r>
                </a:p>
                <a:p>
                  <a:pPr algn="ctr"/>
                  <a:r>
                    <a:rPr lang="en-US" sz="1400" dirty="0">
                      <a:solidFill>
                        <a:srgbClr val="000000"/>
                      </a:solidFill>
                    </a:rPr>
                    <a:t>100m</a:t>
                  </a:r>
                </a:p>
              </p:txBody>
            </p:sp>
            <p:sp>
              <p:nvSpPr>
                <p:cNvPr id="110" name="TextBox 109"/>
                <p:cNvSpPr txBox="1"/>
                <p:nvPr/>
              </p:nvSpPr>
              <p:spPr>
                <a:xfrm>
                  <a:off x="4208702" y="2132796"/>
                  <a:ext cx="348711" cy="4033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990000"/>
                      </a:solidFill>
                    </a:rPr>
                    <a:t>23</a:t>
                  </a:r>
                </a:p>
              </p:txBody>
            </p:sp>
          </p:grpSp>
          <p:sp>
            <p:nvSpPr>
              <p:cNvPr id="97" name="TextBox 96"/>
              <p:cNvSpPr txBox="1"/>
              <p:nvPr/>
            </p:nvSpPr>
            <p:spPr>
              <a:xfrm>
                <a:off x="-225805" y="4161758"/>
                <a:ext cx="3340856" cy="8176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000000"/>
                    </a:solidFill>
                  </a:rPr>
                  <a:t>Monitoring Station 1</a:t>
                </a:r>
              </a:p>
              <a:p>
                <a:pPr algn="ctr"/>
                <a:r>
                  <a:rPr lang="en-US" sz="1600" dirty="0">
                    <a:solidFill>
                      <a:srgbClr val="990000"/>
                    </a:solidFill>
                  </a:rPr>
                  <a:t>(Geographic Abstraction)</a:t>
                </a:r>
              </a:p>
            </p:txBody>
          </p:sp>
          <p:sp>
            <p:nvSpPr>
              <p:cNvPr id="98" name="Left Bracket 97"/>
              <p:cNvSpPr/>
              <p:nvPr/>
            </p:nvSpPr>
            <p:spPr>
              <a:xfrm rot="10800000" flipV="1">
                <a:off x="8128076" y="4238108"/>
                <a:ext cx="157675" cy="295563"/>
              </a:xfrm>
              <a:prstGeom prst="leftBracket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99" name="Group 98"/>
              <p:cNvGrpSpPr/>
              <p:nvPr/>
            </p:nvGrpSpPr>
            <p:grpSpPr>
              <a:xfrm>
                <a:off x="4297526" y="3632197"/>
                <a:ext cx="1322399" cy="1129963"/>
                <a:chOff x="3976543" y="1477128"/>
                <a:chExt cx="851077" cy="1058988"/>
              </a:xfrm>
            </p:grpSpPr>
            <p:sp>
              <p:nvSpPr>
                <p:cNvPr id="107" name="TextBox 106"/>
                <p:cNvSpPr txBox="1"/>
                <p:nvPr/>
              </p:nvSpPr>
              <p:spPr>
                <a:xfrm>
                  <a:off x="3976543" y="1477128"/>
                  <a:ext cx="851077" cy="68564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>
                      <a:solidFill>
                        <a:srgbClr val="000000"/>
                      </a:solidFill>
                    </a:rPr>
                    <a:t>Motorway</a:t>
                  </a:r>
                </a:p>
                <a:p>
                  <a:pPr algn="ctr"/>
                  <a:r>
                    <a:rPr lang="en-US" sz="1400" dirty="0">
                      <a:solidFill>
                        <a:srgbClr val="000000"/>
                      </a:solidFill>
                    </a:rPr>
                    <a:t>100m</a:t>
                  </a:r>
                </a:p>
              </p:txBody>
            </p:sp>
            <p:sp>
              <p:nvSpPr>
                <p:cNvPr id="108" name="TextBox 107"/>
                <p:cNvSpPr txBox="1"/>
                <p:nvPr/>
              </p:nvSpPr>
              <p:spPr>
                <a:xfrm>
                  <a:off x="4208702" y="2132798"/>
                  <a:ext cx="348711" cy="4033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990000"/>
                      </a:solidFill>
                    </a:rPr>
                    <a:t>30</a:t>
                  </a:r>
                </a:p>
              </p:txBody>
            </p:sp>
          </p:grpSp>
          <p:grpSp>
            <p:nvGrpSpPr>
              <p:cNvPr id="100" name="Group 99"/>
              <p:cNvGrpSpPr/>
              <p:nvPr/>
            </p:nvGrpSpPr>
            <p:grpSpPr>
              <a:xfrm>
                <a:off x="5602473" y="3632197"/>
                <a:ext cx="1409774" cy="1129958"/>
                <a:chOff x="3976543" y="1477129"/>
                <a:chExt cx="851077" cy="1058983"/>
              </a:xfrm>
            </p:grpSpPr>
            <p:sp>
              <p:nvSpPr>
                <p:cNvPr id="105" name="TextBox 104"/>
                <p:cNvSpPr txBox="1"/>
                <p:nvPr/>
              </p:nvSpPr>
              <p:spPr>
                <a:xfrm>
                  <a:off x="3976543" y="1477129"/>
                  <a:ext cx="851077" cy="68564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>
                      <a:solidFill>
                        <a:srgbClr val="000000"/>
                      </a:solidFill>
                    </a:rPr>
                    <a:t>Apartment</a:t>
                  </a:r>
                </a:p>
                <a:p>
                  <a:pPr algn="ctr"/>
                  <a:r>
                    <a:rPr lang="en-US" sz="1400" dirty="0">
                      <a:solidFill>
                        <a:srgbClr val="000000"/>
                      </a:solidFill>
                    </a:rPr>
                    <a:t>200m</a:t>
                  </a:r>
                </a:p>
              </p:txBody>
            </p:sp>
            <p:sp>
              <p:nvSpPr>
                <p:cNvPr id="106" name="TextBox 105"/>
                <p:cNvSpPr txBox="1"/>
                <p:nvPr/>
              </p:nvSpPr>
              <p:spPr>
                <a:xfrm>
                  <a:off x="4284101" y="2132794"/>
                  <a:ext cx="506469" cy="4033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990000"/>
                      </a:solidFill>
                    </a:rPr>
                    <a:t>2</a:t>
                  </a:r>
                </a:p>
              </p:txBody>
            </p:sp>
          </p:grpSp>
          <p:grpSp>
            <p:nvGrpSpPr>
              <p:cNvPr id="101" name="Group 100"/>
              <p:cNvGrpSpPr/>
              <p:nvPr/>
            </p:nvGrpSpPr>
            <p:grpSpPr>
              <a:xfrm>
                <a:off x="6996048" y="3632195"/>
                <a:ext cx="1288938" cy="1129961"/>
                <a:chOff x="3976543" y="1477132"/>
                <a:chExt cx="851077" cy="1058987"/>
              </a:xfrm>
            </p:grpSpPr>
            <p:sp>
              <p:nvSpPr>
                <p:cNvPr id="103" name="TextBox 102"/>
                <p:cNvSpPr txBox="1"/>
                <p:nvPr/>
              </p:nvSpPr>
              <p:spPr>
                <a:xfrm>
                  <a:off x="3976543" y="1477132"/>
                  <a:ext cx="851077" cy="6856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>
                      <a:solidFill>
                        <a:srgbClr val="000000"/>
                      </a:solidFill>
                    </a:rPr>
                    <a:t>Factory</a:t>
                  </a:r>
                </a:p>
                <a:p>
                  <a:pPr algn="ctr"/>
                  <a:r>
                    <a:rPr lang="en-US" sz="1400" dirty="0">
                      <a:solidFill>
                        <a:srgbClr val="000000"/>
                      </a:solidFill>
                    </a:rPr>
                    <a:t>200m</a:t>
                  </a:r>
                </a:p>
              </p:txBody>
            </p:sp>
            <p:sp>
              <p:nvSpPr>
                <p:cNvPr id="104" name="TextBox 103"/>
                <p:cNvSpPr txBox="1"/>
                <p:nvPr/>
              </p:nvSpPr>
              <p:spPr>
                <a:xfrm>
                  <a:off x="4273704" y="2132800"/>
                  <a:ext cx="349743" cy="4033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990000"/>
                      </a:solidFill>
                    </a:rPr>
                    <a:t>3</a:t>
                  </a:r>
                </a:p>
              </p:txBody>
            </p:sp>
          </p:grpSp>
          <p:sp>
            <p:nvSpPr>
              <p:cNvPr id="102" name="TextBox 101"/>
              <p:cNvSpPr txBox="1"/>
              <p:nvPr/>
            </p:nvSpPr>
            <p:spPr>
              <a:xfrm>
                <a:off x="5432444" y="3541841"/>
                <a:ext cx="428253" cy="4303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mr-IN" sz="1400">
                    <a:solidFill>
                      <a:srgbClr val="000000"/>
                    </a:solidFill>
                  </a:rPr>
                  <a:t>…</a:t>
                </a:r>
                <a:endParaRPr lang="en-US" sz="14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1" name="Group 110"/>
            <p:cNvGrpSpPr/>
            <p:nvPr/>
          </p:nvGrpSpPr>
          <p:grpSpPr>
            <a:xfrm>
              <a:off x="192647" y="4070277"/>
              <a:ext cx="6123472" cy="963515"/>
              <a:chOff x="-225805" y="3215908"/>
              <a:chExt cx="8511556" cy="1347227"/>
            </a:xfrm>
          </p:grpSpPr>
          <p:sp>
            <p:nvSpPr>
              <p:cNvPr id="112" name="Left Bracket 111"/>
              <p:cNvSpPr/>
              <p:nvPr/>
            </p:nvSpPr>
            <p:spPr>
              <a:xfrm rot="10800000" flipH="1">
                <a:off x="2947384" y="3818475"/>
                <a:ext cx="157676" cy="295563"/>
              </a:xfrm>
              <a:prstGeom prst="leftBracket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113" name="Group 112"/>
              <p:cNvGrpSpPr/>
              <p:nvPr/>
            </p:nvGrpSpPr>
            <p:grpSpPr>
              <a:xfrm>
                <a:off x="3078034" y="3215909"/>
                <a:ext cx="1368575" cy="1129960"/>
                <a:chOff x="3946825" y="1086991"/>
                <a:chExt cx="880795" cy="1058986"/>
              </a:xfrm>
            </p:grpSpPr>
            <p:sp>
              <p:nvSpPr>
                <p:cNvPr id="126" name="TextBox 125"/>
                <p:cNvSpPr txBox="1"/>
                <p:nvPr/>
              </p:nvSpPr>
              <p:spPr>
                <a:xfrm>
                  <a:off x="3946825" y="1086991"/>
                  <a:ext cx="880795" cy="6856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>
                      <a:solidFill>
                        <a:srgbClr val="000000"/>
                      </a:solidFill>
                    </a:rPr>
                    <a:t>Pedestrian</a:t>
                  </a:r>
                </a:p>
                <a:p>
                  <a:pPr algn="ctr"/>
                  <a:r>
                    <a:rPr lang="en-US" sz="1400" dirty="0">
                      <a:solidFill>
                        <a:srgbClr val="000000"/>
                      </a:solidFill>
                    </a:rPr>
                    <a:t>100m</a:t>
                  </a:r>
                </a:p>
              </p:txBody>
            </p:sp>
            <p:sp>
              <p:nvSpPr>
                <p:cNvPr id="127" name="TextBox 126"/>
                <p:cNvSpPr txBox="1"/>
                <p:nvPr/>
              </p:nvSpPr>
              <p:spPr>
                <a:xfrm>
                  <a:off x="4161747" y="1742662"/>
                  <a:ext cx="414690" cy="4033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990000"/>
                      </a:solidFill>
                    </a:rPr>
                    <a:t>0.0</a:t>
                  </a:r>
                </a:p>
              </p:txBody>
            </p:sp>
          </p:grpSp>
          <p:sp>
            <p:nvSpPr>
              <p:cNvPr id="114" name="TextBox 113"/>
              <p:cNvSpPr txBox="1"/>
              <p:nvPr/>
            </p:nvSpPr>
            <p:spPr>
              <a:xfrm>
                <a:off x="-225805" y="3745478"/>
                <a:ext cx="3340856" cy="8176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000000"/>
                    </a:solidFill>
                  </a:rPr>
                  <a:t>Monitoring Station 1</a:t>
                </a:r>
              </a:p>
              <a:p>
                <a:pPr algn="ctr"/>
                <a:r>
                  <a:rPr lang="en-US" sz="1600" dirty="0">
                    <a:solidFill>
                      <a:srgbClr val="990000"/>
                    </a:solidFill>
                  </a:rPr>
                  <a:t>(Geo-context)</a:t>
                </a:r>
              </a:p>
            </p:txBody>
          </p:sp>
          <p:sp>
            <p:nvSpPr>
              <p:cNvPr id="115" name="Left Bracket 114"/>
              <p:cNvSpPr/>
              <p:nvPr/>
            </p:nvSpPr>
            <p:spPr>
              <a:xfrm rot="10800000" flipV="1">
                <a:off x="8128076" y="3821829"/>
                <a:ext cx="157675" cy="295563"/>
              </a:xfrm>
              <a:prstGeom prst="leftBracket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116" name="Group 115"/>
              <p:cNvGrpSpPr/>
              <p:nvPr/>
            </p:nvGrpSpPr>
            <p:grpSpPr>
              <a:xfrm>
                <a:off x="4297526" y="3215909"/>
                <a:ext cx="1322399" cy="1129960"/>
                <a:chOff x="3976543" y="1086991"/>
                <a:chExt cx="851077" cy="1058986"/>
              </a:xfrm>
            </p:grpSpPr>
            <p:sp>
              <p:nvSpPr>
                <p:cNvPr id="124" name="TextBox 123"/>
                <p:cNvSpPr txBox="1"/>
                <p:nvPr/>
              </p:nvSpPr>
              <p:spPr>
                <a:xfrm>
                  <a:off x="3976543" y="1086991"/>
                  <a:ext cx="851077" cy="6856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>
                      <a:solidFill>
                        <a:srgbClr val="000000"/>
                      </a:solidFill>
                    </a:rPr>
                    <a:t>Motorway</a:t>
                  </a:r>
                </a:p>
                <a:p>
                  <a:pPr algn="ctr"/>
                  <a:r>
                    <a:rPr lang="en-US" sz="1400" dirty="0">
                      <a:solidFill>
                        <a:srgbClr val="000000"/>
                      </a:solidFill>
                    </a:rPr>
                    <a:t>100m</a:t>
                  </a:r>
                </a:p>
              </p:txBody>
            </p:sp>
            <p:sp>
              <p:nvSpPr>
                <p:cNvPr id="125" name="TextBox 124"/>
                <p:cNvSpPr txBox="1"/>
                <p:nvPr/>
              </p:nvSpPr>
              <p:spPr>
                <a:xfrm>
                  <a:off x="4157595" y="1742662"/>
                  <a:ext cx="456890" cy="4033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990000"/>
                      </a:solidFill>
                    </a:rPr>
                    <a:t>3.27</a:t>
                  </a:r>
                </a:p>
              </p:txBody>
            </p:sp>
          </p:grpSp>
          <p:grpSp>
            <p:nvGrpSpPr>
              <p:cNvPr id="117" name="Group 116"/>
              <p:cNvGrpSpPr/>
              <p:nvPr/>
            </p:nvGrpSpPr>
            <p:grpSpPr>
              <a:xfrm>
                <a:off x="5602473" y="3215908"/>
                <a:ext cx="1409774" cy="1129958"/>
                <a:chOff x="3976543" y="1086991"/>
                <a:chExt cx="851077" cy="1058984"/>
              </a:xfrm>
            </p:grpSpPr>
            <p:sp>
              <p:nvSpPr>
                <p:cNvPr id="122" name="TextBox 121"/>
                <p:cNvSpPr txBox="1"/>
                <p:nvPr/>
              </p:nvSpPr>
              <p:spPr>
                <a:xfrm>
                  <a:off x="3976543" y="1086991"/>
                  <a:ext cx="851077" cy="6856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>
                      <a:solidFill>
                        <a:srgbClr val="000000"/>
                      </a:solidFill>
                    </a:rPr>
                    <a:t>Apartment</a:t>
                  </a:r>
                </a:p>
                <a:p>
                  <a:pPr algn="ctr"/>
                  <a:r>
                    <a:rPr lang="en-US" sz="1400" dirty="0">
                      <a:solidFill>
                        <a:srgbClr val="000000"/>
                      </a:solidFill>
                    </a:rPr>
                    <a:t>200m</a:t>
                  </a:r>
                </a:p>
              </p:txBody>
            </p:sp>
            <p:sp>
              <p:nvSpPr>
                <p:cNvPr id="123" name="TextBox 122"/>
                <p:cNvSpPr txBox="1"/>
                <p:nvPr/>
              </p:nvSpPr>
              <p:spPr>
                <a:xfrm>
                  <a:off x="4177033" y="1742659"/>
                  <a:ext cx="506469" cy="4033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>
                      <a:solidFill>
                        <a:srgbClr val="990000"/>
                      </a:solidFill>
                    </a:rPr>
                    <a:t>0.041</a:t>
                  </a:r>
                  <a:endParaRPr lang="en-US" sz="1400" dirty="0">
                    <a:solidFill>
                      <a:srgbClr val="990000"/>
                    </a:solidFill>
                  </a:endParaRPr>
                </a:p>
              </p:txBody>
            </p:sp>
          </p:grpSp>
          <p:grpSp>
            <p:nvGrpSpPr>
              <p:cNvPr id="118" name="Group 117"/>
              <p:cNvGrpSpPr/>
              <p:nvPr/>
            </p:nvGrpSpPr>
            <p:grpSpPr>
              <a:xfrm>
                <a:off x="6996048" y="3215909"/>
                <a:ext cx="1288938" cy="1129960"/>
                <a:chOff x="3976543" y="1086991"/>
                <a:chExt cx="851077" cy="1058986"/>
              </a:xfrm>
            </p:grpSpPr>
            <p:sp>
              <p:nvSpPr>
                <p:cNvPr id="120" name="TextBox 119"/>
                <p:cNvSpPr txBox="1"/>
                <p:nvPr/>
              </p:nvSpPr>
              <p:spPr>
                <a:xfrm>
                  <a:off x="3976543" y="1086991"/>
                  <a:ext cx="851077" cy="6856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>
                      <a:solidFill>
                        <a:srgbClr val="000000"/>
                      </a:solidFill>
                    </a:rPr>
                    <a:t>Factory</a:t>
                  </a:r>
                </a:p>
                <a:p>
                  <a:pPr algn="ctr"/>
                  <a:r>
                    <a:rPr lang="en-US" sz="1400" dirty="0">
                      <a:solidFill>
                        <a:srgbClr val="000000"/>
                      </a:solidFill>
                    </a:rPr>
                    <a:t>200m</a:t>
                  </a:r>
                </a:p>
              </p:txBody>
            </p:sp>
            <p:sp>
              <p:nvSpPr>
                <p:cNvPr id="121" name="TextBox 120"/>
                <p:cNvSpPr txBox="1"/>
                <p:nvPr/>
              </p:nvSpPr>
              <p:spPr>
                <a:xfrm>
                  <a:off x="4127881" y="1742662"/>
                  <a:ext cx="602916" cy="4033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>
                      <a:solidFill>
                        <a:srgbClr val="990000"/>
                      </a:solidFill>
                    </a:rPr>
                    <a:t>0.432</a:t>
                  </a:r>
                  <a:endParaRPr lang="en-US" sz="1400" dirty="0">
                    <a:solidFill>
                      <a:srgbClr val="990000"/>
                    </a:solidFill>
                  </a:endParaRPr>
                </a:p>
              </p:txBody>
            </p:sp>
          </p:grpSp>
          <p:sp>
            <p:nvSpPr>
              <p:cNvPr id="119" name="TextBox 118"/>
              <p:cNvSpPr txBox="1"/>
              <p:nvPr/>
            </p:nvSpPr>
            <p:spPr>
              <a:xfrm>
                <a:off x="5432444" y="3541841"/>
                <a:ext cx="428253" cy="4303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mr-IN" sz="1400">
                    <a:solidFill>
                      <a:srgbClr val="000000"/>
                    </a:solidFill>
                  </a:rPr>
                  <a:t>…</a:t>
                </a:r>
                <a:endParaRPr lang="en-US" sz="1400" dirty="0">
                  <a:solidFill>
                    <a:srgbClr val="000000"/>
                  </a:solidFill>
                </a:endParaRPr>
              </a:p>
            </p:txBody>
          </p:sp>
        </p:grpSp>
        <p:cxnSp>
          <p:nvCxnSpPr>
            <p:cNvPr id="128" name="Straight Arrow Connector 127"/>
            <p:cNvCxnSpPr>
              <a:stCxn id="97" idx="2"/>
              <a:endCxn id="114" idx="0"/>
            </p:cNvCxnSpPr>
            <p:nvPr/>
          </p:nvCxnSpPr>
          <p:spPr>
            <a:xfrm flipH="1">
              <a:off x="1394404" y="4104622"/>
              <a:ext cx="8481" cy="344395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3" name="TextBox 132"/>
          <p:cNvSpPr txBox="1"/>
          <p:nvPr/>
        </p:nvSpPr>
        <p:spPr>
          <a:xfrm>
            <a:off x="8133046" y="3343708"/>
            <a:ext cx="2361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solidFill>
                  <a:srgbClr val="000000"/>
                </a:solidFill>
              </a:rPr>
              <a:t>Example of Importance</a:t>
            </a:r>
          </a:p>
        </p:txBody>
      </p:sp>
      <p:pic>
        <p:nvPicPr>
          <p:cNvPr id="135" name="Picture 1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5543" y="2537871"/>
            <a:ext cx="5805377" cy="140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9482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48E02-60F2-7B4F-9C87-5651E6CFE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000000"/>
                </a:solidFill>
              </a:rPr>
              <a:t>Step 3. Geo-context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906617" cy="4351338"/>
          </a:xfrm>
        </p:spPr>
        <p:txBody>
          <a:bodyPr>
            <a:noAutofit/>
          </a:bodyPr>
          <a:lstStyle/>
          <a:p>
            <a:pPr marL="457200" lvl="2">
              <a:spcBef>
                <a:spcPts val="0"/>
              </a:spcBef>
              <a:buClr>
                <a:srgbClr val="000000"/>
              </a:buClr>
              <a:buFont typeface="Arial" charset="0"/>
              <a:buChar char="•"/>
            </a:pPr>
            <a:r>
              <a:rPr lang="en-US" altLang="zh-CN" sz="2400" dirty="0">
                <a:solidFill>
                  <a:srgbClr val="000000"/>
                </a:solidFill>
              </a:rPr>
              <a:t>Geo-context is an updated vector from geo-abstract for describing</a:t>
            </a:r>
          </a:p>
          <a:p>
            <a:pPr marL="914400" lvl="3">
              <a:spcBef>
                <a:spcPts val="0"/>
              </a:spcBef>
              <a:buClr>
                <a:srgbClr val="000000"/>
              </a:buClr>
              <a:buFont typeface="Arial" charset="0"/>
              <a:buChar char="•"/>
            </a:pPr>
            <a:r>
              <a:rPr lang="en-US" altLang="zh-CN" sz="2400" dirty="0">
                <a:solidFill>
                  <a:srgbClr val="000000"/>
                </a:solidFill>
              </a:rPr>
              <a:t>how </a:t>
            </a:r>
            <a:r>
              <a:rPr lang="en-US" altLang="zh-CN" sz="2400" b="1" dirty="0">
                <a:solidFill>
                  <a:srgbClr val="000000"/>
                </a:solidFill>
              </a:rPr>
              <a:t>each feature type </a:t>
            </a:r>
            <a:r>
              <a:rPr lang="en-US" altLang="zh-CN" sz="2400" dirty="0">
                <a:solidFill>
                  <a:srgbClr val="000000"/>
                </a:solidFill>
              </a:rPr>
              <a:t>within </a:t>
            </a:r>
            <a:r>
              <a:rPr lang="en-US" altLang="zh-CN" sz="2400" b="1" dirty="0">
                <a:solidFill>
                  <a:srgbClr val="000000"/>
                </a:solidFill>
              </a:rPr>
              <a:t>a certain distance </a:t>
            </a:r>
            <a:r>
              <a:rPr lang="en-US" altLang="zh-CN" sz="2400" dirty="0">
                <a:solidFill>
                  <a:srgbClr val="000000"/>
                </a:solidFill>
              </a:rPr>
              <a:t>(a feature component) in </a:t>
            </a:r>
            <a:r>
              <a:rPr lang="en-US" altLang="zh-CN" sz="2400" dirty="0">
                <a:solidFill>
                  <a:srgbClr val="990000"/>
                </a:solidFill>
              </a:rPr>
              <a:t>Geographic Abstraction</a:t>
            </a:r>
            <a:r>
              <a:rPr lang="en-US" altLang="zh-CN" sz="2400" dirty="0">
                <a:solidFill>
                  <a:srgbClr val="000000"/>
                </a:solidFill>
              </a:rPr>
              <a:t> affects the </a:t>
            </a:r>
            <a:r>
              <a:rPr lang="en-US" altLang="zh-CN" sz="2400" dirty="0">
                <a:solidFill>
                  <a:srgbClr val="990000"/>
                </a:solidFill>
              </a:rPr>
              <a:t>Temporal Pattern </a:t>
            </a:r>
            <a:r>
              <a:rPr lang="en-US" altLang="zh-CN" sz="2400" dirty="0">
                <a:solidFill>
                  <a:srgbClr val="000000"/>
                </a:solidFill>
              </a:rPr>
              <a:t>(PM</a:t>
            </a:r>
            <a:r>
              <a:rPr lang="en-US" altLang="zh-CN" sz="2400" baseline="-25000" dirty="0">
                <a:solidFill>
                  <a:srgbClr val="000000"/>
                </a:solidFill>
              </a:rPr>
              <a:t>2.5</a:t>
            </a:r>
            <a:r>
              <a:rPr lang="en-US" altLang="zh-CN" sz="2400" dirty="0">
                <a:solidFill>
                  <a:srgbClr val="000000"/>
                </a:solidFill>
              </a:rPr>
              <a:t> AQI) </a:t>
            </a:r>
          </a:p>
          <a:p>
            <a:pPr marL="457200" lvl="2">
              <a:spcBef>
                <a:spcPts val="0"/>
              </a:spcBef>
              <a:buClr>
                <a:srgbClr val="000000"/>
              </a:buClr>
              <a:buFont typeface="Arial" charset="0"/>
              <a:buChar char="•"/>
            </a:pPr>
            <a:endParaRPr lang="en-US" altLang="zh-CN" dirty="0">
              <a:solidFill>
                <a:srgbClr val="000000"/>
              </a:solidFill>
            </a:endParaRPr>
          </a:p>
          <a:p>
            <a:pPr marL="457200" lvl="2">
              <a:spcBef>
                <a:spcPts val="0"/>
              </a:spcBef>
              <a:buClr>
                <a:srgbClr val="000000"/>
              </a:buClr>
              <a:buFont typeface="Arial" charset="0"/>
              <a:buChar char="•"/>
            </a:pPr>
            <a:r>
              <a:rPr lang="en-US" altLang="zh-CN" sz="2400" dirty="0">
                <a:solidFill>
                  <a:srgbClr val="000000"/>
                </a:solidFill>
              </a:rPr>
              <a:t>Reward important</a:t>
            </a:r>
            <a:r>
              <a:rPr lang="zh-CN" altLang="en-US" sz="2400" dirty="0">
                <a:solidFill>
                  <a:srgbClr val="000000"/>
                </a:solidFill>
              </a:rPr>
              <a:t> </a:t>
            </a:r>
            <a:r>
              <a:rPr lang="en-US" altLang="zh-CN" sz="2400" dirty="0">
                <a:solidFill>
                  <a:srgbClr val="000000"/>
                </a:solidFill>
              </a:rPr>
              <a:t>(relevant) features and penalize others</a:t>
            </a:r>
          </a:p>
          <a:p>
            <a:pPr marL="180023" indent="-214313">
              <a:spcBef>
                <a:spcPts val="450"/>
              </a:spcBef>
              <a:spcAft>
                <a:spcPts val="450"/>
              </a:spcAft>
              <a:buClr>
                <a:srgbClr val="000000"/>
              </a:buClr>
              <a:buFont typeface="Arial" charset="0"/>
              <a:buChar char="•"/>
            </a:pPr>
            <a:endParaRPr lang="en-US" sz="1800" dirty="0">
              <a:solidFill>
                <a:srgbClr val="00000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8A21B52-D807-BF41-8AC0-BE908A45C9EE}"/>
              </a:ext>
            </a:extLst>
          </p:cNvPr>
          <p:cNvGrpSpPr/>
          <p:nvPr/>
        </p:nvGrpSpPr>
        <p:grpSpPr>
          <a:xfrm>
            <a:off x="5744817" y="2450353"/>
            <a:ext cx="6131953" cy="1957294"/>
            <a:chOff x="192647" y="3076498"/>
            <a:chExt cx="6131953" cy="195729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D2CBDD8-BF31-B540-8F72-E16A4ED7CEB7}"/>
                </a:ext>
              </a:extLst>
            </p:cNvPr>
            <p:cNvGrpSpPr/>
            <p:nvPr/>
          </p:nvGrpSpPr>
          <p:grpSpPr>
            <a:xfrm>
              <a:off x="201128" y="3076498"/>
              <a:ext cx="6123472" cy="1028124"/>
              <a:chOff x="-225805" y="3541841"/>
              <a:chExt cx="8511556" cy="1437574"/>
            </a:xfrm>
          </p:grpSpPr>
          <p:sp>
            <p:nvSpPr>
              <p:cNvPr id="26" name="Left Bracket 25">
                <a:extLst>
                  <a:ext uri="{FF2B5EF4-FFF2-40B4-BE49-F238E27FC236}">
                    <a16:creationId xmlns:a16="http://schemas.microsoft.com/office/drawing/2014/main" id="{001B58CD-CBE6-F94C-BF7C-ADC0C9473517}"/>
                  </a:ext>
                </a:extLst>
              </p:cNvPr>
              <p:cNvSpPr/>
              <p:nvPr/>
            </p:nvSpPr>
            <p:spPr>
              <a:xfrm rot="10800000" flipH="1">
                <a:off x="2947385" y="4219886"/>
                <a:ext cx="157676" cy="295563"/>
              </a:xfrm>
              <a:prstGeom prst="leftBracket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A4B96244-5AA9-1447-ACD1-B905822B5002}"/>
                  </a:ext>
                </a:extLst>
              </p:cNvPr>
              <p:cNvGrpSpPr/>
              <p:nvPr/>
            </p:nvGrpSpPr>
            <p:grpSpPr>
              <a:xfrm>
                <a:off x="3078034" y="3632195"/>
                <a:ext cx="1368575" cy="1129959"/>
                <a:chOff x="3946825" y="1477130"/>
                <a:chExt cx="880795" cy="1058984"/>
              </a:xfrm>
            </p:grpSpPr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724C3459-4BFC-A443-BE0D-9D7089E923AA}"/>
                    </a:ext>
                  </a:extLst>
                </p:cNvPr>
                <p:cNvSpPr txBox="1"/>
                <p:nvPr/>
              </p:nvSpPr>
              <p:spPr>
                <a:xfrm>
                  <a:off x="3946825" y="1477130"/>
                  <a:ext cx="880795" cy="6856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>
                      <a:solidFill>
                        <a:srgbClr val="000000"/>
                      </a:solidFill>
                    </a:rPr>
                    <a:t>Pedestrian</a:t>
                  </a:r>
                </a:p>
                <a:p>
                  <a:pPr algn="ctr"/>
                  <a:r>
                    <a:rPr lang="en-US" sz="1400" dirty="0">
                      <a:solidFill>
                        <a:srgbClr val="000000"/>
                      </a:solidFill>
                    </a:rPr>
                    <a:t>100m</a:t>
                  </a:r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555928BA-5C27-5742-829F-E0072F484245}"/>
                    </a:ext>
                  </a:extLst>
                </p:cNvPr>
                <p:cNvSpPr txBox="1"/>
                <p:nvPr/>
              </p:nvSpPr>
              <p:spPr>
                <a:xfrm>
                  <a:off x="4208702" y="2132796"/>
                  <a:ext cx="348711" cy="4033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990000"/>
                      </a:solidFill>
                    </a:rPr>
                    <a:t>23</a:t>
                  </a:r>
                </a:p>
              </p:txBody>
            </p:sp>
          </p:grp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348C5CB-0993-CE48-B747-303BD90C8843}"/>
                  </a:ext>
                </a:extLst>
              </p:cNvPr>
              <p:cNvSpPr txBox="1"/>
              <p:nvPr/>
            </p:nvSpPr>
            <p:spPr>
              <a:xfrm>
                <a:off x="-225805" y="4161758"/>
                <a:ext cx="3340856" cy="8176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000000"/>
                    </a:solidFill>
                  </a:rPr>
                  <a:t>Monitoring Station 1</a:t>
                </a:r>
              </a:p>
              <a:p>
                <a:pPr algn="ctr"/>
                <a:r>
                  <a:rPr lang="en-US" sz="1600" dirty="0">
                    <a:solidFill>
                      <a:srgbClr val="990000"/>
                    </a:solidFill>
                  </a:rPr>
                  <a:t>(Geographic Abstraction)</a:t>
                </a:r>
              </a:p>
            </p:txBody>
          </p:sp>
          <p:sp>
            <p:nvSpPr>
              <p:cNvPr id="29" name="Left Bracket 28">
                <a:extLst>
                  <a:ext uri="{FF2B5EF4-FFF2-40B4-BE49-F238E27FC236}">
                    <a16:creationId xmlns:a16="http://schemas.microsoft.com/office/drawing/2014/main" id="{F76AE891-A53C-4842-A8E2-6364CBFC3EBD}"/>
                  </a:ext>
                </a:extLst>
              </p:cNvPr>
              <p:cNvSpPr/>
              <p:nvPr/>
            </p:nvSpPr>
            <p:spPr>
              <a:xfrm rot="10800000" flipV="1">
                <a:off x="8128076" y="4238108"/>
                <a:ext cx="157675" cy="295563"/>
              </a:xfrm>
              <a:prstGeom prst="leftBracket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EE1FD03D-56CE-444B-B143-EAF355AD07E2}"/>
                  </a:ext>
                </a:extLst>
              </p:cNvPr>
              <p:cNvGrpSpPr/>
              <p:nvPr/>
            </p:nvGrpSpPr>
            <p:grpSpPr>
              <a:xfrm>
                <a:off x="4297526" y="3632197"/>
                <a:ext cx="1322399" cy="1129963"/>
                <a:chOff x="3976543" y="1477128"/>
                <a:chExt cx="851077" cy="1058988"/>
              </a:xfrm>
            </p:grpSpPr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2E7D98FE-043A-604F-B7E7-92CF249234C8}"/>
                    </a:ext>
                  </a:extLst>
                </p:cNvPr>
                <p:cNvSpPr txBox="1"/>
                <p:nvPr/>
              </p:nvSpPr>
              <p:spPr>
                <a:xfrm>
                  <a:off x="3976543" y="1477128"/>
                  <a:ext cx="851077" cy="68564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>
                      <a:solidFill>
                        <a:srgbClr val="000000"/>
                      </a:solidFill>
                    </a:rPr>
                    <a:t>Motorway</a:t>
                  </a:r>
                </a:p>
                <a:p>
                  <a:pPr algn="ctr"/>
                  <a:r>
                    <a:rPr lang="en-US" sz="1400" dirty="0">
                      <a:solidFill>
                        <a:srgbClr val="000000"/>
                      </a:solidFill>
                    </a:rPr>
                    <a:t>100m</a:t>
                  </a:r>
                </a:p>
              </p:txBody>
            </p:sp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7FC6484F-3D16-1340-9564-EF27F05A0880}"/>
                    </a:ext>
                  </a:extLst>
                </p:cNvPr>
                <p:cNvSpPr txBox="1"/>
                <p:nvPr/>
              </p:nvSpPr>
              <p:spPr>
                <a:xfrm>
                  <a:off x="4208702" y="2132798"/>
                  <a:ext cx="348711" cy="4033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990000"/>
                      </a:solidFill>
                    </a:rPr>
                    <a:t>30</a:t>
                  </a:r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C94CC35B-053E-8243-9AB8-7E1B883AA149}"/>
                  </a:ext>
                </a:extLst>
              </p:cNvPr>
              <p:cNvGrpSpPr/>
              <p:nvPr/>
            </p:nvGrpSpPr>
            <p:grpSpPr>
              <a:xfrm>
                <a:off x="5602473" y="3632197"/>
                <a:ext cx="1409774" cy="1129958"/>
                <a:chOff x="3976543" y="1477129"/>
                <a:chExt cx="851077" cy="1058983"/>
              </a:xfrm>
            </p:grpSpPr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47C2071D-71A6-C246-A0BA-356793FF0B41}"/>
                    </a:ext>
                  </a:extLst>
                </p:cNvPr>
                <p:cNvSpPr txBox="1"/>
                <p:nvPr/>
              </p:nvSpPr>
              <p:spPr>
                <a:xfrm>
                  <a:off x="3976543" y="1477129"/>
                  <a:ext cx="851077" cy="68564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>
                      <a:solidFill>
                        <a:srgbClr val="000000"/>
                      </a:solidFill>
                    </a:rPr>
                    <a:t>Apartment</a:t>
                  </a:r>
                </a:p>
                <a:p>
                  <a:pPr algn="ctr"/>
                  <a:r>
                    <a:rPr lang="en-US" sz="1400" dirty="0">
                      <a:solidFill>
                        <a:srgbClr val="000000"/>
                      </a:solidFill>
                    </a:rPr>
                    <a:t>200m</a:t>
                  </a:r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9D60DB0F-9C4C-FB41-836A-71DF4CDA1441}"/>
                    </a:ext>
                  </a:extLst>
                </p:cNvPr>
                <p:cNvSpPr txBox="1"/>
                <p:nvPr/>
              </p:nvSpPr>
              <p:spPr>
                <a:xfrm>
                  <a:off x="4284101" y="2132794"/>
                  <a:ext cx="506469" cy="4033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990000"/>
                      </a:solidFill>
                    </a:rPr>
                    <a:t>2</a:t>
                  </a:r>
                </a:p>
              </p:txBody>
            </p:sp>
          </p:grp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2C4A878E-E4F7-3449-8A35-6DFD8D6565DF}"/>
                  </a:ext>
                </a:extLst>
              </p:cNvPr>
              <p:cNvGrpSpPr/>
              <p:nvPr/>
            </p:nvGrpSpPr>
            <p:grpSpPr>
              <a:xfrm>
                <a:off x="6996048" y="3632195"/>
                <a:ext cx="1288938" cy="1129961"/>
                <a:chOff x="3976543" y="1477132"/>
                <a:chExt cx="851077" cy="1058987"/>
              </a:xfrm>
            </p:grpSpPr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A61C47E0-4DEE-6E4F-AD40-00AA352294DC}"/>
                    </a:ext>
                  </a:extLst>
                </p:cNvPr>
                <p:cNvSpPr txBox="1"/>
                <p:nvPr/>
              </p:nvSpPr>
              <p:spPr>
                <a:xfrm>
                  <a:off x="3976543" y="1477132"/>
                  <a:ext cx="851077" cy="6856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>
                      <a:solidFill>
                        <a:srgbClr val="000000"/>
                      </a:solidFill>
                    </a:rPr>
                    <a:t>Factory</a:t>
                  </a:r>
                </a:p>
                <a:p>
                  <a:pPr algn="ctr"/>
                  <a:r>
                    <a:rPr lang="en-US" sz="1400" dirty="0">
                      <a:solidFill>
                        <a:srgbClr val="000000"/>
                      </a:solidFill>
                    </a:rPr>
                    <a:t>200m</a:t>
                  </a:r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CDC4C0C5-9EEB-FB41-8FD4-10682FDD9AF5}"/>
                    </a:ext>
                  </a:extLst>
                </p:cNvPr>
                <p:cNvSpPr txBox="1"/>
                <p:nvPr/>
              </p:nvSpPr>
              <p:spPr>
                <a:xfrm>
                  <a:off x="4273704" y="2132800"/>
                  <a:ext cx="349743" cy="4033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990000"/>
                      </a:solidFill>
                    </a:rPr>
                    <a:t>3</a:t>
                  </a:r>
                </a:p>
              </p:txBody>
            </p:sp>
          </p:grp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99B32AE-3F44-6E4A-A5A7-11DD0B1E8065}"/>
                  </a:ext>
                </a:extLst>
              </p:cNvPr>
              <p:cNvSpPr txBox="1"/>
              <p:nvPr/>
            </p:nvSpPr>
            <p:spPr>
              <a:xfrm>
                <a:off x="5432444" y="3541841"/>
                <a:ext cx="428253" cy="4303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mr-IN" sz="1400">
                    <a:solidFill>
                      <a:srgbClr val="000000"/>
                    </a:solidFill>
                  </a:rPr>
                  <a:t>…</a:t>
                </a:r>
                <a:endParaRPr lang="en-US" sz="14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BD075FD-769C-CB40-85CE-C9C56175559D}"/>
                </a:ext>
              </a:extLst>
            </p:cNvPr>
            <p:cNvGrpSpPr/>
            <p:nvPr/>
          </p:nvGrpSpPr>
          <p:grpSpPr>
            <a:xfrm>
              <a:off x="192647" y="4070277"/>
              <a:ext cx="6123472" cy="963515"/>
              <a:chOff x="-225805" y="3215908"/>
              <a:chExt cx="8511556" cy="1347227"/>
            </a:xfrm>
          </p:grpSpPr>
          <p:sp>
            <p:nvSpPr>
              <p:cNvPr id="10" name="Left Bracket 9">
                <a:extLst>
                  <a:ext uri="{FF2B5EF4-FFF2-40B4-BE49-F238E27FC236}">
                    <a16:creationId xmlns:a16="http://schemas.microsoft.com/office/drawing/2014/main" id="{D0AF90A1-7F51-454E-A86E-8F019831D3F5}"/>
                  </a:ext>
                </a:extLst>
              </p:cNvPr>
              <p:cNvSpPr/>
              <p:nvPr/>
            </p:nvSpPr>
            <p:spPr>
              <a:xfrm rot="10800000" flipH="1">
                <a:off x="2947384" y="3818475"/>
                <a:ext cx="157676" cy="295563"/>
              </a:xfrm>
              <a:prstGeom prst="leftBracket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04C58583-31FC-004A-968E-B6BD96F7DF50}"/>
                  </a:ext>
                </a:extLst>
              </p:cNvPr>
              <p:cNvGrpSpPr/>
              <p:nvPr/>
            </p:nvGrpSpPr>
            <p:grpSpPr>
              <a:xfrm>
                <a:off x="3078034" y="3215909"/>
                <a:ext cx="1368575" cy="1129960"/>
                <a:chOff x="3946825" y="1086991"/>
                <a:chExt cx="880795" cy="1058986"/>
              </a:xfrm>
            </p:grpSpPr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ECC2D5A0-AFD2-954D-961C-5BBDE84A6B62}"/>
                    </a:ext>
                  </a:extLst>
                </p:cNvPr>
                <p:cNvSpPr txBox="1"/>
                <p:nvPr/>
              </p:nvSpPr>
              <p:spPr>
                <a:xfrm>
                  <a:off x="3946825" y="1086991"/>
                  <a:ext cx="880795" cy="6856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>
                      <a:solidFill>
                        <a:srgbClr val="000000"/>
                      </a:solidFill>
                    </a:rPr>
                    <a:t>Pedestrian</a:t>
                  </a:r>
                </a:p>
                <a:p>
                  <a:pPr algn="ctr"/>
                  <a:r>
                    <a:rPr lang="en-US" sz="1400" dirty="0">
                      <a:solidFill>
                        <a:srgbClr val="000000"/>
                      </a:solidFill>
                    </a:rPr>
                    <a:t>100m</a:t>
                  </a:r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BDBFA106-ACBD-AD4B-8F4E-0325AD4F5760}"/>
                    </a:ext>
                  </a:extLst>
                </p:cNvPr>
                <p:cNvSpPr txBox="1"/>
                <p:nvPr/>
              </p:nvSpPr>
              <p:spPr>
                <a:xfrm>
                  <a:off x="4161747" y="1742662"/>
                  <a:ext cx="414690" cy="4033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990000"/>
                      </a:solidFill>
                    </a:rPr>
                    <a:t>0.0</a:t>
                  </a:r>
                </a:p>
              </p:txBody>
            </p:sp>
          </p:grp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9B6727A-F99E-A345-8BF5-3282B024B4D5}"/>
                  </a:ext>
                </a:extLst>
              </p:cNvPr>
              <p:cNvSpPr txBox="1"/>
              <p:nvPr/>
            </p:nvSpPr>
            <p:spPr>
              <a:xfrm>
                <a:off x="-225805" y="3745478"/>
                <a:ext cx="3340856" cy="8176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000000"/>
                    </a:solidFill>
                  </a:rPr>
                  <a:t>Monitoring Station 1</a:t>
                </a:r>
              </a:p>
              <a:p>
                <a:pPr algn="ctr"/>
                <a:r>
                  <a:rPr lang="en-US" sz="1600" dirty="0">
                    <a:solidFill>
                      <a:srgbClr val="990000"/>
                    </a:solidFill>
                  </a:rPr>
                  <a:t>(Geo-context)</a:t>
                </a:r>
              </a:p>
            </p:txBody>
          </p:sp>
          <p:sp>
            <p:nvSpPr>
              <p:cNvPr id="13" name="Left Bracket 12">
                <a:extLst>
                  <a:ext uri="{FF2B5EF4-FFF2-40B4-BE49-F238E27FC236}">
                    <a16:creationId xmlns:a16="http://schemas.microsoft.com/office/drawing/2014/main" id="{4F86F02D-FED0-854B-A28F-CE59617603C6}"/>
                  </a:ext>
                </a:extLst>
              </p:cNvPr>
              <p:cNvSpPr/>
              <p:nvPr/>
            </p:nvSpPr>
            <p:spPr>
              <a:xfrm rot="10800000" flipV="1">
                <a:off x="8128076" y="3821829"/>
                <a:ext cx="157675" cy="295563"/>
              </a:xfrm>
              <a:prstGeom prst="leftBracket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83E601DB-102B-8545-960D-754CAA65852F}"/>
                  </a:ext>
                </a:extLst>
              </p:cNvPr>
              <p:cNvGrpSpPr/>
              <p:nvPr/>
            </p:nvGrpSpPr>
            <p:grpSpPr>
              <a:xfrm>
                <a:off x="4297526" y="3215909"/>
                <a:ext cx="1322399" cy="1129960"/>
                <a:chOff x="3976543" y="1086991"/>
                <a:chExt cx="851077" cy="1058986"/>
              </a:xfrm>
            </p:grpSpPr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56300E35-1D5B-0747-9558-FF16F54DB0C4}"/>
                    </a:ext>
                  </a:extLst>
                </p:cNvPr>
                <p:cNvSpPr txBox="1"/>
                <p:nvPr/>
              </p:nvSpPr>
              <p:spPr>
                <a:xfrm>
                  <a:off x="3976543" y="1086991"/>
                  <a:ext cx="851077" cy="6856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>
                      <a:solidFill>
                        <a:srgbClr val="000000"/>
                      </a:solidFill>
                    </a:rPr>
                    <a:t>Motorway</a:t>
                  </a:r>
                </a:p>
                <a:p>
                  <a:pPr algn="ctr"/>
                  <a:r>
                    <a:rPr lang="en-US" sz="1400" dirty="0">
                      <a:solidFill>
                        <a:srgbClr val="000000"/>
                      </a:solidFill>
                    </a:rPr>
                    <a:t>100m</a:t>
                  </a: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82FA5C69-5DE6-AB48-A903-40B469008CFB}"/>
                    </a:ext>
                  </a:extLst>
                </p:cNvPr>
                <p:cNvSpPr txBox="1"/>
                <p:nvPr/>
              </p:nvSpPr>
              <p:spPr>
                <a:xfrm>
                  <a:off x="4157595" y="1742662"/>
                  <a:ext cx="456890" cy="4033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990000"/>
                      </a:solidFill>
                    </a:rPr>
                    <a:t>3.27</a:t>
                  </a:r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3AC59F39-C24D-B541-83DD-AB53AB36327F}"/>
                  </a:ext>
                </a:extLst>
              </p:cNvPr>
              <p:cNvGrpSpPr/>
              <p:nvPr/>
            </p:nvGrpSpPr>
            <p:grpSpPr>
              <a:xfrm>
                <a:off x="5602473" y="3215908"/>
                <a:ext cx="1409774" cy="1129958"/>
                <a:chOff x="3976543" y="1086991"/>
                <a:chExt cx="851077" cy="1058984"/>
              </a:xfrm>
            </p:grpSpPr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AD249276-7FDE-044A-BC51-721C9BD7ED9B}"/>
                    </a:ext>
                  </a:extLst>
                </p:cNvPr>
                <p:cNvSpPr txBox="1"/>
                <p:nvPr/>
              </p:nvSpPr>
              <p:spPr>
                <a:xfrm>
                  <a:off x="3976543" y="1086991"/>
                  <a:ext cx="851077" cy="6856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>
                      <a:solidFill>
                        <a:srgbClr val="000000"/>
                      </a:solidFill>
                    </a:rPr>
                    <a:t>Apartment</a:t>
                  </a:r>
                </a:p>
                <a:p>
                  <a:pPr algn="ctr"/>
                  <a:r>
                    <a:rPr lang="en-US" sz="1400" dirty="0">
                      <a:solidFill>
                        <a:srgbClr val="000000"/>
                      </a:solidFill>
                    </a:rPr>
                    <a:t>200m</a:t>
                  </a: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893B79D4-1295-4947-9607-4F118E173965}"/>
                    </a:ext>
                  </a:extLst>
                </p:cNvPr>
                <p:cNvSpPr txBox="1"/>
                <p:nvPr/>
              </p:nvSpPr>
              <p:spPr>
                <a:xfrm>
                  <a:off x="4177033" y="1742659"/>
                  <a:ext cx="506469" cy="4033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>
                      <a:solidFill>
                        <a:srgbClr val="990000"/>
                      </a:solidFill>
                    </a:rPr>
                    <a:t>0.041</a:t>
                  </a:r>
                  <a:endParaRPr lang="en-US" sz="1400" dirty="0">
                    <a:solidFill>
                      <a:srgbClr val="990000"/>
                    </a:solidFill>
                  </a:endParaRPr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2F79F2F7-0AC8-EB4F-A334-289D723ABACF}"/>
                  </a:ext>
                </a:extLst>
              </p:cNvPr>
              <p:cNvGrpSpPr/>
              <p:nvPr/>
            </p:nvGrpSpPr>
            <p:grpSpPr>
              <a:xfrm>
                <a:off x="6996048" y="3215909"/>
                <a:ext cx="1288938" cy="1129960"/>
                <a:chOff x="3976543" y="1086991"/>
                <a:chExt cx="851077" cy="1058986"/>
              </a:xfrm>
            </p:grpSpPr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DCDCED97-A27D-B745-870A-3D09664DD1E5}"/>
                    </a:ext>
                  </a:extLst>
                </p:cNvPr>
                <p:cNvSpPr txBox="1"/>
                <p:nvPr/>
              </p:nvSpPr>
              <p:spPr>
                <a:xfrm>
                  <a:off x="3976543" y="1086991"/>
                  <a:ext cx="851077" cy="6856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>
                      <a:solidFill>
                        <a:srgbClr val="000000"/>
                      </a:solidFill>
                    </a:rPr>
                    <a:t>Factory</a:t>
                  </a:r>
                </a:p>
                <a:p>
                  <a:pPr algn="ctr"/>
                  <a:r>
                    <a:rPr lang="en-US" sz="1400" dirty="0">
                      <a:solidFill>
                        <a:srgbClr val="000000"/>
                      </a:solidFill>
                    </a:rPr>
                    <a:t>200m</a:t>
                  </a:r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E2AAAEA2-7720-394B-8C0F-83EE1978F051}"/>
                    </a:ext>
                  </a:extLst>
                </p:cNvPr>
                <p:cNvSpPr txBox="1"/>
                <p:nvPr/>
              </p:nvSpPr>
              <p:spPr>
                <a:xfrm>
                  <a:off x="4127881" y="1742662"/>
                  <a:ext cx="602916" cy="4033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>
                      <a:solidFill>
                        <a:srgbClr val="990000"/>
                      </a:solidFill>
                    </a:rPr>
                    <a:t>0.432</a:t>
                  </a:r>
                  <a:endParaRPr lang="en-US" sz="1400" dirty="0">
                    <a:solidFill>
                      <a:srgbClr val="990000"/>
                    </a:solidFill>
                  </a:endParaRPr>
                </a:p>
              </p:txBody>
            </p:sp>
          </p:grp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72EC9AD-B1CC-F740-BD17-B332CDAF6623}"/>
                  </a:ext>
                </a:extLst>
              </p:cNvPr>
              <p:cNvSpPr txBox="1"/>
              <p:nvPr/>
            </p:nvSpPr>
            <p:spPr>
              <a:xfrm>
                <a:off x="5432444" y="3541841"/>
                <a:ext cx="428253" cy="4303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mr-IN" sz="1400">
                    <a:solidFill>
                      <a:srgbClr val="000000"/>
                    </a:solidFill>
                  </a:rPr>
                  <a:t>…</a:t>
                </a:r>
                <a:endParaRPr lang="en-US" sz="1400" dirty="0">
                  <a:solidFill>
                    <a:srgbClr val="000000"/>
                  </a:solidFill>
                </a:endParaRPr>
              </a:p>
            </p:txBody>
          </p:sp>
        </p:grp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889017BC-FC99-CF47-B010-85C23BECAB58}"/>
                </a:ext>
              </a:extLst>
            </p:cNvPr>
            <p:cNvCxnSpPr>
              <a:stCxn id="28" idx="2"/>
              <a:endCxn id="12" idx="0"/>
            </p:cNvCxnSpPr>
            <p:nvPr/>
          </p:nvCxnSpPr>
          <p:spPr>
            <a:xfrm flipH="1">
              <a:off x="1394404" y="4104622"/>
              <a:ext cx="8481" cy="344395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27836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2391" t="3865" r="22381" b="4244"/>
          <a:stretch/>
        </p:blipFill>
        <p:spPr>
          <a:xfrm>
            <a:off x="2152650" y="3142263"/>
            <a:ext cx="2714808" cy="2442549"/>
          </a:xfrm>
          <a:prstGeom prst="rect">
            <a:avLst/>
          </a:prstGeom>
          <a:ln w="19050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F04EF7-C2C2-B94E-A248-3A63D3672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000000"/>
                </a:solidFill>
              </a:rPr>
              <a:t>Step 4. Predicting PM</a:t>
            </a:r>
            <a:r>
              <a:rPr lang="en-US" altLang="zh-CN" baseline="-25000" dirty="0">
                <a:solidFill>
                  <a:srgbClr val="000000"/>
                </a:solidFill>
              </a:rPr>
              <a:t>2.5</a:t>
            </a:r>
            <a:r>
              <a:rPr lang="en-US" altLang="zh-CN" dirty="0">
                <a:solidFill>
                  <a:srgbClr val="000000"/>
                </a:solidFill>
              </a:rPr>
              <a:t> AQI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ctr">
              <a:spcBef>
                <a:spcPts val="450"/>
              </a:spcBef>
              <a:spcAft>
                <a:spcPts val="450"/>
              </a:spcAft>
              <a:buClr>
                <a:srgbClr val="000000"/>
              </a:buClr>
              <a:buNone/>
            </a:pPr>
            <a:r>
              <a:rPr lang="en-US" altLang="zh-CN" sz="2400" dirty="0">
                <a:solidFill>
                  <a:srgbClr val="000000"/>
                </a:solidFill>
              </a:rPr>
              <a:t>Train a regression model to predict PM</a:t>
            </a:r>
            <a:r>
              <a:rPr lang="en-US" altLang="zh-CN" sz="2400" baseline="-25000" dirty="0">
                <a:solidFill>
                  <a:srgbClr val="000000"/>
                </a:solidFill>
              </a:rPr>
              <a:t>2.5</a:t>
            </a:r>
            <a:r>
              <a:rPr lang="en-US" altLang="zh-CN" sz="2400" dirty="0">
                <a:solidFill>
                  <a:srgbClr val="000000"/>
                </a:solidFill>
              </a:rPr>
              <a:t> AQI for a target location at time T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152650" y="365127"/>
            <a:ext cx="8219017" cy="80375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 dirty="0">
              <a:solidFill>
                <a:srgbClr val="000000"/>
              </a:solidFill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2353341" y="4540787"/>
            <a:ext cx="3558346" cy="1574518"/>
            <a:chOff x="829340" y="3902147"/>
            <a:chExt cx="3558346" cy="1574518"/>
          </a:xfrm>
        </p:grpSpPr>
        <p:sp>
          <p:nvSpPr>
            <p:cNvPr id="4" name="Oval 3"/>
            <p:cNvSpPr/>
            <p:nvPr/>
          </p:nvSpPr>
          <p:spPr>
            <a:xfrm>
              <a:off x="2339159" y="3902147"/>
              <a:ext cx="91603" cy="85060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flipH="1" flipV="1">
              <a:off x="2395594" y="3987207"/>
              <a:ext cx="45801" cy="1105788"/>
            </a:xfrm>
            <a:prstGeom prst="straightConnector1">
              <a:avLst/>
            </a:prstGeom>
            <a:ln w="9525">
              <a:solidFill>
                <a:srgbClr val="990000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829340" y="5076555"/>
              <a:ext cx="35583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[Geo-context] </a:t>
              </a:r>
              <a:r>
                <a:rPr lang="en-US" sz="2000" dirty="0"/>
                <a:t>for target location</a:t>
              </a:r>
            </a:p>
          </p:txBody>
        </p:sp>
      </p:grpSp>
      <p:cxnSp>
        <p:nvCxnSpPr>
          <p:cNvPr id="27" name="Straight Arrow Connector 26"/>
          <p:cNvCxnSpPr>
            <a:stCxn id="14" idx="3"/>
            <a:endCxn id="28" idx="1"/>
          </p:cNvCxnSpPr>
          <p:nvPr/>
        </p:nvCxnSpPr>
        <p:spPr>
          <a:xfrm flipV="1">
            <a:off x="4867458" y="4355223"/>
            <a:ext cx="664192" cy="8314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531650" y="3939725"/>
            <a:ext cx="1605516" cy="83099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Regression Model</a:t>
            </a:r>
          </a:p>
        </p:txBody>
      </p:sp>
      <p:cxnSp>
        <p:nvCxnSpPr>
          <p:cNvPr id="32" name="Straight Arrow Connector 31"/>
          <p:cNvCxnSpPr>
            <a:stCxn id="28" idx="3"/>
          </p:cNvCxnSpPr>
          <p:nvPr/>
        </p:nvCxnSpPr>
        <p:spPr>
          <a:xfrm>
            <a:off x="7137166" y="4355223"/>
            <a:ext cx="519692" cy="3898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656858" y="4015811"/>
            <a:ext cx="21690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AQI prediction of target location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72573" y="2593224"/>
            <a:ext cx="61643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[Geo-context, AQI] </a:t>
            </a:r>
            <a:r>
              <a:rPr lang="en-US" sz="2000" dirty="0"/>
              <a:t>for each monitoring station at time T</a:t>
            </a:r>
          </a:p>
        </p:txBody>
      </p:sp>
    </p:spTree>
    <p:extLst>
      <p:ext uri="{BB962C8B-B14F-4D97-AF65-F5344CB8AC3E}">
        <p14:creationId xmlns:p14="http://schemas.microsoft.com/office/powerpoint/2010/main" val="15869364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0C0EE-6FDA-8A4B-B8C6-2B3FA6687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000000"/>
                </a:solidFill>
              </a:rPr>
              <a:t>Experiments</a:t>
            </a:r>
            <a:endParaRPr lang="en-US" dirty="0"/>
          </a:p>
        </p:txBody>
      </p:sp>
      <p:sp>
        <p:nvSpPr>
          <p:cNvPr id="28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>
              <a:spcBef>
                <a:spcPts val="0"/>
              </a:spcBef>
              <a:buClr>
                <a:schemeClr val="tx1"/>
              </a:buClr>
              <a:buNone/>
            </a:pPr>
            <a:r>
              <a:rPr lang="en-US" altLang="zh-CN" sz="2400" b="1" dirty="0">
                <a:solidFill>
                  <a:srgbClr val="000000"/>
                </a:solidFill>
              </a:rPr>
              <a:t>Leave-one-out cross-validation method</a:t>
            </a:r>
          </a:p>
          <a:p>
            <a:pPr marL="457200" lvl="1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Font typeface="Arial" charset="0"/>
              <a:buChar char="•"/>
            </a:pPr>
            <a:r>
              <a:rPr lang="en-US" altLang="zh-CN" sz="2000" dirty="0"/>
              <a:t>Predict PM</a:t>
            </a:r>
            <a:r>
              <a:rPr lang="en-US" altLang="zh-CN" sz="2000" baseline="-25000" dirty="0"/>
              <a:t>2.5</a:t>
            </a:r>
            <a:r>
              <a:rPr lang="en-US" altLang="zh-CN" sz="2000" dirty="0"/>
              <a:t> AQI for the removed station </a:t>
            </a:r>
            <a:r>
              <a:rPr lang="en-US" altLang="zh-CN" sz="2000" dirty="0">
                <a:solidFill>
                  <a:srgbClr val="000000"/>
                </a:solidFill>
              </a:rPr>
              <a:t>by using other 11 stations</a:t>
            </a:r>
          </a:p>
          <a:p>
            <a:pPr marL="457200" lvl="1">
              <a:spcBef>
                <a:spcPts val="0"/>
              </a:spcBef>
              <a:buClr>
                <a:schemeClr val="tx1"/>
              </a:buClr>
              <a:buFont typeface="Arial" charset="0"/>
              <a:buChar char="•"/>
            </a:pPr>
            <a:r>
              <a:rPr lang="en-US" altLang="zh-CN" sz="2000" dirty="0">
                <a:solidFill>
                  <a:srgbClr val="000000"/>
                </a:solidFill>
              </a:rPr>
              <a:t>Compare our approach with baseline methods</a:t>
            </a:r>
          </a:p>
          <a:p>
            <a:pPr marL="457200" lvl="1">
              <a:spcBef>
                <a:spcPts val="0"/>
              </a:spcBef>
              <a:buClr>
                <a:schemeClr val="tx1"/>
              </a:buClr>
              <a:buFont typeface="Arial" charset="0"/>
              <a:buChar char="•"/>
            </a:pPr>
            <a:endParaRPr lang="en-US" altLang="zh-CN" sz="2000" dirty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</a:pPr>
            <a:r>
              <a:rPr lang="en-US" altLang="zh-CN" sz="2400" b="1" dirty="0">
                <a:solidFill>
                  <a:srgbClr val="000000"/>
                </a:solidFill>
              </a:rPr>
              <a:t> Predicting </a:t>
            </a:r>
            <a:r>
              <a:rPr lang="en-US" altLang="zh-CN" sz="2400" b="1" dirty="0">
                <a:solidFill>
                  <a:srgbClr val="990000"/>
                </a:solidFill>
              </a:rPr>
              <a:t>at a fine scale</a:t>
            </a:r>
          </a:p>
          <a:p>
            <a:pPr marL="457200" lvl="1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Font typeface="Arial" charset="0"/>
              <a:buChar char="•"/>
            </a:pPr>
            <a:r>
              <a:rPr lang="en-US" altLang="zh-CN" sz="2000" dirty="0"/>
              <a:t>Predict PM</a:t>
            </a:r>
            <a:r>
              <a:rPr lang="en-US" altLang="zh-CN" sz="2000" baseline="-25000" dirty="0"/>
              <a:t>2.5</a:t>
            </a:r>
            <a:r>
              <a:rPr lang="en-US" altLang="zh-CN" sz="2000" dirty="0"/>
              <a:t> AQI of each point </a:t>
            </a:r>
            <a:r>
              <a:rPr lang="en-US" altLang="zh-CN" sz="2000" dirty="0">
                <a:solidFill>
                  <a:srgbClr val="000000"/>
                </a:solidFill>
              </a:rPr>
              <a:t>on an</a:t>
            </a:r>
            <a:r>
              <a:rPr lang="en-US" sz="2000" dirty="0">
                <a:solidFill>
                  <a:srgbClr val="000000"/>
                </a:solidFill>
              </a:rPr>
              <a:t> 1-mile-apart fishnet covering most of the Los Angeles area (604 points)</a:t>
            </a:r>
          </a:p>
          <a:p>
            <a:pPr marL="457200" lvl="1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Font typeface="Arial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Visualize the fine-scale prediction results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152650" y="365127"/>
            <a:ext cx="8219017" cy="80375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8528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4C06C-159C-5749-AE72-CD6ABEA16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000000"/>
                </a:solidFill>
              </a:rPr>
              <a:t>Experiment &amp; Result – I </a:t>
            </a:r>
            <a:endParaRPr lang="en-US" dirty="0"/>
          </a:p>
        </p:txBody>
      </p:sp>
      <p:sp>
        <p:nvSpPr>
          <p:cNvPr id="28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>
              <a:spcBef>
                <a:spcPts val="0"/>
              </a:spcBef>
              <a:buClr>
                <a:schemeClr val="tx1"/>
              </a:buClr>
              <a:buNone/>
            </a:pPr>
            <a:r>
              <a:rPr lang="en-US" altLang="zh-CN" sz="2400" b="1" dirty="0">
                <a:solidFill>
                  <a:srgbClr val="000000"/>
                </a:solidFill>
              </a:rPr>
              <a:t>Leave-one-out cross-validation method</a:t>
            </a:r>
            <a:endParaRPr lang="en-US" altLang="zh-CN" sz="2000" dirty="0">
              <a:solidFill>
                <a:srgbClr val="000000"/>
              </a:solidFill>
            </a:endParaRPr>
          </a:p>
          <a:p>
            <a:pPr marL="45720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</a:pPr>
            <a:r>
              <a:rPr lang="en-US" altLang="zh-CN" sz="2400" dirty="0">
                <a:solidFill>
                  <a:srgbClr val="000000"/>
                </a:solidFill>
              </a:rPr>
              <a:t>Tested with </a:t>
            </a:r>
            <a:r>
              <a:rPr lang="en-US" altLang="zh-CN" sz="2400" b="1" dirty="0">
                <a:solidFill>
                  <a:srgbClr val="000000"/>
                </a:solidFill>
              </a:rPr>
              <a:t>three methods </a:t>
            </a:r>
            <a:r>
              <a:rPr lang="en-US" altLang="zh-CN" sz="2400" dirty="0">
                <a:solidFill>
                  <a:srgbClr val="000000"/>
                </a:solidFill>
              </a:rPr>
              <a:t>on </a:t>
            </a:r>
            <a:r>
              <a:rPr lang="en-US" altLang="zh-CN" sz="2400" b="1" dirty="0">
                <a:solidFill>
                  <a:srgbClr val="000000"/>
                </a:solidFill>
              </a:rPr>
              <a:t>three temporal scales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Font typeface="Arial" charset="0"/>
              <a:buChar char="•"/>
            </a:pPr>
            <a:r>
              <a:rPr lang="en-US" altLang="zh-CN" sz="2000" dirty="0">
                <a:solidFill>
                  <a:srgbClr val="000000"/>
                </a:solidFill>
              </a:rPr>
              <a:t>Geo-context, Geo-abstraction, IDW (</a:t>
            </a:r>
            <a:r>
              <a:rPr lang="en-US" sz="2000" dirty="0">
                <a:solidFill>
                  <a:srgbClr val="000000"/>
                </a:solidFill>
              </a:rPr>
              <a:t>Inverse distance weighting</a:t>
            </a:r>
            <a:r>
              <a:rPr lang="en-US" altLang="zh-CN" sz="2000" dirty="0">
                <a:solidFill>
                  <a:srgbClr val="000000"/>
                </a:solidFill>
              </a:rPr>
              <a:t>)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Font typeface="Arial" charset="0"/>
              <a:buChar char="•"/>
            </a:pPr>
            <a:r>
              <a:rPr lang="en-US" altLang="zh-CN" sz="2000" b="1" dirty="0">
                <a:solidFill>
                  <a:srgbClr val="000000"/>
                </a:solidFill>
              </a:rPr>
              <a:t>Monthly</a:t>
            </a:r>
            <a:r>
              <a:rPr lang="en-US" altLang="zh-CN" sz="2000" dirty="0">
                <a:solidFill>
                  <a:srgbClr val="000000"/>
                </a:solidFill>
              </a:rPr>
              <a:t> (7 months), </a:t>
            </a:r>
            <a:r>
              <a:rPr lang="en-US" altLang="zh-CN" sz="2000" b="1" dirty="0">
                <a:solidFill>
                  <a:srgbClr val="000000"/>
                </a:solidFill>
              </a:rPr>
              <a:t>daily</a:t>
            </a:r>
            <a:r>
              <a:rPr lang="en-US" altLang="zh-CN" sz="2000" dirty="0">
                <a:solidFill>
                  <a:srgbClr val="000000"/>
                </a:solidFill>
              </a:rPr>
              <a:t> (233 days), and </a:t>
            </a:r>
            <a:r>
              <a:rPr lang="en-US" altLang="zh-CN" sz="2000" b="1" dirty="0">
                <a:solidFill>
                  <a:srgbClr val="000000"/>
                </a:solidFill>
              </a:rPr>
              <a:t>hourly</a:t>
            </a:r>
            <a:r>
              <a:rPr lang="en-US" altLang="zh-CN" sz="2000" dirty="0">
                <a:solidFill>
                  <a:srgbClr val="000000"/>
                </a:solidFill>
              </a:rPr>
              <a:t> (168 hours)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Font typeface="Arial" charset="0"/>
              <a:buChar char="•"/>
            </a:pPr>
            <a:r>
              <a:rPr lang="en-US" sz="2000" b="1" dirty="0">
                <a:solidFill>
                  <a:srgbClr val="000000"/>
                </a:solidFill>
              </a:rPr>
              <a:t>RMSE</a:t>
            </a:r>
            <a:r>
              <a:rPr lang="en-US" sz="2000" dirty="0">
                <a:solidFill>
                  <a:srgbClr val="000000"/>
                </a:solidFill>
              </a:rPr>
              <a:t> - root-mean-square error; </a:t>
            </a:r>
            <a:r>
              <a:rPr lang="en-US" sz="2000" b="1" dirty="0">
                <a:solidFill>
                  <a:srgbClr val="000000"/>
                </a:solidFill>
              </a:rPr>
              <a:t>MAE</a:t>
            </a:r>
            <a:r>
              <a:rPr lang="en-US" sz="2000" dirty="0">
                <a:solidFill>
                  <a:srgbClr val="000000"/>
                </a:solidFill>
              </a:rPr>
              <a:t> - mean absolute error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619" y="4188797"/>
            <a:ext cx="4866622" cy="16494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5678" y="4712838"/>
            <a:ext cx="3862323" cy="13492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0747" y="4584652"/>
            <a:ext cx="108042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0000"/>
                </a:solidFill>
              </a:rPr>
              <a:t>IDW method</a:t>
            </a:r>
          </a:p>
        </p:txBody>
      </p:sp>
      <p:cxnSp>
        <p:nvCxnSpPr>
          <p:cNvPr id="6" name="Curved Connector 5"/>
          <p:cNvCxnSpPr>
            <a:endCxn id="7" idx="0"/>
          </p:cNvCxnSpPr>
          <p:nvPr/>
        </p:nvCxnSpPr>
        <p:spPr>
          <a:xfrm>
            <a:off x="6575735" y="4348538"/>
            <a:ext cx="815225" cy="236114"/>
          </a:xfrm>
          <a:prstGeom prst="curvedConnector2">
            <a:avLst/>
          </a:prstGeom>
          <a:ln w="127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3409010" y="4635453"/>
            <a:ext cx="889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417477" y="4853556"/>
            <a:ext cx="889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832708" y="5075720"/>
            <a:ext cx="889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832708" y="5295853"/>
            <a:ext cx="889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832708" y="5493780"/>
            <a:ext cx="889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832708" y="5727653"/>
            <a:ext cx="889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717265" y="5843083"/>
            <a:ext cx="8055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 within 10% error margin; Significant different with 95% confidence </a:t>
            </a:r>
            <a:r>
              <a:rPr lang="en-US"/>
              <a:t>(paired t-test)</a:t>
            </a:r>
          </a:p>
        </p:txBody>
      </p:sp>
    </p:spTree>
    <p:extLst>
      <p:ext uri="{BB962C8B-B14F-4D97-AF65-F5344CB8AC3E}">
        <p14:creationId xmlns:p14="http://schemas.microsoft.com/office/powerpoint/2010/main" val="4143580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447B3-2AF7-1840-BF4A-057E40BED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000000"/>
                </a:solidFill>
              </a:rPr>
              <a:t>Experiment &amp; Result – I (Cont’d) 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152650" y="365127"/>
            <a:ext cx="8219017" cy="80375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 dirty="0">
              <a:solidFill>
                <a:srgbClr val="000000"/>
              </a:solidFill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06070"/>
            <a:ext cx="5287534" cy="4351338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821" y="1755090"/>
            <a:ext cx="4689979" cy="420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8231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7C7F9-5C51-354D-B8D6-5A016ED82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000000"/>
                </a:solidFill>
              </a:rPr>
              <a:t>Experiment &amp; Result – II </a:t>
            </a:r>
            <a:endParaRPr lang="en-US" dirty="0"/>
          </a:p>
        </p:txBody>
      </p:sp>
      <p:sp>
        <p:nvSpPr>
          <p:cNvPr id="4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  <a:buClr>
                <a:schemeClr val="tx1"/>
              </a:buClr>
              <a:buNone/>
            </a:pPr>
            <a:r>
              <a:rPr lang="en-US" altLang="zh-CN" sz="2400" dirty="0">
                <a:solidFill>
                  <a:srgbClr val="000000"/>
                </a:solidFill>
              </a:rPr>
              <a:t>Predicting PM</a:t>
            </a:r>
            <a:r>
              <a:rPr lang="en-US" altLang="zh-CN" sz="2400" baseline="-25000" dirty="0">
                <a:solidFill>
                  <a:srgbClr val="000000"/>
                </a:solidFill>
              </a:rPr>
              <a:t>2.5</a:t>
            </a:r>
            <a:r>
              <a:rPr lang="en-US" altLang="zh-CN" sz="2400" dirty="0">
                <a:solidFill>
                  <a:srgbClr val="000000"/>
                </a:solidFill>
              </a:rPr>
              <a:t> AQIs </a:t>
            </a:r>
            <a:r>
              <a:rPr lang="en-US" altLang="zh-CN" sz="2400" dirty="0">
                <a:solidFill>
                  <a:srgbClr val="990000"/>
                </a:solidFill>
              </a:rPr>
              <a:t>at a fine scale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6983308" y="1690688"/>
            <a:ext cx="3913292" cy="4895535"/>
            <a:chOff x="838200" y="1690688"/>
            <a:chExt cx="3675689" cy="5055902"/>
          </a:xfrm>
        </p:grpSpPr>
        <p:grpSp>
          <p:nvGrpSpPr>
            <p:cNvPr id="33" name="Group 32"/>
            <p:cNvGrpSpPr/>
            <p:nvPr/>
          </p:nvGrpSpPr>
          <p:grpSpPr>
            <a:xfrm>
              <a:off x="843480" y="1690688"/>
              <a:ext cx="3670409" cy="2523557"/>
              <a:chOff x="3496202" y="18297"/>
              <a:chExt cx="4535802" cy="3118550"/>
            </a:xfrm>
          </p:grpSpPr>
          <p:pic>
            <p:nvPicPr>
              <p:cNvPr id="39" name="Picture 38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96202" y="48861"/>
                <a:ext cx="2190404" cy="2834640"/>
              </a:xfrm>
              <a:prstGeom prst="rect">
                <a:avLst/>
              </a:prstGeom>
            </p:spPr>
          </p:pic>
          <p:sp>
            <p:nvSpPr>
              <p:cNvPr id="40" name="TextBox 39"/>
              <p:cNvSpPr txBox="1"/>
              <p:nvPr/>
            </p:nvSpPr>
            <p:spPr>
              <a:xfrm>
                <a:off x="4246993" y="2856975"/>
                <a:ext cx="688822" cy="2798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sz="825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 2016</a:t>
                </a:r>
                <a:endParaRPr lang="en-US" sz="825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12590" y="18297"/>
                <a:ext cx="2219414" cy="2879164"/>
              </a:xfrm>
              <a:prstGeom prst="rect">
                <a:avLst/>
              </a:prstGeom>
            </p:spPr>
          </p:pic>
          <p:sp>
            <p:nvSpPr>
              <p:cNvPr id="42" name="TextBox 41"/>
              <p:cNvSpPr txBox="1"/>
              <p:nvPr/>
            </p:nvSpPr>
            <p:spPr>
              <a:xfrm>
                <a:off x="6536615" y="2856975"/>
                <a:ext cx="688822" cy="2798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25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 2016</a:t>
                </a:r>
                <a:endParaRPr lang="en-US" sz="825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838200" y="4199468"/>
              <a:ext cx="3675689" cy="2547122"/>
              <a:chOff x="3550982" y="3118586"/>
              <a:chExt cx="4431515" cy="3070882"/>
            </a:xfrm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50982" y="3162951"/>
                <a:ext cx="2135624" cy="2763748"/>
              </a:xfrm>
              <a:prstGeom prst="rect">
                <a:avLst/>
              </a:prstGeom>
            </p:spPr>
          </p:pic>
          <p:sp>
            <p:nvSpPr>
              <p:cNvPr id="36" name="TextBox 35"/>
              <p:cNvSpPr txBox="1"/>
              <p:nvPr/>
            </p:nvSpPr>
            <p:spPr>
              <a:xfrm>
                <a:off x="4273988" y="5916424"/>
                <a:ext cx="639343" cy="2730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25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Jan 2017</a:t>
                </a:r>
                <a:endParaRPr lang="en-US" sz="825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812591" y="3118586"/>
                <a:ext cx="2169906" cy="2808114"/>
              </a:xfrm>
              <a:prstGeom prst="rect">
                <a:avLst/>
              </a:prstGeom>
            </p:spPr>
          </p:pic>
          <p:sp>
            <p:nvSpPr>
              <p:cNvPr id="38" name="TextBox 37"/>
              <p:cNvSpPr txBox="1"/>
              <p:nvPr/>
            </p:nvSpPr>
            <p:spPr>
              <a:xfrm>
                <a:off x="6552739" y="5916424"/>
                <a:ext cx="639343" cy="2730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25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Jan 2017</a:t>
                </a:r>
                <a:endParaRPr lang="en-US" sz="825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93" y="2393435"/>
            <a:ext cx="4656479" cy="3215718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7393022" y="1416640"/>
            <a:ext cx="12119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000000"/>
                </a:solidFill>
              </a:rPr>
              <a:t>Geo-context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676563" y="1411400"/>
            <a:ext cx="5441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000000"/>
                </a:solidFill>
              </a:rPr>
              <a:t>IDW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50" name="Title 1"/>
          <p:cNvSpPr txBox="1">
            <a:spLocks/>
          </p:cNvSpPr>
          <p:nvPr/>
        </p:nvSpPr>
        <p:spPr>
          <a:xfrm>
            <a:off x="2152650" y="365127"/>
            <a:ext cx="8219017" cy="80375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3049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7C7F9-5C51-354D-B8D6-5A016ED82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000000"/>
                </a:solidFill>
              </a:rPr>
              <a:t>Experiment &amp; Result – II </a:t>
            </a:r>
            <a:endParaRPr lang="en-US" dirty="0"/>
          </a:p>
        </p:txBody>
      </p:sp>
      <p:sp>
        <p:nvSpPr>
          <p:cNvPr id="4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  <a:buClr>
                <a:schemeClr val="tx1"/>
              </a:buClr>
              <a:buNone/>
            </a:pPr>
            <a:r>
              <a:rPr lang="en-US" altLang="zh-CN" sz="2400" dirty="0">
                <a:solidFill>
                  <a:srgbClr val="000000"/>
                </a:solidFill>
              </a:rPr>
              <a:t>Predicting PM</a:t>
            </a:r>
            <a:r>
              <a:rPr lang="en-US" altLang="zh-CN" sz="2400" baseline="-25000" dirty="0">
                <a:solidFill>
                  <a:srgbClr val="000000"/>
                </a:solidFill>
              </a:rPr>
              <a:t>2.5</a:t>
            </a:r>
            <a:r>
              <a:rPr lang="en-US" altLang="zh-CN" sz="2400" dirty="0">
                <a:solidFill>
                  <a:srgbClr val="000000"/>
                </a:solidFill>
              </a:rPr>
              <a:t> AQIs </a:t>
            </a:r>
            <a:r>
              <a:rPr lang="en-US" altLang="zh-CN" sz="2400" dirty="0">
                <a:solidFill>
                  <a:srgbClr val="990000"/>
                </a:solidFill>
              </a:rPr>
              <a:t>at a fine scale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6983308" y="1690688"/>
            <a:ext cx="3913292" cy="4895535"/>
            <a:chOff x="838200" y="1690688"/>
            <a:chExt cx="3675689" cy="5055902"/>
          </a:xfrm>
        </p:grpSpPr>
        <p:grpSp>
          <p:nvGrpSpPr>
            <p:cNvPr id="33" name="Group 32"/>
            <p:cNvGrpSpPr/>
            <p:nvPr/>
          </p:nvGrpSpPr>
          <p:grpSpPr>
            <a:xfrm>
              <a:off x="843480" y="1690688"/>
              <a:ext cx="3670409" cy="2523557"/>
              <a:chOff x="3496202" y="18297"/>
              <a:chExt cx="4535802" cy="3118550"/>
            </a:xfrm>
          </p:grpSpPr>
          <p:pic>
            <p:nvPicPr>
              <p:cNvPr id="39" name="Picture 38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96202" y="48861"/>
                <a:ext cx="2190404" cy="2834640"/>
              </a:xfrm>
              <a:prstGeom prst="rect">
                <a:avLst/>
              </a:prstGeom>
            </p:spPr>
          </p:pic>
          <p:sp>
            <p:nvSpPr>
              <p:cNvPr id="40" name="TextBox 39"/>
              <p:cNvSpPr txBox="1"/>
              <p:nvPr/>
            </p:nvSpPr>
            <p:spPr>
              <a:xfrm>
                <a:off x="4246993" y="2856975"/>
                <a:ext cx="688822" cy="2798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sz="825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 2016</a:t>
                </a:r>
                <a:endParaRPr lang="en-US" sz="825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12590" y="18297"/>
                <a:ext cx="2219414" cy="2879164"/>
              </a:xfrm>
              <a:prstGeom prst="rect">
                <a:avLst/>
              </a:prstGeom>
            </p:spPr>
          </p:pic>
          <p:sp>
            <p:nvSpPr>
              <p:cNvPr id="42" name="TextBox 41"/>
              <p:cNvSpPr txBox="1"/>
              <p:nvPr/>
            </p:nvSpPr>
            <p:spPr>
              <a:xfrm>
                <a:off x="6536615" y="2856975"/>
                <a:ext cx="688822" cy="2798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25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 2016</a:t>
                </a:r>
                <a:endParaRPr lang="en-US" sz="825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838200" y="4199468"/>
              <a:ext cx="3675689" cy="2547122"/>
              <a:chOff x="3550982" y="3118586"/>
              <a:chExt cx="4431515" cy="3070882"/>
            </a:xfrm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50982" y="3162951"/>
                <a:ext cx="2135624" cy="2763748"/>
              </a:xfrm>
              <a:prstGeom prst="rect">
                <a:avLst/>
              </a:prstGeom>
            </p:spPr>
          </p:pic>
          <p:sp>
            <p:nvSpPr>
              <p:cNvPr id="36" name="TextBox 35"/>
              <p:cNvSpPr txBox="1"/>
              <p:nvPr/>
            </p:nvSpPr>
            <p:spPr>
              <a:xfrm>
                <a:off x="4273988" y="5916424"/>
                <a:ext cx="639343" cy="2730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25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Jan 2017</a:t>
                </a:r>
                <a:endParaRPr lang="en-US" sz="825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812591" y="3118586"/>
                <a:ext cx="2169906" cy="2808114"/>
              </a:xfrm>
              <a:prstGeom prst="rect">
                <a:avLst/>
              </a:prstGeom>
            </p:spPr>
          </p:pic>
          <p:sp>
            <p:nvSpPr>
              <p:cNvPr id="38" name="TextBox 37"/>
              <p:cNvSpPr txBox="1"/>
              <p:nvPr/>
            </p:nvSpPr>
            <p:spPr>
              <a:xfrm>
                <a:off x="6552739" y="5916424"/>
                <a:ext cx="639343" cy="2730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25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Jan 2017</a:t>
                </a:r>
                <a:endParaRPr lang="en-US" sz="825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93" y="2393435"/>
            <a:ext cx="4656479" cy="3215718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7393022" y="1416640"/>
            <a:ext cx="12119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000000"/>
                </a:solidFill>
              </a:rPr>
              <a:t>Geo-context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676563" y="1411400"/>
            <a:ext cx="5441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000000"/>
                </a:solidFill>
              </a:rPr>
              <a:t>IDW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50" name="Title 1"/>
          <p:cNvSpPr txBox="1">
            <a:spLocks/>
          </p:cNvSpPr>
          <p:nvPr/>
        </p:nvSpPr>
        <p:spPr>
          <a:xfrm>
            <a:off x="2152650" y="365127"/>
            <a:ext cx="8219017" cy="80375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 dirty="0">
              <a:solidFill>
                <a:srgbClr val="00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08CA47C-BD58-0141-AC18-EA26D0AC22EF}"/>
              </a:ext>
            </a:extLst>
          </p:cNvPr>
          <p:cNvSpPr/>
          <p:nvPr/>
        </p:nvSpPr>
        <p:spPr>
          <a:xfrm>
            <a:off x="1095626" y="3030666"/>
            <a:ext cx="4726635" cy="197436"/>
          </a:xfrm>
          <a:prstGeom prst="rect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126E3F6-4E1D-2542-8B9A-E86209C780FB}"/>
              </a:ext>
            </a:extLst>
          </p:cNvPr>
          <p:cNvSpPr/>
          <p:nvPr/>
        </p:nvSpPr>
        <p:spPr>
          <a:xfrm>
            <a:off x="1095626" y="3429000"/>
            <a:ext cx="4726635" cy="197436"/>
          </a:xfrm>
          <a:prstGeom prst="rect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7009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7C7F9-5C51-354D-B8D6-5A016ED82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000000"/>
                </a:solidFill>
              </a:rPr>
              <a:t>Experiment &amp; Result – II </a:t>
            </a:r>
            <a:endParaRPr lang="en-US" dirty="0"/>
          </a:p>
        </p:txBody>
      </p:sp>
      <p:sp>
        <p:nvSpPr>
          <p:cNvPr id="4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  <a:buClr>
                <a:schemeClr val="tx1"/>
              </a:buClr>
              <a:buNone/>
            </a:pPr>
            <a:r>
              <a:rPr lang="en-US" altLang="zh-CN" sz="2400" dirty="0">
                <a:solidFill>
                  <a:srgbClr val="000000"/>
                </a:solidFill>
              </a:rPr>
              <a:t>Predicting PM</a:t>
            </a:r>
            <a:r>
              <a:rPr lang="en-US" altLang="zh-CN" sz="2400" baseline="-25000" dirty="0">
                <a:solidFill>
                  <a:srgbClr val="000000"/>
                </a:solidFill>
              </a:rPr>
              <a:t>2.5</a:t>
            </a:r>
            <a:r>
              <a:rPr lang="en-US" altLang="zh-CN" sz="2400" dirty="0">
                <a:solidFill>
                  <a:srgbClr val="000000"/>
                </a:solidFill>
              </a:rPr>
              <a:t> AQIs </a:t>
            </a:r>
            <a:r>
              <a:rPr lang="en-US" altLang="zh-CN" sz="2400" dirty="0">
                <a:solidFill>
                  <a:srgbClr val="990000"/>
                </a:solidFill>
              </a:rPr>
              <a:t>at a fine scale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6983308" y="1690688"/>
            <a:ext cx="3913292" cy="4895535"/>
            <a:chOff x="838200" y="1690688"/>
            <a:chExt cx="3675689" cy="5055902"/>
          </a:xfrm>
        </p:grpSpPr>
        <p:grpSp>
          <p:nvGrpSpPr>
            <p:cNvPr id="33" name="Group 32"/>
            <p:cNvGrpSpPr/>
            <p:nvPr/>
          </p:nvGrpSpPr>
          <p:grpSpPr>
            <a:xfrm>
              <a:off x="843480" y="1690688"/>
              <a:ext cx="3670409" cy="2523557"/>
              <a:chOff x="3496202" y="18297"/>
              <a:chExt cx="4535802" cy="3118550"/>
            </a:xfrm>
          </p:grpSpPr>
          <p:pic>
            <p:nvPicPr>
              <p:cNvPr id="39" name="Picture 38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96202" y="48861"/>
                <a:ext cx="2190404" cy="2834640"/>
              </a:xfrm>
              <a:prstGeom prst="rect">
                <a:avLst/>
              </a:prstGeom>
            </p:spPr>
          </p:pic>
          <p:sp>
            <p:nvSpPr>
              <p:cNvPr id="40" name="TextBox 39"/>
              <p:cNvSpPr txBox="1"/>
              <p:nvPr/>
            </p:nvSpPr>
            <p:spPr>
              <a:xfrm>
                <a:off x="4246993" y="2856975"/>
                <a:ext cx="688822" cy="2798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sz="825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 2016</a:t>
                </a:r>
                <a:endParaRPr lang="en-US" sz="825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12590" y="18297"/>
                <a:ext cx="2219414" cy="2879164"/>
              </a:xfrm>
              <a:prstGeom prst="rect">
                <a:avLst/>
              </a:prstGeom>
            </p:spPr>
          </p:pic>
          <p:sp>
            <p:nvSpPr>
              <p:cNvPr id="42" name="TextBox 41"/>
              <p:cNvSpPr txBox="1"/>
              <p:nvPr/>
            </p:nvSpPr>
            <p:spPr>
              <a:xfrm>
                <a:off x="6536615" y="2856975"/>
                <a:ext cx="688822" cy="2798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25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 2016</a:t>
                </a:r>
                <a:endParaRPr lang="en-US" sz="825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838200" y="4199468"/>
              <a:ext cx="3675689" cy="2547122"/>
              <a:chOff x="3550982" y="3118586"/>
              <a:chExt cx="4431515" cy="3070882"/>
            </a:xfrm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50982" y="3162951"/>
                <a:ext cx="2135624" cy="2763748"/>
              </a:xfrm>
              <a:prstGeom prst="rect">
                <a:avLst/>
              </a:prstGeom>
            </p:spPr>
          </p:pic>
          <p:sp>
            <p:nvSpPr>
              <p:cNvPr id="36" name="TextBox 35"/>
              <p:cNvSpPr txBox="1"/>
              <p:nvPr/>
            </p:nvSpPr>
            <p:spPr>
              <a:xfrm>
                <a:off x="4273988" y="5916424"/>
                <a:ext cx="639343" cy="2730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25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Jan 2017</a:t>
                </a:r>
                <a:endParaRPr lang="en-US" sz="825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812591" y="3118586"/>
                <a:ext cx="2169906" cy="2808114"/>
              </a:xfrm>
              <a:prstGeom prst="rect">
                <a:avLst/>
              </a:prstGeom>
            </p:spPr>
          </p:pic>
          <p:sp>
            <p:nvSpPr>
              <p:cNvPr id="38" name="TextBox 37"/>
              <p:cNvSpPr txBox="1"/>
              <p:nvPr/>
            </p:nvSpPr>
            <p:spPr>
              <a:xfrm>
                <a:off x="6552739" y="5916424"/>
                <a:ext cx="639343" cy="2730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25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Jan 2017</a:t>
                </a:r>
                <a:endParaRPr lang="en-US" sz="825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93" y="2393435"/>
            <a:ext cx="4656479" cy="3215718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7393022" y="1416640"/>
            <a:ext cx="12119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000000"/>
                </a:solidFill>
              </a:rPr>
              <a:t>Geo-context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676563" y="1411400"/>
            <a:ext cx="5441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000000"/>
                </a:solidFill>
              </a:rPr>
              <a:t>IDW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50" name="Title 1"/>
          <p:cNvSpPr txBox="1">
            <a:spLocks/>
          </p:cNvSpPr>
          <p:nvPr/>
        </p:nvSpPr>
        <p:spPr>
          <a:xfrm>
            <a:off x="2152650" y="365127"/>
            <a:ext cx="8219017" cy="80375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 dirty="0">
              <a:solidFill>
                <a:srgbClr val="00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A38C53F-AAC0-8443-A604-440398AC78F3}"/>
              </a:ext>
            </a:extLst>
          </p:cNvPr>
          <p:cNvSpPr/>
          <p:nvPr/>
        </p:nvSpPr>
        <p:spPr>
          <a:xfrm>
            <a:off x="984177" y="2673345"/>
            <a:ext cx="4726635" cy="358965"/>
          </a:xfrm>
          <a:prstGeom prst="rect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570BA27-AA91-1343-8254-3B02DBA6D2E7}"/>
              </a:ext>
            </a:extLst>
          </p:cNvPr>
          <p:cNvSpPr/>
          <p:nvPr/>
        </p:nvSpPr>
        <p:spPr>
          <a:xfrm>
            <a:off x="976893" y="3231564"/>
            <a:ext cx="4726635" cy="197436"/>
          </a:xfrm>
          <a:prstGeom prst="rect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5331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72311-DB82-794D-8877-CD4D8DCB8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Air Pollutant: PM</a:t>
            </a:r>
            <a:r>
              <a:rPr lang="en-US" baseline="-25000" dirty="0">
                <a:solidFill>
                  <a:srgbClr val="000000"/>
                </a:solidFill>
              </a:rPr>
              <a:t>2.5</a:t>
            </a:r>
            <a:r>
              <a:rPr lang="en-US" dirty="0">
                <a:solidFill>
                  <a:srgbClr val="000000"/>
                </a:solidFill>
              </a:rPr>
              <a:t> and PM</a:t>
            </a:r>
            <a:r>
              <a:rPr lang="en-US" baseline="-25000" dirty="0">
                <a:solidFill>
                  <a:srgbClr val="000000"/>
                </a:solidFill>
              </a:rPr>
              <a:t>10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0724C7-FAFF-8F4F-8206-CBE5D780F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137E7-F180-D043-87BE-208C74AB267C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0EDB5F-1115-5748-AFEB-391993C83082}"/>
              </a:ext>
            </a:extLst>
          </p:cNvPr>
          <p:cNvSpPr/>
          <p:nvPr/>
        </p:nvSpPr>
        <p:spPr>
          <a:xfrm>
            <a:off x="1889664" y="2770605"/>
            <a:ext cx="31014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212121"/>
                </a:solidFill>
                <a:latin typeface="Source Sans Pro"/>
              </a:rPr>
              <a:t>PM</a:t>
            </a:r>
            <a:r>
              <a:rPr lang="en-US" b="1" baseline="-25000" dirty="0">
                <a:solidFill>
                  <a:srgbClr val="212121"/>
                </a:solidFill>
                <a:latin typeface="Source Sans Pro"/>
              </a:rPr>
              <a:t>2.5</a:t>
            </a:r>
            <a:r>
              <a:rPr lang="en-US" dirty="0">
                <a:solidFill>
                  <a:srgbClr val="212121"/>
                </a:solidFill>
                <a:latin typeface="Source Sans Pro"/>
              </a:rPr>
              <a:t> : fine inhalable particles, with diameters that are generally 2.5 micrometers and smaller</a:t>
            </a: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F5F63B-74EA-EE40-A64F-49876450DC24}"/>
              </a:ext>
            </a:extLst>
          </p:cNvPr>
          <p:cNvSpPr/>
          <p:nvPr/>
        </p:nvSpPr>
        <p:spPr>
          <a:xfrm>
            <a:off x="1893860" y="4117306"/>
            <a:ext cx="29713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United States Environmental Protection Agency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C6FD67-D061-584F-8AED-F007387E53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1156" y="1942561"/>
            <a:ext cx="5549221" cy="416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4618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FE2AD-C376-CF4B-B6A5-C7B14EA96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Related Work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152650" y="365127"/>
            <a:ext cx="7886700" cy="65087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 dirty="0">
              <a:solidFill>
                <a:srgbClr val="000000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1208939"/>
              </p:ext>
            </p:extLst>
          </p:nvPr>
        </p:nvGraphicFramePr>
        <p:xfrm>
          <a:off x="1098158" y="1795779"/>
          <a:ext cx="9995683" cy="42974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5503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649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803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3714"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</a:rPr>
                        <a:t>Limitations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</a:rPr>
                        <a:t>Advantages of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</a:rPr>
                        <a:t>our method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3714">
                <a:tc rowSpan="2"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solidFill>
                            <a:srgbClr val="000000"/>
                          </a:solidFill>
                        </a:rPr>
                        <a:t>Spatial interpolation methods, e.g., IDW and Kriging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</a:rPr>
                        <a:t>Not considering neighborhood characteristic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</a:rPr>
                        <a:t>With neighboring geographic features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3714">
                <a:tc vMerge="1">
                  <a:txBody>
                    <a:bodyPr/>
                    <a:lstStyle/>
                    <a:p>
                      <a:endParaRPr lang="en-US" sz="18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Cannot generate </a:t>
                      </a:r>
                      <a:r>
                        <a:rPr lang="en-US" altLang="zh-CN" dirty="0">
                          <a:solidFill>
                            <a:srgbClr val="000000"/>
                          </a:solidFill>
                        </a:rPr>
                        <a:t>a fine scale</a:t>
                      </a:r>
                      <a:r>
                        <a:rPr lang="en-US" altLang="zh-CN" baseline="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result with sparse monitoring stations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</a:rPr>
                        <a:t>Can generate accurate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</a:rPr>
                        <a:t> result in a fine scale</a:t>
                      </a:r>
                      <a:endParaRPr lang="en-US" sz="180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4815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</a:rPr>
                        <a:t>Dispersion models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Require detailed data (e.g., building heights and distance between neighboring buildings)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</a:rPr>
                        <a:t>Use easily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</a:rPr>
                        <a:t> accessible 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</a:rPr>
                        <a:t>datasets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</a:rPr>
                        <a:t> (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</a:rPr>
                        <a:t>OpenStreetMap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en-US" sz="180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4815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</a:rPr>
                        <a:t>Land-use regression (LUR) methods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</a:rPr>
                        <a:t>(e.g., Hoek (2008))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Rely on expert-selected predictors, including types and spatial radii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rgbClr val="000000"/>
                          </a:solidFill>
                        </a:rPr>
                        <a:t>Expert-free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</a:rPr>
                        <a:t> feature selection</a:t>
                      </a:r>
                      <a:endParaRPr lang="en-US" sz="180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85948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06FAA-CF36-B646-AF2A-CF732B4E6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718717" cy="4351338"/>
          </a:xfrm>
        </p:spPr>
        <p:txBody>
          <a:bodyPr/>
          <a:lstStyle/>
          <a:p>
            <a:pPr>
              <a:spcBef>
                <a:spcPts val="450"/>
              </a:spcBef>
              <a:spcAft>
                <a:spcPts val="450"/>
              </a:spcAft>
              <a:buClr>
                <a:srgbClr val="000000"/>
              </a:buClr>
              <a:buFont typeface="Arial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A spatial data mining approach to build an accurate model to predict PM</a:t>
            </a:r>
            <a:r>
              <a:rPr lang="en-US" sz="2400" baseline="-25000" dirty="0">
                <a:solidFill>
                  <a:srgbClr val="000000"/>
                </a:solidFill>
              </a:rPr>
              <a:t>2.5</a:t>
            </a:r>
            <a:r>
              <a:rPr lang="en-US" sz="2400" dirty="0">
                <a:solidFill>
                  <a:srgbClr val="000000"/>
                </a:solidFill>
              </a:rPr>
              <a:t> concentrations</a:t>
            </a:r>
            <a:r>
              <a:rPr lang="zh-CN" altLang="en-US" sz="2400" dirty="0">
                <a:solidFill>
                  <a:srgbClr val="000000"/>
                </a:solidFill>
              </a:rPr>
              <a:t> </a:t>
            </a:r>
            <a:r>
              <a:rPr lang="en-US" altLang="zh-CN" sz="2400" dirty="0"/>
              <a:t>at</a:t>
            </a:r>
            <a:r>
              <a:rPr lang="zh-CN" altLang="en-US" sz="2400" dirty="0"/>
              <a:t> </a:t>
            </a:r>
            <a:r>
              <a:rPr lang="en-US" altLang="zh-CN" sz="2400" dirty="0"/>
              <a:t>a fine scale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000000"/>
                </a:solidFill>
              </a:rPr>
              <a:t>by</a:t>
            </a:r>
          </a:p>
          <a:p>
            <a:pPr>
              <a:spcBef>
                <a:spcPts val="450"/>
              </a:spcBef>
              <a:spcAft>
                <a:spcPts val="450"/>
              </a:spcAft>
              <a:buClr>
                <a:srgbClr val="000000"/>
              </a:buClr>
              <a:buFont typeface="Arial" charset="0"/>
              <a:buChar char="•"/>
            </a:pPr>
            <a:r>
              <a:rPr lang="en-US" sz="2400" dirty="0">
                <a:solidFill>
                  <a:srgbClr val="990000"/>
                </a:solidFill>
              </a:rPr>
              <a:t>Automated selection of important geographic features </a:t>
            </a:r>
            <a:r>
              <a:rPr lang="en-US" sz="2400" dirty="0">
                <a:solidFill>
                  <a:srgbClr val="000000"/>
                </a:solidFill>
              </a:rPr>
              <a:t>without using expert knowledge.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290" y="1690688"/>
            <a:ext cx="4056167" cy="4936079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152650" y="365127"/>
            <a:ext cx="7886700" cy="65087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 dirty="0">
              <a:solidFill>
                <a:srgbClr val="0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C24CEB-C5EB-9941-AFA6-D4E9B61A042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047" y="4299975"/>
            <a:ext cx="1455519" cy="14555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BEE9F5-7F92-E24B-B375-12FDC8AA7B7F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745" y="4384754"/>
            <a:ext cx="1476456" cy="14764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6DCD9C-17C9-2243-AB6E-401CBCDD77E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014" y="4387525"/>
            <a:ext cx="1455519" cy="14555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3D88E4-EC61-4746-A063-84826A379456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712" y="4535531"/>
            <a:ext cx="1476456" cy="14764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AC0C43E-B79A-EB4B-AA68-94BD2988A52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981" y="4538302"/>
            <a:ext cx="1455519" cy="14555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D1B4A2C-C666-C141-8118-86100F7332E6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010" y="4643873"/>
            <a:ext cx="1476456" cy="14764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D77623F-C3BB-AA43-AEDC-D209CEF21E6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279" y="4646644"/>
            <a:ext cx="1455519" cy="14555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8034996-C25A-3B4D-9D68-84B40DDA2818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608" y="4787543"/>
            <a:ext cx="1476456" cy="14764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DFE187D-8692-FF40-89C7-5A3FB207B37E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877" y="4790314"/>
            <a:ext cx="1455519" cy="1455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8308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000000"/>
                </a:solidFill>
              </a:rPr>
              <a:t>Additionally, Air Quality Forecasting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Goal</a:t>
            </a:r>
          </a:p>
          <a:p>
            <a:pPr marL="0" indent="0">
              <a:spcBef>
                <a:spcPts val="300"/>
              </a:spcBef>
              <a:spcAft>
                <a:spcPts val="900"/>
              </a:spcAft>
              <a:buNone/>
            </a:pPr>
            <a:r>
              <a:rPr lang="en-US" sz="2400" b="1" dirty="0"/>
              <a:t>	</a:t>
            </a:r>
            <a:r>
              <a:rPr lang="en-US" sz="2000" dirty="0">
                <a:solidFill>
                  <a:srgbClr val="000000"/>
                </a:solidFill>
              </a:rPr>
              <a:t>Build a general approach for </a:t>
            </a:r>
            <a:r>
              <a:rPr lang="en-US" sz="2000" b="1" dirty="0">
                <a:solidFill>
                  <a:srgbClr val="000000"/>
                </a:solidFill>
              </a:rPr>
              <a:t>location-dependent time-series data</a:t>
            </a:r>
            <a:r>
              <a:rPr lang="zh-Hans" altLang="en-US" sz="2000" b="1" dirty="0">
                <a:solidFill>
                  <a:srgbClr val="000000"/>
                </a:solidFill>
              </a:rPr>
              <a:t> </a:t>
            </a:r>
            <a:r>
              <a:rPr lang="en-US" altLang="zh-Hans" sz="2000" dirty="0">
                <a:solidFill>
                  <a:srgbClr val="000000"/>
                </a:solidFill>
              </a:rPr>
              <a:t>forecasting</a:t>
            </a:r>
            <a:endParaRPr lang="en-US" sz="24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2400" b="1" dirty="0"/>
              <a:t>Challenges: 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2400" b="1" dirty="0"/>
              <a:t>	</a:t>
            </a:r>
            <a:r>
              <a:rPr lang="en-US" sz="2000" dirty="0">
                <a:solidFill>
                  <a:srgbClr val="000000"/>
                </a:solidFill>
              </a:rPr>
              <a:t>Existing approaches do not handle spatial correlation well</a:t>
            </a:r>
            <a:endParaRPr lang="en-US" sz="2400" dirty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dirty="0">
                <a:solidFill>
                  <a:srgbClr val="000000"/>
                </a:solidFill>
              </a:rPr>
              <a:t>	e.g., Auto-Regression Integrated Moving Average (ARIMA), Kalman filtering,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dirty="0">
                <a:solidFill>
                  <a:srgbClr val="000000"/>
                </a:solidFill>
              </a:rPr>
              <a:t>                 Artificial Neural Network (ANN)</a:t>
            </a:r>
            <a:endParaRPr lang="en-US" sz="24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2400" b="1" dirty="0"/>
              <a:t>Our approach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sz="2000" dirty="0">
                <a:solidFill>
                  <a:srgbClr val="000000"/>
                </a:solidFill>
              </a:rPr>
              <a:t>We are building a Diffusion Convolutional Recurrent Neural Network for forecasting location-dependent time series data.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en-US" sz="2000" dirty="0">
                <a:solidFill>
                  <a:srgbClr val="000000"/>
                </a:solidFill>
              </a:rPr>
              <a:t>Continuously forecasting air quality index (AQI) in next 24 hours at a fine scale using data on the PRISMS-DSCIC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18C9B4-69A2-4A44-8919-04874A6BE421}"/>
              </a:ext>
            </a:extLst>
          </p:cNvPr>
          <p:cNvSpPr txBox="1"/>
          <p:nvPr/>
        </p:nvSpPr>
        <p:spPr>
          <a:xfrm>
            <a:off x="-6626" y="6457890"/>
            <a:ext cx="102969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Lin, Y., Mago, N., Gao, Y., Li, Y., Chiang, Y.-Y., Shahabi, C., and </a:t>
            </a:r>
            <a:r>
              <a:rPr lang="en-US" sz="1000" dirty="0" err="1"/>
              <a:t>Ambite</a:t>
            </a:r>
            <a:r>
              <a:rPr lang="en-US" sz="1000" dirty="0"/>
              <a:t>, J. L. (November 2018). Exploiting Spatiotemporal Patterns for Accurate Air Quality Forecasting using Deep Learning. In </a:t>
            </a:r>
            <a:r>
              <a:rPr lang="en-US" sz="1000" i="1" dirty="0"/>
              <a:t>Proceedings of the 26th ACM SIGSPATIAL International Conference on Advances in Geographic Information Systems</a:t>
            </a:r>
            <a:r>
              <a:rPr lang="en-US" sz="1000" dirty="0"/>
              <a:t>, pp. 359 – 368, Seattle, WA, USA</a:t>
            </a:r>
          </a:p>
        </p:txBody>
      </p:sp>
    </p:spTree>
    <p:extLst>
      <p:ext uri="{BB962C8B-B14F-4D97-AF65-F5344CB8AC3E}">
        <p14:creationId xmlns:p14="http://schemas.microsoft.com/office/powerpoint/2010/main" val="8010984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4FC96-0375-1243-9843-3391CB54D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000000"/>
                </a:solidFill>
              </a:rPr>
              <a:t>DCRNN – Diffusion Convolutional Recurrent Neural Network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92C23B-A9BC-494B-A301-F2E5B2F7B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5626" y="4206327"/>
            <a:ext cx="5706852" cy="25269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6F6BC8-66E8-F240-B871-62D89E190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440" y="1699271"/>
            <a:ext cx="1078548" cy="12218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F03508-3D55-2745-8AFA-8E8AF61C3D50}"/>
              </a:ext>
            </a:extLst>
          </p:cNvPr>
          <p:cNvSpPr txBox="1"/>
          <p:nvPr/>
        </p:nvSpPr>
        <p:spPr>
          <a:xfrm>
            <a:off x="1851190" y="3080430"/>
            <a:ext cx="44322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Spatial Dependency Modeling</a:t>
            </a:r>
          </a:p>
          <a:p>
            <a:pPr marL="285750" indent="-285750">
              <a:buFontTx/>
              <a:buChar char="-"/>
            </a:pPr>
            <a:r>
              <a:rPr lang="en-US" altLang="zh-Hans" dirty="0">
                <a:solidFill>
                  <a:srgbClr val="000000"/>
                </a:solidFill>
              </a:rPr>
              <a:t>Use diffusion convolution</a:t>
            </a:r>
            <a:r>
              <a:rPr lang="zh-Hans" altLang="en-US" dirty="0">
                <a:solidFill>
                  <a:srgbClr val="000000"/>
                </a:solidFill>
              </a:rPr>
              <a:t> </a:t>
            </a:r>
            <a:r>
              <a:rPr lang="en-US" altLang="zh-Hans" dirty="0">
                <a:solidFill>
                  <a:srgbClr val="000000"/>
                </a:solidFill>
              </a:rPr>
              <a:t>to learn a function that maps historical graph signal to future graph signal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AFD0080-5E65-1348-8F8F-73123DAA2717}"/>
              </a:ext>
            </a:extLst>
          </p:cNvPr>
          <p:cNvSpPr txBox="1"/>
          <p:nvPr/>
        </p:nvSpPr>
        <p:spPr>
          <a:xfrm>
            <a:off x="6283482" y="3080430"/>
            <a:ext cx="3502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Temporal Dependency Modeling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0000"/>
                </a:solidFill>
              </a:rPr>
              <a:t>Use Recurrent Neural Networks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935041-992E-5D42-BB21-7CEE5CCBDE4E}"/>
              </a:ext>
            </a:extLst>
          </p:cNvPr>
          <p:cNvSpPr txBox="1"/>
          <p:nvPr/>
        </p:nvSpPr>
        <p:spPr>
          <a:xfrm>
            <a:off x="2970029" y="1734902"/>
            <a:ext cx="69536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Graph Construction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0000"/>
                </a:solidFill>
              </a:rPr>
              <a:t>Each point in the graph represents the time series at the station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0000"/>
                </a:solidFill>
              </a:rPr>
              <a:t>The link between points would be the proximity between stations</a:t>
            </a:r>
            <a:r>
              <a:rPr lang="zh-Hans" altLang="en-US" dirty="0">
                <a:solidFill>
                  <a:srgbClr val="000000"/>
                </a:solidFill>
              </a:rPr>
              <a:t> </a:t>
            </a:r>
            <a:r>
              <a:rPr lang="en-US" altLang="zh-Hans" dirty="0">
                <a:solidFill>
                  <a:srgbClr val="000000"/>
                </a:solidFill>
              </a:rPr>
              <a:t>(e.g., distance, geographic similarity)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6155523-BEBE-5540-90F3-0FFED92BADA2}"/>
              </a:ext>
            </a:extLst>
          </p:cNvPr>
          <p:cNvSpPr txBox="1"/>
          <p:nvPr/>
        </p:nvSpPr>
        <p:spPr>
          <a:xfrm>
            <a:off x="1680660" y="4911965"/>
            <a:ext cx="1222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Air quality time series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B967919-0090-CD42-846E-9D33F0E0FE9A}"/>
              </a:ext>
            </a:extLst>
          </p:cNvPr>
          <p:cNvSpPr txBox="1"/>
          <p:nvPr/>
        </p:nvSpPr>
        <p:spPr>
          <a:xfrm>
            <a:off x="9453808" y="4931032"/>
            <a:ext cx="12666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Forecasting result</a:t>
            </a:r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6E96AB6F-01A3-3F41-BB0F-0D28AFD949F2}"/>
              </a:ext>
            </a:extLst>
          </p:cNvPr>
          <p:cNvSpPr/>
          <p:nvPr/>
        </p:nvSpPr>
        <p:spPr>
          <a:xfrm>
            <a:off x="2831805" y="5063972"/>
            <a:ext cx="460027" cy="380453"/>
          </a:xfrm>
          <a:prstGeom prst="rightArrow">
            <a:avLst>
              <a:gd name="adj1" fmla="val 36836"/>
              <a:gd name="adj2" fmla="val 50000"/>
            </a:avLst>
          </a:prstGeom>
          <a:gradFill flip="none" rotWithShape="1">
            <a:gsLst>
              <a:gs pos="0">
                <a:srgbClr val="990000">
                  <a:tint val="66000"/>
                  <a:satMod val="160000"/>
                </a:srgbClr>
              </a:gs>
              <a:gs pos="50000">
                <a:srgbClr val="990000">
                  <a:tint val="44500"/>
                  <a:satMod val="160000"/>
                </a:srgbClr>
              </a:gs>
              <a:gs pos="100000">
                <a:srgbClr val="9900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>
            <a:extLst>
              <a:ext uri="{FF2B5EF4-FFF2-40B4-BE49-F238E27FC236}">
                <a16:creationId xmlns:a16="http://schemas.microsoft.com/office/drawing/2014/main" id="{9D580D10-74BA-8547-9261-A9C91FEB5CC4}"/>
              </a:ext>
            </a:extLst>
          </p:cNvPr>
          <p:cNvSpPr/>
          <p:nvPr/>
        </p:nvSpPr>
        <p:spPr>
          <a:xfrm>
            <a:off x="9019956" y="5044903"/>
            <a:ext cx="487016" cy="380453"/>
          </a:xfrm>
          <a:prstGeom prst="rightArrow">
            <a:avLst>
              <a:gd name="adj1" fmla="val 36836"/>
              <a:gd name="adj2" fmla="val 50000"/>
            </a:avLst>
          </a:prstGeom>
          <a:gradFill flip="none" rotWithShape="1">
            <a:gsLst>
              <a:gs pos="0">
                <a:srgbClr val="990000">
                  <a:tint val="66000"/>
                  <a:satMod val="160000"/>
                </a:srgbClr>
              </a:gs>
              <a:gs pos="50000">
                <a:srgbClr val="990000">
                  <a:tint val="44500"/>
                  <a:satMod val="160000"/>
                </a:srgbClr>
              </a:gs>
              <a:gs pos="100000">
                <a:srgbClr val="9900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3225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52808-C01F-2941-9326-7EADEAED3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468F61-47FA-354F-8CF2-D708639A43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+mn-lt"/>
              </a:rPr>
              <a:t>Gil, Yolanda (Ed.) Introduction to Computational Thinking and Data Science.  Available from </a:t>
            </a:r>
            <a:r>
              <a:rPr lang="en-US" sz="2000" dirty="0">
                <a:latin typeface="+mn-lt"/>
                <a:hlinkClick r:id="rId3"/>
              </a:rPr>
              <a:t>http://www.datascience4all.org</a:t>
            </a:r>
            <a:endParaRPr lang="en-US" sz="2000" dirty="0">
              <a:latin typeface="+mn-lt"/>
            </a:endParaRPr>
          </a:p>
          <a:p>
            <a:pPr marL="0" indent="0">
              <a:buNone/>
            </a:pPr>
            <a:endParaRPr lang="en-US" sz="2000" b="1" dirty="0">
              <a:solidFill>
                <a:srgbClr val="000000"/>
              </a:solidFill>
            </a:endParaRPr>
          </a:p>
          <a:p>
            <a:endParaRPr lang="en-US" sz="2000" dirty="0">
              <a:latin typeface="+mn-lt"/>
            </a:endParaRPr>
          </a:p>
          <a:p>
            <a:endParaRPr lang="en-US" sz="2000" dirty="0">
              <a:latin typeface="+mn-lt"/>
            </a:endParaRPr>
          </a:p>
          <a:p>
            <a:endParaRPr lang="en-US" sz="2000" dirty="0">
              <a:latin typeface="+mn-lt"/>
            </a:endParaRPr>
          </a:p>
          <a:p>
            <a:endParaRPr lang="en-US" sz="2000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E5CAB0-3A18-504B-8F49-F2C2CA375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137E7-F180-D043-87BE-208C74AB267C}" type="slidenum">
              <a:rPr lang="en-US" smtClean="0">
                <a:latin typeface="+mn-lt"/>
              </a:rPr>
              <a:pPr/>
              <a:t>44</a:t>
            </a:fld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66328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762577" y="271526"/>
            <a:ext cx="7539407" cy="1020152"/>
          </a:xfrm>
          <a:noFill/>
        </p:spPr>
        <p:txBody>
          <a:bodyPr>
            <a:normAutofit fontScale="90000"/>
          </a:bodyPr>
          <a:lstStyle/>
          <a:p>
            <a:r>
              <a:rPr lang="en-US" sz="3600" b="1" dirty="0">
                <a:latin typeface="+mn-lt"/>
              </a:rPr>
              <a:t>These materials are released under a CC-BY License 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807269" y="1583233"/>
            <a:ext cx="7539407" cy="2682705"/>
          </a:xfrm>
        </p:spPr>
        <p:txBody>
          <a:bodyPr>
            <a:noAutofit/>
          </a:bodyPr>
          <a:lstStyle/>
          <a:p>
            <a:pPr marL="0" indent="0">
              <a:spcBef>
                <a:spcPts val="300"/>
              </a:spcBef>
              <a:buNone/>
            </a:pPr>
            <a:r>
              <a:rPr lang="en-US" sz="1400" u="sng" dirty="0">
                <a:latin typeface="+mn-lt"/>
              </a:rPr>
              <a:t>You are free to:</a:t>
            </a:r>
          </a:p>
          <a:p>
            <a:pPr marL="349250" lvl="1" indent="0">
              <a:spcBef>
                <a:spcPts val="300"/>
              </a:spcBef>
              <a:buNone/>
            </a:pPr>
            <a:r>
              <a:rPr lang="en-US" sz="1400" b="1" dirty="0">
                <a:latin typeface="+mn-lt"/>
              </a:rPr>
              <a:t>Share</a:t>
            </a:r>
            <a:r>
              <a:rPr lang="en-US" sz="1400" dirty="0">
                <a:latin typeface="+mn-lt"/>
              </a:rPr>
              <a:t> — copy and redistribute the material in any medium or format</a:t>
            </a:r>
          </a:p>
          <a:p>
            <a:pPr marL="349250" lvl="1" indent="0">
              <a:spcBef>
                <a:spcPts val="300"/>
              </a:spcBef>
              <a:buNone/>
            </a:pPr>
            <a:r>
              <a:rPr lang="en-US" sz="1400" b="1" dirty="0">
                <a:latin typeface="+mn-lt"/>
              </a:rPr>
              <a:t>Adapt</a:t>
            </a:r>
            <a:r>
              <a:rPr lang="en-US" sz="1400" dirty="0">
                <a:latin typeface="+mn-lt"/>
              </a:rPr>
              <a:t> — remix, transform, and build upon the material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1400" dirty="0">
                <a:latin typeface="+mn-lt"/>
              </a:rPr>
              <a:t>for any purpose, even commercially.</a:t>
            </a:r>
          </a:p>
          <a:p>
            <a:pPr marL="0" indent="0">
              <a:spcBef>
                <a:spcPts val="300"/>
              </a:spcBef>
              <a:buNone/>
            </a:pPr>
            <a:endParaRPr lang="en-US" sz="800" dirty="0">
              <a:latin typeface="+mn-lt"/>
            </a:endParaRPr>
          </a:p>
          <a:p>
            <a:pPr marL="0" indent="0">
              <a:spcBef>
                <a:spcPts val="300"/>
              </a:spcBef>
              <a:buNone/>
            </a:pPr>
            <a:r>
              <a:rPr lang="en-US" sz="1400" dirty="0">
                <a:latin typeface="+mn-lt"/>
              </a:rPr>
              <a:t>The licensor cannot revoke these freedoms as long as you follow the license terms.</a:t>
            </a:r>
          </a:p>
          <a:p>
            <a:pPr marL="0" indent="0">
              <a:spcBef>
                <a:spcPts val="300"/>
              </a:spcBef>
              <a:buNone/>
            </a:pPr>
            <a:endParaRPr lang="en-US" sz="800" dirty="0">
              <a:latin typeface="+mn-lt"/>
            </a:endParaRPr>
          </a:p>
          <a:p>
            <a:pPr marL="0" indent="0">
              <a:spcBef>
                <a:spcPts val="300"/>
              </a:spcBef>
              <a:buNone/>
            </a:pPr>
            <a:r>
              <a:rPr lang="en-US" sz="1400" u="sng" dirty="0">
                <a:latin typeface="+mn-lt"/>
              </a:rPr>
              <a:t>Under the following terms: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1400" dirty="0">
                <a:latin typeface="+mn-lt"/>
              </a:rPr>
              <a:t>      </a:t>
            </a:r>
            <a:r>
              <a:rPr lang="en-US" sz="1400" b="1" dirty="0">
                <a:latin typeface="+mn-lt"/>
              </a:rPr>
              <a:t>Attribution</a:t>
            </a:r>
            <a:r>
              <a:rPr lang="en-US" sz="1400" dirty="0">
                <a:latin typeface="+mn-lt"/>
              </a:rPr>
              <a:t> — You must give appropriate credit, provide a link to the license, 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1400" dirty="0">
                <a:latin typeface="+mn-lt"/>
              </a:rPr>
              <a:t>      and indicate if changes were made. You may do so in any reasonable manner,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1400" dirty="0">
                <a:latin typeface="+mn-lt"/>
              </a:rPr>
              <a:t>      but not in any way that suggests the licensor endorses you or your use.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119" y="203010"/>
            <a:ext cx="2893728" cy="102015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0262" y="1270061"/>
            <a:ext cx="32120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https://</a:t>
            </a:r>
            <a:r>
              <a:rPr lang="en-US" sz="1100" b="1" dirty="0" err="1"/>
              <a:t>creativecommons.org</a:t>
            </a:r>
            <a:r>
              <a:rPr lang="en-US" sz="1100" b="1" dirty="0"/>
              <a:t>/licenses/by/2.0/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14874" y="4265938"/>
            <a:ext cx="8939788" cy="646331"/>
          </a:xfrm>
          <a:prstGeom prst="rect">
            <a:avLst/>
          </a:prstGeom>
          <a:noFill/>
          <a:ln w="57150" cmpd="sng"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Please credit as: Chiang, Yao-Yi Introduction to Spatial Artificial Intelligence.  Available from https://</a:t>
            </a:r>
            <a:r>
              <a:rPr lang="en-US" b="1" dirty="0" err="1"/>
              <a:t>yaoyichi.github.io</a:t>
            </a:r>
            <a:r>
              <a:rPr lang="en-US" b="1" dirty="0"/>
              <a:t>/spatial-</a:t>
            </a:r>
            <a:r>
              <a:rPr lang="en-US" b="1" dirty="0" err="1"/>
              <a:t>ai.html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814874" y="5164412"/>
            <a:ext cx="8939788" cy="646331"/>
          </a:xfrm>
          <a:prstGeom prst="rect">
            <a:avLst/>
          </a:prstGeom>
          <a:noFill/>
          <a:ln w="57150" cmpd="sng"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If you use an individual slide, please place the following at the bottom: “Credit: https://</a:t>
            </a:r>
            <a:r>
              <a:rPr lang="en-US" b="1" dirty="0" err="1"/>
              <a:t>yaoyichi.github.io</a:t>
            </a:r>
            <a:r>
              <a:rPr lang="en-US" b="1" dirty="0"/>
              <a:t>/spatial-</a:t>
            </a:r>
            <a:r>
              <a:rPr lang="en-US" b="1" dirty="0" err="1"/>
              <a:t>ai.html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814873" y="6030573"/>
            <a:ext cx="8939788" cy="369332"/>
          </a:xfrm>
          <a:prstGeom prst="rect">
            <a:avLst/>
          </a:prstGeom>
          <a:noFill/>
          <a:ln w="57150" cmpd="sng"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We welcome your feedback and contributions.</a:t>
            </a:r>
          </a:p>
        </p:txBody>
      </p:sp>
      <p:sp>
        <p:nvSpPr>
          <p:cNvPr id="15" name="Content Placeholder 7"/>
          <p:cNvSpPr txBox="1">
            <a:spLocks/>
          </p:cNvSpPr>
          <p:nvPr/>
        </p:nvSpPr>
        <p:spPr>
          <a:xfrm>
            <a:off x="8281290" y="1803592"/>
            <a:ext cx="1911117" cy="1885871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" charset="2"/>
              <a:buChar char="u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charset="2"/>
              <a:buChar char="u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charset="2"/>
              <a:buChar char="u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charset="2"/>
              <a:buChar char="u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charset="2"/>
              <a:buChar char="u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charset="2"/>
              <a:buChar char="u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charset="2"/>
              <a:buChar char="u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charset="2"/>
              <a:buChar char="u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charset="2"/>
              <a:buChar char="u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buNone/>
            </a:pPr>
            <a:r>
              <a:rPr lang="en-US" sz="1600" i="1" dirty="0">
                <a:solidFill>
                  <a:schemeClr val="tx1"/>
                </a:solidFill>
              </a:rPr>
              <a:t>Artwork taken from other sources is acknowledged where it appears.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1600" i="1" dirty="0">
                <a:solidFill>
                  <a:schemeClr val="tx1"/>
                </a:solidFill>
              </a:rPr>
              <a:t>Artwork that is not acknowledged is by the author.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2F72850-ACA9-594C-A0E4-92A74C8E7EBF}"/>
              </a:ext>
            </a:extLst>
          </p:cNvPr>
          <p:cNvSpPr/>
          <p:nvPr/>
        </p:nvSpPr>
        <p:spPr>
          <a:xfrm>
            <a:off x="0" y="6611779"/>
            <a:ext cx="227979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Credit: http://www.datascience4all.org/</a:t>
            </a:r>
          </a:p>
        </p:txBody>
      </p:sp>
    </p:spTree>
    <p:extLst>
      <p:ext uri="{BB962C8B-B14F-4D97-AF65-F5344CB8AC3E}">
        <p14:creationId xmlns:p14="http://schemas.microsoft.com/office/powerpoint/2010/main" val="10161987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96195-72E4-B74E-A819-ED169A4E6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Air Quality Index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6E38749-96F1-E346-8CFF-3EEECB4A4F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5198" y="1981096"/>
            <a:ext cx="8282814" cy="479314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39EA2E1-D45F-834F-9EC0-2D0432D2C814}"/>
              </a:ext>
            </a:extLst>
          </p:cNvPr>
          <p:cNvSpPr/>
          <p:nvPr/>
        </p:nvSpPr>
        <p:spPr>
          <a:xfrm>
            <a:off x="1961446" y="1311405"/>
            <a:ext cx="84413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212121"/>
                </a:solidFill>
                <a:latin typeface="Source Sans Pro"/>
              </a:rPr>
              <a:t>AQI: </a:t>
            </a:r>
            <a:r>
              <a:rPr lang="en-US" dirty="0">
                <a:solidFill>
                  <a:srgbClr val="212121"/>
                </a:solidFill>
                <a:latin typeface="Source Sans Pro"/>
              </a:rPr>
              <a:t>air quality index computed from a piecewise linear function of the pollutant concentration (e.g., 12.0 micrograms per cubic meter is 50 AQI for PM2.5).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3287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788593B-187C-CA4F-8160-AC0CD02A11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314" y="1658261"/>
            <a:ext cx="6725423" cy="480218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4FF3B2F-6D0A-DF44-8BE2-E63807812726}"/>
              </a:ext>
            </a:extLst>
          </p:cNvPr>
          <p:cNvSpPr/>
          <p:nvPr/>
        </p:nvSpPr>
        <p:spPr>
          <a:xfrm>
            <a:off x="7211468" y="4314605"/>
            <a:ext cx="11430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990000"/>
                </a:solidFill>
              </a:rPr>
              <a:t>Central LA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DDA6D8-ADF0-BE44-BF3D-D568297FF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Limited Air Quality Observations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E02735-ABCD-2842-BA23-9DD12693E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15107" cy="4351338"/>
          </a:xfrm>
        </p:spPr>
        <p:txBody>
          <a:bodyPr/>
          <a:lstStyle/>
          <a:p>
            <a:pPr marL="428625" lvl="1" indent="-257175">
              <a:spcBef>
                <a:spcPts val="450"/>
              </a:spcBef>
              <a:spcAft>
                <a:spcPts val="450"/>
              </a:spcAft>
              <a:buClr>
                <a:srgbClr val="000000"/>
              </a:buClr>
              <a:buFont typeface="Arial" charset="0"/>
              <a:buChar char="•"/>
            </a:pPr>
            <a:r>
              <a:rPr lang="en-US" altLang="zh-CN" dirty="0">
                <a:solidFill>
                  <a:srgbClr val="000000"/>
                </a:solidFill>
              </a:rPr>
              <a:t>Monitoring stations are usually sparse – 12 stations for PM</a:t>
            </a:r>
            <a:r>
              <a:rPr lang="en-US" altLang="zh-CN" baseline="-25000" dirty="0">
                <a:solidFill>
                  <a:srgbClr val="000000"/>
                </a:solidFill>
              </a:rPr>
              <a:t>2.5</a:t>
            </a:r>
            <a:r>
              <a:rPr lang="en-US" altLang="zh-CN" dirty="0">
                <a:solidFill>
                  <a:srgbClr val="000000"/>
                </a:solidFill>
              </a:rPr>
              <a:t> in Los Angeles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01B1F3-898A-614D-8E14-481ED3DDA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137E7-F180-D043-87BE-208C74AB267C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63A316-A1BC-8E4B-8B18-1FA0C081DF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5804" y="4001294"/>
            <a:ext cx="3106451" cy="23298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20ACA6-9E06-CD44-985E-76D4F8C188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5804" y="5933580"/>
            <a:ext cx="706760" cy="39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1223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FF369-D16B-CD49-AF5A-B8F23DF48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spcBef>
                <a:spcPts val="450"/>
              </a:spcBef>
              <a:spcAft>
                <a:spcPts val="450"/>
              </a:spcAft>
              <a:buClr>
                <a:srgbClr val="000000"/>
              </a:buClr>
            </a:pPr>
            <a:r>
              <a:rPr lang="en-US" altLang="zh-CN" sz="4000" dirty="0">
                <a:solidFill>
                  <a:prstClr val="black"/>
                </a:solidFill>
              </a:rPr>
              <a:t>Nearby locations would have similar air quality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94D24-E2A3-5C49-86B3-C41AE3C4CE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592416" cy="4351338"/>
          </a:xfrm>
        </p:spPr>
        <p:txBody>
          <a:bodyPr>
            <a:normAutofit/>
          </a:bodyPr>
          <a:lstStyle/>
          <a:p>
            <a:pPr marL="0" indent="-285750">
              <a:spcBef>
                <a:spcPts val="450"/>
              </a:spcBef>
              <a:spcAft>
                <a:spcPts val="450"/>
              </a:spcAft>
              <a:buClr>
                <a:srgbClr val="000000"/>
              </a:buClr>
              <a:buFont typeface="Arial" charset="0"/>
              <a:buChar char="•"/>
            </a:pPr>
            <a:r>
              <a:rPr lang="en-US" altLang="zh-CN" dirty="0">
                <a:solidFill>
                  <a:prstClr val="black"/>
                </a:solidFill>
              </a:rPr>
              <a:t>Tobler's 1st law of geography: </a:t>
            </a:r>
          </a:p>
          <a:p>
            <a:pPr marL="0" indent="-285750">
              <a:spcBef>
                <a:spcPts val="450"/>
              </a:spcBef>
              <a:spcAft>
                <a:spcPts val="450"/>
              </a:spcAft>
              <a:buClr>
                <a:srgbClr val="000000"/>
              </a:buClr>
              <a:buFont typeface="Arial" charset="0"/>
              <a:buChar char="•"/>
            </a:pPr>
            <a:endParaRPr lang="en-US" altLang="zh-CN" dirty="0">
              <a:solidFill>
                <a:prstClr val="black"/>
              </a:solidFill>
            </a:endParaRPr>
          </a:p>
          <a:p>
            <a:pPr marL="0" indent="-285750">
              <a:spcBef>
                <a:spcPts val="450"/>
              </a:spcBef>
              <a:spcAft>
                <a:spcPts val="450"/>
              </a:spcAft>
              <a:buClr>
                <a:srgbClr val="000000"/>
              </a:buClr>
              <a:buFont typeface="Arial" charset="0"/>
              <a:buChar char="•"/>
            </a:pPr>
            <a:endParaRPr lang="en-US" altLang="zh-CN" dirty="0">
              <a:solidFill>
                <a:prstClr val="black"/>
              </a:solidFill>
            </a:endParaRPr>
          </a:p>
          <a:p>
            <a:pPr marL="0" indent="-285750">
              <a:spcBef>
                <a:spcPts val="450"/>
              </a:spcBef>
              <a:spcAft>
                <a:spcPts val="450"/>
              </a:spcAft>
              <a:buClr>
                <a:srgbClr val="000000"/>
              </a:buClr>
              <a:buFont typeface="Arial" charset="0"/>
              <a:buChar char="•"/>
            </a:pPr>
            <a:endParaRPr lang="en-US" altLang="zh-CN" dirty="0">
              <a:solidFill>
                <a:prstClr val="black"/>
              </a:solidFill>
            </a:endParaRPr>
          </a:p>
          <a:p>
            <a:pPr marL="0" indent="-285750">
              <a:spcBef>
                <a:spcPts val="450"/>
              </a:spcBef>
              <a:spcAft>
                <a:spcPts val="450"/>
              </a:spcAft>
              <a:buClr>
                <a:srgbClr val="000000"/>
              </a:buClr>
              <a:buFont typeface="Arial" charset="0"/>
              <a:buChar char="•"/>
            </a:pPr>
            <a:endParaRPr lang="en-US" altLang="zh-CN" dirty="0">
              <a:solidFill>
                <a:prstClr val="black"/>
              </a:solidFill>
            </a:endParaRPr>
          </a:p>
          <a:p>
            <a:pPr marL="0" indent="-285750">
              <a:spcBef>
                <a:spcPts val="450"/>
              </a:spcBef>
              <a:spcAft>
                <a:spcPts val="450"/>
              </a:spcAft>
              <a:buClr>
                <a:srgbClr val="000000"/>
              </a:buClr>
              <a:buFont typeface="Arial" charset="0"/>
              <a:buChar char="•"/>
            </a:pPr>
            <a:r>
              <a:rPr lang="en-US" altLang="zh-CN" dirty="0">
                <a:solidFill>
                  <a:prstClr val="black"/>
                </a:solidFill>
              </a:rPr>
              <a:t>Spatial interpolation? IDW?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F87721-45DF-1E46-B9D5-4C6546FF0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137E7-F180-D043-87BE-208C74AB267C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24687D-E82B-8C4F-9956-4A6D48E2EE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0508" y="1690688"/>
            <a:ext cx="3693292" cy="48590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E59FA6-C206-A943-A267-2B902199CD26}"/>
              </a:ext>
            </a:extLst>
          </p:cNvPr>
          <p:cNvSpPr txBox="1"/>
          <p:nvPr/>
        </p:nvSpPr>
        <p:spPr>
          <a:xfrm>
            <a:off x="0" y="6611779"/>
            <a:ext cx="61590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/>
              <a:t>Vandecasteele</a:t>
            </a:r>
            <a:r>
              <a:rPr lang="en-US" sz="1000" dirty="0"/>
              <a:t> &amp; </a:t>
            </a:r>
            <a:r>
              <a:rPr lang="en-US" sz="1000" dirty="0" err="1"/>
              <a:t>Devillers</a:t>
            </a:r>
            <a:r>
              <a:rPr lang="en-US" sz="1000" dirty="0"/>
              <a:t>, Improving volunteered geographic data quality using semantic similarity measurements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506187-9AF1-A14A-85C8-EA1AF1FA2B8E}"/>
              </a:ext>
            </a:extLst>
          </p:cNvPr>
          <p:cNvSpPr txBox="1"/>
          <p:nvPr/>
        </p:nvSpPr>
        <p:spPr>
          <a:xfrm>
            <a:off x="723525" y="2726306"/>
            <a:ext cx="5821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400" dirty="0">
                <a:solidFill>
                  <a:prstClr val="black"/>
                </a:solidFill>
              </a:rPr>
              <a:t>“</a:t>
            </a:r>
            <a:r>
              <a:rPr lang="en-US" altLang="zh-CN" sz="2400" i="1" dirty="0">
                <a:solidFill>
                  <a:prstClr val="black"/>
                </a:solidFill>
              </a:rPr>
              <a:t>all things are related, but nearby things are more related than distant things</a:t>
            </a:r>
            <a:r>
              <a:rPr lang="en-US" altLang="zh-CN" sz="2400" dirty="0">
                <a:solidFill>
                  <a:prstClr val="black"/>
                </a:solidFill>
              </a:rPr>
              <a:t>” 					       			Tobler – 1970</a:t>
            </a:r>
          </a:p>
        </p:txBody>
      </p:sp>
    </p:spTree>
    <p:extLst>
      <p:ext uri="{BB962C8B-B14F-4D97-AF65-F5344CB8AC3E}">
        <p14:creationId xmlns:p14="http://schemas.microsoft.com/office/powerpoint/2010/main" val="4342221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982844B-3EE9-934D-9178-7E1600B1F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Typical Air Quality Prediction Result (</a:t>
            </a:r>
            <a:r>
              <a:rPr lang="en-US" dirty="0" err="1"/>
              <a:t>AirNow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7839FD-7E6C-DA4C-B4A7-449925FC0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137E7-F180-D043-87BE-208C74AB267C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6B2E35-F0F7-E948-9988-35042B7534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46457"/>
            <a:ext cx="12192000" cy="45098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B3242A8-AE89-D140-92F2-06FBED55ADF9}"/>
              </a:ext>
            </a:extLst>
          </p:cNvPr>
          <p:cNvSpPr txBox="1"/>
          <p:nvPr/>
        </p:nvSpPr>
        <p:spPr>
          <a:xfrm>
            <a:off x="-3893" y="6611779"/>
            <a:ext cx="43091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www.airnow.gov</a:t>
            </a:r>
            <a:r>
              <a:rPr lang="en-US" sz="1000" dirty="0"/>
              <a:t>/?</a:t>
            </a:r>
            <a:r>
              <a:rPr lang="en-US" sz="1000" dirty="0" err="1"/>
              <a:t>reportingArea</a:t>
            </a:r>
            <a:r>
              <a:rPr lang="en-US" sz="1000" dirty="0"/>
              <a:t>=Central%20LA%20CO&amp;stateCode=CA</a:t>
            </a:r>
          </a:p>
        </p:txBody>
      </p:sp>
    </p:spTree>
    <p:extLst>
      <p:ext uri="{BB962C8B-B14F-4D97-AF65-F5344CB8AC3E}">
        <p14:creationId xmlns:p14="http://schemas.microsoft.com/office/powerpoint/2010/main" val="23196084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404BCAE6-DC40-FD4C-ABA4-66FF45355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Inverse Distance Weighting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FFA5C2FE-EFED-314E-911F-E85EBC3540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901068" cy="4351338"/>
          </a:xfrm>
        </p:spPr>
        <p:txBody>
          <a:bodyPr/>
          <a:lstStyle/>
          <a:p>
            <a:r>
              <a:rPr lang="en-US" dirty="0"/>
              <a:t>Why are the results so smooth over space?</a:t>
            </a:r>
          </a:p>
          <a:p>
            <a:r>
              <a:rPr lang="en-US" dirty="0"/>
              <a:t>Recall IDW: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09C427-7CAD-9F4D-8B4B-D94D944A9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137E7-F180-D043-87BE-208C74AB267C}" type="slidenum">
              <a:rPr lang="en-US" smtClean="0"/>
              <a:pPr/>
              <a:t>9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08DB95D-1D76-4041-B9DB-836135C67306}"/>
              </a:ext>
            </a:extLst>
          </p:cNvPr>
          <p:cNvGrpSpPr/>
          <p:nvPr/>
        </p:nvGrpSpPr>
        <p:grpSpPr>
          <a:xfrm>
            <a:off x="4739268" y="1618141"/>
            <a:ext cx="6394699" cy="5103334"/>
            <a:chOff x="2578484" y="1484510"/>
            <a:chExt cx="4382727" cy="306794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4A306B2-A1E4-B042-B9F7-C65BEA97CBCE}"/>
                </a:ext>
              </a:extLst>
            </p:cNvPr>
            <p:cNvGrpSpPr/>
            <p:nvPr/>
          </p:nvGrpSpPr>
          <p:grpSpPr>
            <a:xfrm>
              <a:off x="2578484" y="1484510"/>
              <a:ext cx="2202655" cy="3050578"/>
              <a:chOff x="5640280" y="-236493"/>
              <a:chExt cx="2721988" cy="3769830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9A97357C-5622-8345-B04F-7558DE2F59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640280" y="-236493"/>
                <a:ext cx="2721988" cy="3531136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533C539-792C-784E-AABF-632F18F3E70C}"/>
                  </a:ext>
                </a:extLst>
              </p:cNvPr>
              <p:cNvSpPr txBox="1"/>
              <p:nvPr/>
            </p:nvSpPr>
            <p:spPr>
              <a:xfrm>
                <a:off x="5951638" y="3240698"/>
                <a:ext cx="727579" cy="2926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25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 2016</a:t>
                </a:r>
                <a:endParaRPr lang="en-US" sz="825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6BD6CDA-3AE2-CB40-9EDE-288823545A42}"/>
                </a:ext>
              </a:extLst>
            </p:cNvPr>
            <p:cNvGrpSpPr/>
            <p:nvPr/>
          </p:nvGrpSpPr>
          <p:grpSpPr>
            <a:xfrm>
              <a:off x="4744756" y="1484510"/>
              <a:ext cx="2216455" cy="3067942"/>
              <a:chOff x="8260839" y="-154643"/>
              <a:chExt cx="2672222" cy="3698797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AB372E5E-2467-CA41-BFE9-1970B9D90F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260839" y="-154643"/>
                <a:ext cx="2672222" cy="3458170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230D3F6-D7D5-1A4A-AD9A-A6D9741C0CFD}"/>
                  </a:ext>
                </a:extLst>
              </p:cNvPr>
              <p:cNvSpPr txBox="1"/>
              <p:nvPr/>
            </p:nvSpPr>
            <p:spPr>
              <a:xfrm>
                <a:off x="10257746" y="3258654"/>
                <a:ext cx="675315" cy="2855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25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Jan 2017</a:t>
                </a:r>
                <a:endParaRPr lang="en-US" sz="825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14" name="Content Placeholder 8">
            <a:extLst>
              <a:ext uri="{FF2B5EF4-FFF2-40B4-BE49-F238E27FC236}">
                <a16:creationId xmlns:a16="http://schemas.microsoft.com/office/drawing/2014/main" id="{BADFD7B0-76AA-5944-B08E-F21A855B06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53509"/>
          <a:stretch/>
        </p:blipFill>
        <p:spPr>
          <a:xfrm>
            <a:off x="1058033" y="3526103"/>
            <a:ext cx="3091840" cy="131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9201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12215</TotalTime>
  <Words>2281</Words>
  <Application>Microsoft Macintosh PowerPoint</Application>
  <PresentationFormat>Widescreen</PresentationFormat>
  <Paragraphs>574</Paragraphs>
  <Slides>45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2" baseType="lpstr">
      <vt:lpstr>Arial</vt:lpstr>
      <vt:lpstr>Calibri</vt:lpstr>
      <vt:lpstr>Calibri Light</vt:lpstr>
      <vt:lpstr>Source Sans Pro</vt:lpstr>
      <vt:lpstr>Times New Roman</vt:lpstr>
      <vt:lpstr>Wingdings</vt:lpstr>
      <vt:lpstr>Office Theme</vt:lpstr>
      <vt:lpstr>Spatial Data Analytics with Classical Data Mining and Machine Learning Algorithms</vt:lpstr>
      <vt:lpstr>Mining Public Datasets for Modeling Intra-City PM2.5 Concentrations  at a Fine Spatial Resolution</vt:lpstr>
      <vt:lpstr>Air Pollution is a Global Problem</vt:lpstr>
      <vt:lpstr>Air Pollutant: PM2.5 and PM10</vt:lpstr>
      <vt:lpstr>Air Quality Index</vt:lpstr>
      <vt:lpstr>Limited Air Quality Observations</vt:lpstr>
      <vt:lpstr>Nearby locations would have similar air quality</vt:lpstr>
      <vt:lpstr>Typical Air Quality Prediction Result (AirNow)</vt:lpstr>
      <vt:lpstr>Inverse Distance Weighting</vt:lpstr>
      <vt:lpstr>Machine Learning Methods</vt:lpstr>
      <vt:lpstr>Existing Work for Air Quality Modeling</vt:lpstr>
      <vt:lpstr>Land-use Regression Models (LUR)</vt:lpstr>
      <vt:lpstr>LUR Limitations</vt:lpstr>
      <vt:lpstr>JonSnow: Data-Driven Air Quality Prediction at Fine-Spatial Scale</vt:lpstr>
      <vt:lpstr>Data Collection</vt:lpstr>
      <vt:lpstr>Data Sources – I</vt:lpstr>
      <vt:lpstr>Data Sources – II</vt:lpstr>
      <vt:lpstr>Recall: JonSnow: Data-Driven Air Quality Prediction at Fine-Spatial Scale</vt:lpstr>
      <vt:lpstr>Approach Overview</vt:lpstr>
      <vt:lpstr>Required Technologies</vt:lpstr>
      <vt:lpstr>Step 1. Grouping Stations based on their PM2.5 AQIs </vt:lpstr>
      <vt:lpstr>Similar Temporal Pattern</vt:lpstr>
      <vt:lpstr>K-means Clustering</vt:lpstr>
      <vt:lpstr>K-means Clustering</vt:lpstr>
      <vt:lpstr>Step 2. Generating Geographic Abstraction </vt:lpstr>
      <vt:lpstr>Step 2. Generating Geographic Abstraction </vt:lpstr>
      <vt:lpstr>Step 2. Generating Geographic Abstraction </vt:lpstr>
      <vt:lpstr>Step 2. Generating Geographic Abstraction </vt:lpstr>
      <vt:lpstr>How to quantify “similar environment”</vt:lpstr>
      <vt:lpstr>Step 3. Computing Feature Importance</vt:lpstr>
      <vt:lpstr>Step 3. Generating Geo-context</vt:lpstr>
      <vt:lpstr>Step 3. Geo-context </vt:lpstr>
      <vt:lpstr>Step 4. Predicting PM2.5 AQI</vt:lpstr>
      <vt:lpstr>Experiments</vt:lpstr>
      <vt:lpstr>Experiment &amp; Result – I </vt:lpstr>
      <vt:lpstr>Experiment &amp; Result – I (Cont’d) </vt:lpstr>
      <vt:lpstr>Experiment &amp; Result – II </vt:lpstr>
      <vt:lpstr>Experiment &amp; Result – II </vt:lpstr>
      <vt:lpstr>Experiment &amp; Result – II </vt:lpstr>
      <vt:lpstr>Related Work</vt:lpstr>
      <vt:lpstr>Summary</vt:lpstr>
      <vt:lpstr>Additionally, Air Quality Forecasting</vt:lpstr>
      <vt:lpstr>DCRNN – Diffusion Convolutional Recurrent Neural Network</vt:lpstr>
      <vt:lpstr>Acknowledgements</vt:lpstr>
      <vt:lpstr>These materials are released under a CC-BY License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Spatial Artificial Intelligence: Course Introduction</dc:title>
  <dc:creator>Yao-Yi Chiang</dc:creator>
  <cp:lastModifiedBy>Yao-Yi Chiang</cp:lastModifiedBy>
  <cp:revision>57</cp:revision>
  <dcterms:created xsi:type="dcterms:W3CDTF">2022-01-06T20:21:30Z</dcterms:created>
  <dcterms:modified xsi:type="dcterms:W3CDTF">2022-02-09T18:25:54Z</dcterms:modified>
</cp:coreProperties>
</file>